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5"/>
  </p:sldMasterIdLst>
  <p:notesMasterIdLst>
    <p:notesMasterId r:id="rId55"/>
  </p:notesMasterIdLst>
  <p:handoutMasterIdLst>
    <p:handoutMasterId r:id="rId56"/>
  </p:handoutMasterIdLst>
  <p:sldIdLst>
    <p:sldId id="341" r:id="rId6"/>
    <p:sldId id="315" r:id="rId7"/>
    <p:sldId id="342" r:id="rId8"/>
    <p:sldId id="372" r:id="rId9"/>
    <p:sldId id="343" r:id="rId10"/>
    <p:sldId id="344" r:id="rId11"/>
    <p:sldId id="345" r:id="rId12"/>
    <p:sldId id="346" r:id="rId13"/>
    <p:sldId id="347" r:id="rId14"/>
    <p:sldId id="349" r:id="rId15"/>
    <p:sldId id="350" r:id="rId16"/>
    <p:sldId id="399" r:id="rId17"/>
    <p:sldId id="352" r:id="rId18"/>
    <p:sldId id="381" r:id="rId19"/>
    <p:sldId id="353" r:id="rId20"/>
    <p:sldId id="371" r:id="rId21"/>
    <p:sldId id="376" r:id="rId22"/>
    <p:sldId id="357" r:id="rId23"/>
    <p:sldId id="366" r:id="rId24"/>
    <p:sldId id="360" r:id="rId25"/>
    <p:sldId id="359" r:id="rId26"/>
    <p:sldId id="361" r:id="rId27"/>
    <p:sldId id="362" r:id="rId28"/>
    <p:sldId id="382" r:id="rId29"/>
    <p:sldId id="373" r:id="rId30"/>
    <p:sldId id="374" r:id="rId31"/>
    <p:sldId id="365" r:id="rId32"/>
    <p:sldId id="375" r:id="rId33"/>
    <p:sldId id="367" r:id="rId34"/>
    <p:sldId id="369" r:id="rId35"/>
    <p:sldId id="385" r:id="rId36"/>
    <p:sldId id="297" r:id="rId37"/>
    <p:sldId id="386" r:id="rId38"/>
    <p:sldId id="387" r:id="rId39"/>
    <p:sldId id="388" r:id="rId40"/>
    <p:sldId id="400" r:id="rId41"/>
    <p:sldId id="389" r:id="rId42"/>
    <p:sldId id="390" r:id="rId43"/>
    <p:sldId id="391" r:id="rId44"/>
    <p:sldId id="392" r:id="rId45"/>
    <p:sldId id="393" r:id="rId46"/>
    <p:sldId id="401" r:id="rId47"/>
    <p:sldId id="394" r:id="rId48"/>
    <p:sldId id="395" r:id="rId49"/>
    <p:sldId id="283" r:id="rId50"/>
    <p:sldId id="301" r:id="rId51"/>
    <p:sldId id="396" r:id="rId52"/>
    <p:sldId id="397" r:id="rId53"/>
    <p:sldId id="398" r:id="rId5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6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bara Abela-recuset" initials="BA" lastIdx="2" clrIdx="0">
    <p:extLst>
      <p:ext uri="{19B8F6BF-5375-455C-9EA6-DF929625EA0E}">
        <p15:presenceInfo xmlns:p15="http://schemas.microsoft.com/office/powerpoint/2012/main" userId="Barbara Abela-recuset" providerId="None"/>
      </p:ext>
    </p:extLst>
  </p:cmAuthor>
  <p:cmAuthor id="2" name="Zwick, Cassandra" initials="ZC" lastIdx="5" clrIdx="1">
    <p:extLst>
      <p:ext uri="{19B8F6BF-5375-455C-9EA6-DF929625EA0E}">
        <p15:presenceInfo xmlns:p15="http://schemas.microsoft.com/office/powerpoint/2012/main" userId="Zwick, Cassandra" providerId="None"/>
      </p:ext>
    </p:extLst>
  </p:cmAuthor>
  <p:cmAuthor id="3" name="Joanne Hynes" initials="JH" lastIdx="43" clrIdx="2">
    <p:extLst>
      <p:ext uri="{19B8F6BF-5375-455C-9EA6-DF929625EA0E}">
        <p15:presenceInfo xmlns:p15="http://schemas.microsoft.com/office/powerpoint/2012/main" userId="S-1-5-21-1182879271-1521877074-1847928074-130689" providerId="AD"/>
      </p:ext>
    </p:extLst>
  </p:cmAuthor>
  <p:cmAuthor id="4" name="Pacheco, Lesley" initials="PL" lastIdx="33" clrIdx="3">
    <p:extLst>
      <p:ext uri="{19B8F6BF-5375-455C-9EA6-DF929625EA0E}">
        <p15:presenceInfo xmlns:p15="http://schemas.microsoft.com/office/powerpoint/2012/main" userId="S-1-5-21-1182879271-1521877074-1847928074-113073" providerId="AD"/>
      </p:ext>
    </p:extLst>
  </p:cmAuthor>
  <p:cmAuthor id="5" name="Greenberg, Danielle (Contractor)" initials="GD(" lastIdx="0" clrIdx="4">
    <p:extLst>
      <p:ext uri="{19B8F6BF-5375-455C-9EA6-DF929625EA0E}">
        <p15:presenceInfo xmlns:p15="http://schemas.microsoft.com/office/powerpoint/2012/main" userId="S-1-5-21-1182879271-1521877074-1847928074-1216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0B90"/>
    <a:srgbClr val="00BEB7"/>
    <a:srgbClr val="5A6771"/>
    <a:srgbClr val="F2F2F2"/>
    <a:srgbClr val="8F278F"/>
    <a:srgbClr val="FFFFFF"/>
    <a:srgbClr val="00BE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21" autoAdjust="0"/>
    <p:restoredTop sz="65731" autoAdjust="0"/>
  </p:normalViewPr>
  <p:slideViewPr>
    <p:cSldViewPr snapToGrid="0">
      <p:cViewPr varScale="1">
        <p:scale>
          <a:sx n="112" d="100"/>
          <a:sy n="112" d="100"/>
        </p:scale>
        <p:origin x="78" y="96"/>
      </p:cViewPr>
      <p:guideLst>
        <p:guide orient="horz" pos="2760"/>
        <p:guide pos="76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64" d="100"/>
          <a:sy n="64" d="100"/>
        </p:scale>
        <p:origin x="3806"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C6B97D2E-B282-4417-892B-68E33C1A0695}" type="datetimeFigureOut">
              <a:rPr lang="en-US" smtClean="0"/>
              <a:t>3/12/2020</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43CA70BE-5D16-4142-94DE-427AE10B0DE3}" type="slidenum">
              <a:rPr lang="en-US" smtClean="0"/>
              <a:t>‹#›</a:t>
            </a:fld>
            <a:endParaRPr lang="en-US" dirty="0"/>
          </a:p>
        </p:txBody>
      </p:sp>
    </p:spTree>
    <p:extLst>
      <p:ext uri="{BB962C8B-B14F-4D97-AF65-F5344CB8AC3E}">
        <p14:creationId xmlns:p14="http://schemas.microsoft.com/office/powerpoint/2010/main" val="3125347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0F488DB-8B1A-4651-8367-1CD80783419A}" type="datetimeFigureOut">
              <a:rPr lang="en-US" smtClean="0"/>
              <a:t>3/12/2020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57055F-F726-436D-AAAB-5196C0D2ABF4}" type="slidenum">
              <a:rPr lang="en-US" smtClean="0"/>
              <a:t>‹#›</a:t>
            </a:fld>
            <a:endParaRPr lang="en-US" dirty="0"/>
          </a:p>
        </p:txBody>
      </p:sp>
    </p:spTree>
    <p:extLst>
      <p:ext uri="{BB962C8B-B14F-4D97-AF65-F5344CB8AC3E}">
        <p14:creationId xmlns:p14="http://schemas.microsoft.com/office/powerpoint/2010/main" val="3740757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i="0" dirty="0"/>
              <a:t>No matter who your prospect</a:t>
            </a:r>
            <a:r>
              <a:rPr lang="en-US" i="0" baseline="0" dirty="0"/>
              <a:t> is talking to, coach them on the questions they should be asking other providers.  There are disadvantages to choosing a network partner that can’t deliver on these points.</a:t>
            </a:r>
            <a:r>
              <a:rPr lang="en-US" i="0" dirty="0"/>
              <a:t> Do they offer the connectivity</a:t>
            </a:r>
            <a:r>
              <a:rPr lang="en-US" i="0" baseline="0" dirty="0"/>
              <a:t> needed?  Do they control their network assets (e.g., the last mile), do they offer strong SLAs backed by local market support.  Are they interested in asking questions and listening to pain points and needs to design the right solution at the right time?</a:t>
            </a:r>
            <a:endParaRPr lang="en-US" i="0" dirty="0"/>
          </a:p>
          <a:p>
            <a:pPr>
              <a:buFont typeface="Arial" pitchFamily="34" charset="0"/>
              <a:buNone/>
            </a:pPr>
            <a:endParaRPr lang="en-US" i="0" dirty="0"/>
          </a:p>
          <a:p>
            <a:pPr>
              <a:buFont typeface="Arial" pitchFamily="34" charset="0"/>
              <a:buNone/>
            </a:pPr>
            <a:r>
              <a:rPr lang="en-US" i="0" baseline="0" dirty="0"/>
              <a:t>Questions refer to our product, network, and people strengths:</a:t>
            </a:r>
          </a:p>
          <a:p>
            <a:pPr marL="237761" lvl="1" indent="-122924">
              <a:buFont typeface="Arial" pitchFamily="34" charset="0"/>
              <a:buChar char="•"/>
            </a:pPr>
            <a:r>
              <a:rPr lang="en-US" b="1" dirty="0"/>
              <a:t>Connectivity</a:t>
            </a:r>
            <a:r>
              <a:rPr lang="en-US" dirty="0"/>
              <a:t> – Last owner of our network.</a:t>
            </a:r>
            <a:r>
              <a:rPr lang="en-US" baseline="0" dirty="0"/>
              <a:t> N</a:t>
            </a:r>
            <a:r>
              <a:rPr lang="en-US" dirty="0"/>
              <a:t>etwork</a:t>
            </a:r>
            <a:r>
              <a:rPr lang="en-US" baseline="0" dirty="0"/>
              <a:t> density and reach with approximately 80,000 route miles of fiber, over 32,000 on-net buildings, and  more than 900 connected data centers, </a:t>
            </a:r>
            <a:r>
              <a:rPr lang="en-US" baseline="0" dirty="0" err="1"/>
              <a:t>PoPs</a:t>
            </a:r>
            <a:r>
              <a:rPr lang="en-US" baseline="0" dirty="0"/>
              <a:t>, and </a:t>
            </a:r>
            <a:r>
              <a:rPr lang="en-US" baseline="0" dirty="0" err="1"/>
              <a:t>COs.</a:t>
            </a:r>
            <a:r>
              <a:rPr lang="en-US" baseline="0" dirty="0"/>
              <a:t> Robust product portfolio with customizable solutions.</a:t>
            </a:r>
          </a:p>
          <a:p>
            <a:pPr marL="237761" lvl="1" indent="-122924">
              <a:buFont typeface="Arial" pitchFamily="34" charset="0"/>
              <a:buChar char="•"/>
            </a:pPr>
            <a:r>
              <a:rPr lang="en-US" b="1" dirty="0"/>
              <a:t>Performance</a:t>
            </a:r>
            <a:r>
              <a:rPr lang="en-US" dirty="0"/>
              <a:t> – Secure,</a:t>
            </a:r>
            <a:r>
              <a:rPr lang="en-US" baseline="0" dirty="0"/>
              <a:t> scalable solutions backed by strong SLAs and local resources.</a:t>
            </a:r>
            <a:endParaRPr lang="en-US" dirty="0"/>
          </a:p>
          <a:p>
            <a:pPr marL="237761" lvl="1" indent="-122924">
              <a:buFont typeface="Arial" pitchFamily="34" charset="0"/>
              <a:buChar char="•"/>
            </a:pPr>
            <a:r>
              <a:rPr lang="en-US" b="1" dirty="0"/>
              <a:t>Partnership</a:t>
            </a:r>
            <a:r>
              <a:rPr lang="en-US" baseline="0" dirty="0"/>
              <a:t> – Consultative sales approach to deliver the right solutions. In-market and industry expertise with solution design, implementation and maintenance regardless of the business or organization type.</a:t>
            </a:r>
            <a:endParaRPr lang="en-US" dirty="0"/>
          </a:p>
          <a:p>
            <a:endParaRPr lang="en-US" dirty="0"/>
          </a:p>
        </p:txBody>
      </p:sp>
      <p:sp>
        <p:nvSpPr>
          <p:cNvPr id="4" name="Slide Number Placeholder 3"/>
          <p:cNvSpPr>
            <a:spLocks noGrp="1"/>
          </p:cNvSpPr>
          <p:nvPr>
            <p:ph type="sldNum" sz="quarter" idx="10"/>
          </p:nvPr>
        </p:nvSpPr>
        <p:spPr/>
        <p:txBody>
          <a:bodyPr/>
          <a:lstStyle/>
          <a:p>
            <a:fld id="{790B0A55-2F16-4718-8839-827D52C4590E}" type="slidenum">
              <a:rPr lang="en-US" smtClean="0"/>
              <a:t>32</a:t>
            </a:fld>
            <a:endParaRPr lang="en-US"/>
          </a:p>
        </p:txBody>
      </p:sp>
    </p:spTree>
    <p:extLst>
      <p:ext uri="{BB962C8B-B14F-4D97-AF65-F5344CB8AC3E}">
        <p14:creationId xmlns:p14="http://schemas.microsoft.com/office/powerpoint/2010/main" val="2735364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i="0" dirty="0"/>
              <a:t>No matter who your prospect</a:t>
            </a:r>
            <a:r>
              <a:rPr lang="en-US" i="0" baseline="0" dirty="0"/>
              <a:t> is talking to, coach them on the questions they should be asking other providers.  There are disadvantages to choosing a network partner that can’t deliver on these points.</a:t>
            </a:r>
            <a:r>
              <a:rPr lang="en-US" i="0" dirty="0"/>
              <a:t> Do they offer the connectivity</a:t>
            </a:r>
            <a:r>
              <a:rPr lang="en-US" i="0" baseline="0" dirty="0"/>
              <a:t> needed?  Do they control their network assets (e.g., the last mile), do they offer strong SLAs backed by local market support.  Are they interested in asking questions and listening to pain points and needs to design the right solution at the right time?</a:t>
            </a:r>
            <a:endParaRPr lang="en-US" i="0" dirty="0"/>
          </a:p>
          <a:p>
            <a:pPr>
              <a:buFont typeface="Arial" pitchFamily="34" charset="0"/>
              <a:buNone/>
            </a:pPr>
            <a:endParaRPr lang="en-US" i="0" dirty="0"/>
          </a:p>
          <a:p>
            <a:pPr>
              <a:buFont typeface="Arial" pitchFamily="34" charset="0"/>
              <a:buNone/>
            </a:pPr>
            <a:r>
              <a:rPr lang="en-US" i="0" baseline="0" dirty="0"/>
              <a:t>Questions refer to our product, network, and people strengths:</a:t>
            </a:r>
          </a:p>
          <a:p>
            <a:pPr marL="237761" lvl="1" indent="-122924">
              <a:buFont typeface="Arial" pitchFamily="34" charset="0"/>
              <a:buChar char="•"/>
            </a:pPr>
            <a:r>
              <a:rPr lang="en-US" b="1" dirty="0"/>
              <a:t>Connectivity</a:t>
            </a:r>
            <a:r>
              <a:rPr lang="en-US" dirty="0"/>
              <a:t> – Last owner of our network.</a:t>
            </a:r>
            <a:r>
              <a:rPr lang="en-US" baseline="0" dirty="0"/>
              <a:t> N</a:t>
            </a:r>
            <a:r>
              <a:rPr lang="en-US" dirty="0"/>
              <a:t>etwork</a:t>
            </a:r>
            <a:r>
              <a:rPr lang="en-US" baseline="0" dirty="0"/>
              <a:t> density and reach with approximately 80,000 route miles of fiber, over 32,000 on-net buildings, and more than 900 connected data centers, </a:t>
            </a:r>
            <a:r>
              <a:rPr lang="en-US" baseline="0" dirty="0" err="1"/>
              <a:t>PoPs</a:t>
            </a:r>
            <a:r>
              <a:rPr lang="en-US" baseline="0" dirty="0"/>
              <a:t>, and </a:t>
            </a:r>
            <a:r>
              <a:rPr lang="en-US" baseline="0" dirty="0" err="1"/>
              <a:t>COs.</a:t>
            </a:r>
            <a:r>
              <a:rPr lang="en-US" baseline="0" dirty="0"/>
              <a:t> Robust product portfolio with customizable solutions.</a:t>
            </a:r>
          </a:p>
          <a:p>
            <a:pPr marL="237761" lvl="1" indent="-122924">
              <a:buFont typeface="Arial" pitchFamily="34" charset="0"/>
              <a:buChar char="•"/>
            </a:pPr>
            <a:r>
              <a:rPr lang="en-US" b="1" dirty="0"/>
              <a:t>Performance</a:t>
            </a:r>
            <a:r>
              <a:rPr lang="en-US" dirty="0"/>
              <a:t> – Secure,</a:t>
            </a:r>
            <a:r>
              <a:rPr lang="en-US" baseline="0" dirty="0"/>
              <a:t> scalable solutions backed by strong SLAs and local resources.</a:t>
            </a:r>
            <a:endParaRPr lang="en-US" dirty="0"/>
          </a:p>
          <a:p>
            <a:pPr marL="237761" lvl="1" indent="-122924">
              <a:buFont typeface="Arial" pitchFamily="34" charset="0"/>
              <a:buChar char="•"/>
            </a:pPr>
            <a:r>
              <a:rPr lang="en-US" b="1" dirty="0"/>
              <a:t>Partnership</a:t>
            </a:r>
            <a:r>
              <a:rPr lang="en-US" baseline="0" dirty="0"/>
              <a:t> – Consultative sales approach to deliver the right solutions. In-market and industry expertise with solution design, implementation and maintenance regardless of the business or organization type.</a:t>
            </a:r>
            <a:endParaRPr lang="en-US" dirty="0"/>
          </a:p>
          <a:p>
            <a:endParaRPr lang="en-US" dirty="0"/>
          </a:p>
        </p:txBody>
      </p:sp>
      <p:sp>
        <p:nvSpPr>
          <p:cNvPr id="4" name="Slide Number Placeholder 3"/>
          <p:cNvSpPr>
            <a:spLocks noGrp="1"/>
          </p:cNvSpPr>
          <p:nvPr>
            <p:ph type="sldNum" sz="quarter" idx="10"/>
          </p:nvPr>
        </p:nvSpPr>
        <p:spPr/>
        <p:txBody>
          <a:bodyPr/>
          <a:lstStyle/>
          <a:p>
            <a:fld id="{790B0A55-2F16-4718-8839-827D52C4590E}" type="slidenum">
              <a:rPr lang="en-US" smtClean="0"/>
              <a:t>41</a:t>
            </a:fld>
            <a:endParaRPr lang="en-US"/>
          </a:p>
        </p:txBody>
      </p:sp>
    </p:spTree>
    <p:extLst>
      <p:ext uri="{BB962C8B-B14F-4D97-AF65-F5344CB8AC3E}">
        <p14:creationId xmlns:p14="http://schemas.microsoft.com/office/powerpoint/2010/main" val="298972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i="0" dirty="0"/>
              <a:t>No matter who your prospect</a:t>
            </a:r>
            <a:r>
              <a:rPr lang="en-US" i="0" baseline="0" dirty="0"/>
              <a:t> is talking to, coach them on the questions they should be asking other providers.  There are disadvantages to choosing a network partner that can’t deliver on these points.</a:t>
            </a:r>
            <a:r>
              <a:rPr lang="en-US" i="0" dirty="0"/>
              <a:t> Do they offer the connectivity</a:t>
            </a:r>
            <a:r>
              <a:rPr lang="en-US" i="0" baseline="0" dirty="0"/>
              <a:t> needed?  Do they control their network assets (e.g., the last mile), do they offer strong SLAs backed by local market support.  Are they interested in asking questions and listening to pain points and needs to design the right solution at the right time?</a:t>
            </a:r>
            <a:endParaRPr lang="en-US" i="0" dirty="0"/>
          </a:p>
          <a:p>
            <a:pPr>
              <a:buFont typeface="Arial" pitchFamily="34" charset="0"/>
              <a:buNone/>
            </a:pPr>
            <a:endParaRPr lang="en-US" i="0" dirty="0"/>
          </a:p>
          <a:p>
            <a:pPr>
              <a:buFont typeface="Arial" pitchFamily="34" charset="0"/>
              <a:buNone/>
            </a:pPr>
            <a:r>
              <a:rPr lang="en-US" i="0" baseline="0" dirty="0"/>
              <a:t>Questions refer to our product, network, and people strengths:</a:t>
            </a:r>
          </a:p>
          <a:p>
            <a:pPr marL="237761" lvl="1" indent="-122924">
              <a:buFont typeface="Arial" pitchFamily="34" charset="0"/>
              <a:buChar char="•"/>
            </a:pPr>
            <a:r>
              <a:rPr lang="en-US" b="1" dirty="0"/>
              <a:t>Connectivity</a:t>
            </a:r>
            <a:r>
              <a:rPr lang="en-US" dirty="0"/>
              <a:t> – Last owner of our network.</a:t>
            </a:r>
            <a:r>
              <a:rPr lang="en-US" baseline="0" dirty="0"/>
              <a:t> N</a:t>
            </a:r>
            <a:r>
              <a:rPr lang="en-US" dirty="0"/>
              <a:t>etwork</a:t>
            </a:r>
            <a:r>
              <a:rPr lang="en-US" baseline="0" dirty="0"/>
              <a:t> density and reach with approximately 80,000 route miles of fiber, over 32,000 on-net buildings, and more than 900 connected data centers, </a:t>
            </a:r>
            <a:r>
              <a:rPr lang="en-US" baseline="0" dirty="0" err="1"/>
              <a:t>PoPs</a:t>
            </a:r>
            <a:r>
              <a:rPr lang="en-US" baseline="0" dirty="0"/>
              <a:t>, and </a:t>
            </a:r>
            <a:r>
              <a:rPr lang="en-US" baseline="0" dirty="0" err="1"/>
              <a:t>COs.</a:t>
            </a:r>
            <a:r>
              <a:rPr lang="en-US" baseline="0" dirty="0"/>
              <a:t> Robust product portfolio with customizable solutions.</a:t>
            </a:r>
          </a:p>
          <a:p>
            <a:pPr marL="237761" lvl="1" indent="-122924">
              <a:buFont typeface="Arial" pitchFamily="34" charset="0"/>
              <a:buChar char="•"/>
            </a:pPr>
            <a:r>
              <a:rPr lang="en-US" b="1" dirty="0"/>
              <a:t>Performance</a:t>
            </a:r>
            <a:r>
              <a:rPr lang="en-US" dirty="0"/>
              <a:t> – Secure,</a:t>
            </a:r>
            <a:r>
              <a:rPr lang="en-US" baseline="0" dirty="0"/>
              <a:t> scalable solutions backed by strong SLAs and local resources.</a:t>
            </a:r>
            <a:endParaRPr lang="en-US" dirty="0"/>
          </a:p>
          <a:p>
            <a:pPr marL="237761" lvl="1" indent="-122924">
              <a:buFont typeface="Arial" pitchFamily="34" charset="0"/>
              <a:buChar char="•"/>
            </a:pPr>
            <a:r>
              <a:rPr lang="en-US" b="1" dirty="0"/>
              <a:t>Partnership</a:t>
            </a:r>
            <a:r>
              <a:rPr lang="en-US" baseline="0" dirty="0"/>
              <a:t> – Consultative sales approach to deliver the right solutions. In-market and industry expertise with solution design, implementation and maintenance regardless of the business or organization type.</a:t>
            </a:r>
            <a:endParaRPr lang="en-US" dirty="0"/>
          </a:p>
          <a:p>
            <a:endParaRPr lang="en-US" dirty="0"/>
          </a:p>
        </p:txBody>
      </p:sp>
      <p:sp>
        <p:nvSpPr>
          <p:cNvPr id="4" name="Slide Number Placeholder 3"/>
          <p:cNvSpPr>
            <a:spLocks noGrp="1"/>
          </p:cNvSpPr>
          <p:nvPr>
            <p:ph type="sldNum" sz="quarter" idx="10"/>
          </p:nvPr>
        </p:nvSpPr>
        <p:spPr/>
        <p:txBody>
          <a:bodyPr/>
          <a:lstStyle/>
          <a:p>
            <a:fld id="{790B0A55-2F16-4718-8839-827D52C4590E}" type="slidenum">
              <a:rPr lang="en-US" smtClean="0"/>
              <a:t>42</a:t>
            </a:fld>
            <a:endParaRPr lang="en-US"/>
          </a:p>
        </p:txBody>
      </p:sp>
    </p:spTree>
    <p:extLst>
      <p:ext uri="{BB962C8B-B14F-4D97-AF65-F5344CB8AC3E}">
        <p14:creationId xmlns:p14="http://schemas.microsoft.com/office/powerpoint/2010/main" val="18330533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i="0" dirty="0"/>
              <a:t>No matter who your prospect</a:t>
            </a:r>
            <a:r>
              <a:rPr lang="en-US" i="0" baseline="0" dirty="0"/>
              <a:t> is talking to, coach them on the questions they should be asking other providers.  There are disadvantages to choosing a network partner that can’t deliver on these points.</a:t>
            </a:r>
            <a:r>
              <a:rPr lang="en-US" i="0" dirty="0"/>
              <a:t> Do they offer the connectivity</a:t>
            </a:r>
            <a:r>
              <a:rPr lang="en-US" i="0" baseline="0" dirty="0"/>
              <a:t> needed?  Do they control their network assets (e.g., the last mile), do they offer strong SLAs backed by local market support.  Are they interested in asking questions and listening to pain points and needs to design the right solution at the right time?</a:t>
            </a:r>
            <a:endParaRPr lang="en-US" i="0" dirty="0"/>
          </a:p>
          <a:p>
            <a:pPr>
              <a:buFont typeface="Arial" pitchFamily="34" charset="0"/>
              <a:buNone/>
            </a:pPr>
            <a:endParaRPr lang="en-US" i="0" dirty="0"/>
          </a:p>
          <a:p>
            <a:pPr>
              <a:buFont typeface="Arial" pitchFamily="34" charset="0"/>
              <a:buNone/>
            </a:pPr>
            <a:r>
              <a:rPr lang="en-US" i="0" baseline="0" dirty="0"/>
              <a:t>Questions refer to our product, network, and people strengths:</a:t>
            </a:r>
          </a:p>
          <a:p>
            <a:pPr marL="237761" lvl="1" indent="-122924">
              <a:buFont typeface="Arial" pitchFamily="34" charset="0"/>
              <a:buChar char="•"/>
            </a:pPr>
            <a:r>
              <a:rPr lang="en-US" b="1" dirty="0"/>
              <a:t>Connectivity</a:t>
            </a:r>
            <a:r>
              <a:rPr lang="en-US" dirty="0"/>
              <a:t> – Last owner of our network.</a:t>
            </a:r>
            <a:r>
              <a:rPr lang="en-US" baseline="0" dirty="0"/>
              <a:t> N</a:t>
            </a:r>
            <a:r>
              <a:rPr lang="en-US" dirty="0"/>
              <a:t>etwork</a:t>
            </a:r>
            <a:r>
              <a:rPr lang="en-US" baseline="0" dirty="0"/>
              <a:t> density and reach with approximately 80,000 route miles of fiber, over 32,000 on-net buildings, and more than 900 connected data centers, </a:t>
            </a:r>
            <a:r>
              <a:rPr lang="en-US" baseline="0" dirty="0" err="1"/>
              <a:t>PoPs</a:t>
            </a:r>
            <a:r>
              <a:rPr lang="en-US" baseline="0" dirty="0"/>
              <a:t>, and </a:t>
            </a:r>
            <a:r>
              <a:rPr lang="en-US" baseline="0" dirty="0" err="1"/>
              <a:t>COs.</a:t>
            </a:r>
            <a:r>
              <a:rPr lang="en-US" baseline="0" dirty="0"/>
              <a:t> Robust product portfolio with customizable solutions.</a:t>
            </a:r>
          </a:p>
          <a:p>
            <a:pPr marL="237761" lvl="1" indent="-122924">
              <a:buFont typeface="Arial" pitchFamily="34" charset="0"/>
              <a:buChar char="•"/>
            </a:pPr>
            <a:r>
              <a:rPr lang="en-US" b="1" dirty="0"/>
              <a:t>Performance</a:t>
            </a:r>
            <a:r>
              <a:rPr lang="en-US" dirty="0"/>
              <a:t> – Secure,</a:t>
            </a:r>
            <a:r>
              <a:rPr lang="en-US" baseline="0" dirty="0"/>
              <a:t> scalable solutions backed by strong SLAs and local resources.</a:t>
            </a:r>
            <a:endParaRPr lang="en-US" dirty="0"/>
          </a:p>
          <a:p>
            <a:pPr marL="237761" lvl="1" indent="-122924">
              <a:buFont typeface="Arial" pitchFamily="34" charset="0"/>
              <a:buChar char="•"/>
            </a:pPr>
            <a:r>
              <a:rPr lang="en-US" b="1" dirty="0"/>
              <a:t>Partnership</a:t>
            </a:r>
            <a:r>
              <a:rPr lang="en-US" baseline="0" dirty="0"/>
              <a:t> – Consultative sales approach to deliver the right solutions. In-market and industry expertise with solution design, implementation and maintenance regardless of the business or organization type.</a:t>
            </a:r>
            <a:endParaRPr lang="en-US" dirty="0"/>
          </a:p>
          <a:p>
            <a:endParaRPr lang="en-US" dirty="0"/>
          </a:p>
        </p:txBody>
      </p:sp>
      <p:sp>
        <p:nvSpPr>
          <p:cNvPr id="4" name="Slide Number Placeholder 3"/>
          <p:cNvSpPr>
            <a:spLocks noGrp="1"/>
          </p:cNvSpPr>
          <p:nvPr>
            <p:ph type="sldNum" sz="quarter" idx="10"/>
          </p:nvPr>
        </p:nvSpPr>
        <p:spPr/>
        <p:txBody>
          <a:bodyPr/>
          <a:lstStyle/>
          <a:p>
            <a:fld id="{790B0A55-2F16-4718-8839-827D52C4590E}" type="slidenum">
              <a:rPr lang="en-US" smtClean="0"/>
              <a:t>43</a:t>
            </a:fld>
            <a:endParaRPr lang="en-US"/>
          </a:p>
        </p:txBody>
      </p:sp>
    </p:spTree>
    <p:extLst>
      <p:ext uri="{BB962C8B-B14F-4D97-AF65-F5344CB8AC3E}">
        <p14:creationId xmlns:p14="http://schemas.microsoft.com/office/powerpoint/2010/main" val="603781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Businesses and organizations rely on high-speed, reliable, and secure connections now more than ever. New technologies and applications have led to a dramatic shift in the way people consume information and businesses apply it—leading to a significant increase in data demand and usage. Crown Castle Fiber</a:t>
            </a:r>
            <a:r>
              <a:rPr lang="en-US" baseline="0" dirty="0"/>
              <a:t> i</a:t>
            </a:r>
            <a:r>
              <a:rPr lang="en-US" dirty="0"/>
              <a:t>s uniquely positioned to help you continue to meet the rising demands of your organization.</a:t>
            </a:r>
          </a:p>
          <a:p>
            <a:endParaRPr lang="en-US" dirty="0"/>
          </a:p>
          <a:p>
            <a:pPr defTabSz="483759">
              <a:defRPr/>
            </a:pPr>
            <a:r>
              <a:rPr lang="en-US" dirty="0"/>
              <a:t>•   In</a:t>
            </a:r>
            <a:r>
              <a:rPr lang="en-US" baseline="0" dirty="0"/>
              <a:t> 2016, enterprise WAN traffic increased 155%</a:t>
            </a:r>
            <a:r>
              <a:rPr lang="en-US" dirty="0"/>
              <a:t>.</a:t>
            </a:r>
            <a:r>
              <a:rPr lang="en-US" baseline="30000" dirty="0"/>
              <a:t>1</a:t>
            </a:r>
          </a:p>
          <a:p>
            <a:pPr defTabSz="483759">
              <a:defRPr/>
            </a:pPr>
            <a:r>
              <a:rPr lang="en-US" dirty="0"/>
              <a:t>•   For </a:t>
            </a:r>
            <a:r>
              <a:rPr lang="en-US" baseline="0" dirty="0"/>
              <a:t>98% of enterprise businesses, </a:t>
            </a:r>
            <a:r>
              <a:rPr lang="en-US" i="1" baseline="0" dirty="0"/>
              <a:t>o</a:t>
            </a:r>
            <a:r>
              <a:rPr lang="en-US" i="1" dirty="0"/>
              <a:t>ne </a:t>
            </a:r>
            <a:r>
              <a:rPr lang="en-US" dirty="0"/>
              <a:t>hour of network</a:t>
            </a:r>
            <a:r>
              <a:rPr lang="en-US" baseline="0" dirty="0"/>
              <a:t> downtime costs upwards of $100,000.</a:t>
            </a:r>
            <a:r>
              <a:rPr lang="en-US" baseline="30000" dirty="0"/>
              <a:t>3</a:t>
            </a:r>
            <a:endParaRPr lang="en-US" baseline="0" dirty="0"/>
          </a:p>
          <a:p>
            <a:pPr defTabSz="483759">
              <a:defRPr/>
            </a:pPr>
            <a:r>
              <a:rPr lang="en-US" dirty="0"/>
              <a:t>•   By</a:t>
            </a:r>
            <a:r>
              <a:rPr lang="en-US" baseline="0" dirty="0"/>
              <a:t> 2021, m</a:t>
            </a:r>
            <a:r>
              <a:rPr lang="en-US" dirty="0"/>
              <a:t>edia and</a:t>
            </a:r>
            <a:r>
              <a:rPr lang="en-US" baseline="0" dirty="0"/>
              <a:t> entertainment will require 25x more cloud storage.</a:t>
            </a:r>
            <a:r>
              <a:rPr lang="en-US" baseline="30000" dirty="0"/>
              <a:t>5</a:t>
            </a:r>
          </a:p>
          <a:p>
            <a:pPr defTabSz="483759">
              <a:defRPr/>
            </a:pPr>
            <a:r>
              <a:rPr lang="en-US" dirty="0"/>
              <a:t>•   77% of US consumers are interested in seeing a healthcare provider virtually</a:t>
            </a:r>
            <a:r>
              <a:rPr lang="en-US" baseline="0" dirty="0"/>
              <a:t>.</a:t>
            </a:r>
            <a:r>
              <a:rPr lang="en-US" baseline="30000" dirty="0"/>
              <a:t> 2</a:t>
            </a:r>
          </a:p>
          <a:p>
            <a:pPr defTabSz="483759">
              <a:defRPr/>
            </a:pPr>
            <a:r>
              <a:rPr lang="en-US" dirty="0"/>
              <a:t>•   By 2021, 99% of classrooms</a:t>
            </a:r>
            <a:r>
              <a:rPr lang="en-US" baseline="0" dirty="0"/>
              <a:t> will have robust broadband and wi-fi.</a:t>
            </a:r>
            <a:r>
              <a:rPr lang="en-US" baseline="30000" dirty="0"/>
              <a:t>4</a:t>
            </a:r>
          </a:p>
        </p:txBody>
      </p:sp>
      <p:sp>
        <p:nvSpPr>
          <p:cNvPr id="4" name="Slide Number Placeholder 3"/>
          <p:cNvSpPr>
            <a:spLocks noGrp="1"/>
          </p:cNvSpPr>
          <p:nvPr>
            <p:ph type="sldNum" sz="quarter" idx="10"/>
          </p:nvPr>
        </p:nvSpPr>
        <p:spPr/>
        <p:txBody>
          <a:bodyPr/>
          <a:lstStyle/>
          <a:p>
            <a:fld id="{790B0A55-2F16-4718-8839-827D52C4590E}" type="slidenum">
              <a:rPr lang="en-US" smtClean="0"/>
              <a:t>45</a:t>
            </a:fld>
            <a:endParaRPr lang="en-US"/>
          </a:p>
        </p:txBody>
      </p:sp>
    </p:spTree>
    <p:extLst>
      <p:ext uri="{BB962C8B-B14F-4D97-AF65-F5344CB8AC3E}">
        <p14:creationId xmlns:p14="http://schemas.microsoft.com/office/powerpoint/2010/main" val="3765546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Successful learning environments leverage cutting-edge technology for applications and interactive tools. Distance-learning applications, smart boards and video all have the ability to help students excel and prepare them for the future. As an experienced and trusted E-rate provider, we use our experience designing solutions for schools, districts and libraries to help you get the most out of your network.  </a:t>
            </a:r>
          </a:p>
          <a:p>
            <a:pPr defTabSz="949478">
              <a:defRPr/>
            </a:pPr>
            <a:endParaRPr lang="en-US" dirty="0"/>
          </a:p>
          <a:p>
            <a:pPr defTabSz="949478">
              <a:defRPr/>
            </a:pPr>
            <a:r>
              <a:rPr lang="en-US" dirty="0"/>
              <a:t>Colleges and universities need scalable networking solutions that are able to meet changing bandwidth needs throughout the year.  From video streaming, to data transport and real-time communications, a well-connected campus is a necessity for both faculty and students.  With approximately 80,000 route miles of fiber, and more than 25 years designing solutions for schools and universities, we have the network capacity to delivery scalable, high-bandwidth solutions that are secure and reliable.</a:t>
            </a:r>
            <a:endParaRPr lang="en-US" baseline="0" dirty="0">
              <a:solidFill>
                <a:schemeClr val="tx1"/>
              </a:solidFill>
              <a:cs typeface="+mn-cs"/>
            </a:endParaRPr>
          </a:p>
          <a:p>
            <a:endParaRPr lang="en-US" dirty="0"/>
          </a:p>
        </p:txBody>
      </p:sp>
      <p:sp>
        <p:nvSpPr>
          <p:cNvPr id="4" name="Slide Number Placeholder 3"/>
          <p:cNvSpPr>
            <a:spLocks noGrp="1"/>
          </p:cNvSpPr>
          <p:nvPr>
            <p:ph type="sldNum" sz="quarter" idx="10"/>
          </p:nvPr>
        </p:nvSpPr>
        <p:spPr/>
        <p:txBody>
          <a:bodyPr/>
          <a:lstStyle/>
          <a:p>
            <a:fld id="{790B0A55-2F16-4718-8839-827D52C4590E}" type="slidenum">
              <a:rPr lang="en-US" smtClean="0"/>
              <a:t>46</a:t>
            </a:fld>
            <a:endParaRPr lang="en-US"/>
          </a:p>
        </p:txBody>
      </p:sp>
    </p:spTree>
    <p:extLst>
      <p:ext uri="{BB962C8B-B14F-4D97-AF65-F5344CB8AC3E}">
        <p14:creationId xmlns:p14="http://schemas.microsoft.com/office/powerpoint/2010/main" val="2527286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Successful learning environments leverage cutting-edge technology for applications and interactive tools. Distance-learning applications, smart boards and video all have the ability to help students excel and prepare them for the future. As an experienced and trusted E-rate provider, we use our experience designing solutions for schools, districts and libraries to help you get the most out of your network.  </a:t>
            </a:r>
          </a:p>
          <a:p>
            <a:pPr defTabSz="949478">
              <a:defRPr/>
            </a:pPr>
            <a:endParaRPr lang="en-US" dirty="0"/>
          </a:p>
          <a:p>
            <a:pPr defTabSz="949478">
              <a:defRPr/>
            </a:pPr>
            <a:r>
              <a:rPr lang="en-US" dirty="0"/>
              <a:t>Colleges and universities need scalable networking solutions that are able to meet changing bandwidth needs throughout the year.  From video streaming, to data transport and real-time communications, a well-connected campus is a necessity for both faculty and students.  With approximately 80,000 route miles of fiber, and more than 25 years designing solutions for schools and universities, we have the network capacity to delivery scalable, high-bandwidth solutions that are secure and reliable.</a:t>
            </a:r>
            <a:endParaRPr lang="en-US" baseline="0" dirty="0">
              <a:solidFill>
                <a:schemeClr val="tx1"/>
              </a:solidFill>
              <a:cs typeface="+mn-cs"/>
            </a:endParaRPr>
          </a:p>
          <a:p>
            <a:endParaRPr lang="en-US" dirty="0"/>
          </a:p>
        </p:txBody>
      </p:sp>
      <p:sp>
        <p:nvSpPr>
          <p:cNvPr id="4" name="Slide Number Placeholder 3"/>
          <p:cNvSpPr>
            <a:spLocks noGrp="1"/>
          </p:cNvSpPr>
          <p:nvPr>
            <p:ph type="sldNum" sz="quarter" idx="10"/>
          </p:nvPr>
        </p:nvSpPr>
        <p:spPr/>
        <p:txBody>
          <a:bodyPr/>
          <a:lstStyle/>
          <a:p>
            <a:fld id="{790B0A55-2F16-4718-8839-827D52C4590E}" type="slidenum">
              <a:rPr lang="en-US" smtClean="0"/>
              <a:t>47</a:t>
            </a:fld>
            <a:endParaRPr lang="en-US"/>
          </a:p>
        </p:txBody>
      </p:sp>
    </p:spTree>
    <p:extLst>
      <p:ext uri="{BB962C8B-B14F-4D97-AF65-F5344CB8AC3E}">
        <p14:creationId xmlns:p14="http://schemas.microsoft.com/office/powerpoint/2010/main" val="2191079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Successful learning environments leverage cutting-edge technology for applications and interactive tools. Distance-learning applications, smart boards and video all have the ability to help students excel and prepare them for the future. As an experienced and trusted E-rate provider, we use our experience designing solutions for schools, districts and libraries to help you get the most out of your network.  </a:t>
            </a:r>
          </a:p>
          <a:p>
            <a:pPr defTabSz="949478">
              <a:defRPr/>
            </a:pPr>
            <a:endParaRPr lang="en-US" dirty="0"/>
          </a:p>
          <a:p>
            <a:pPr defTabSz="949478">
              <a:defRPr/>
            </a:pPr>
            <a:r>
              <a:rPr lang="en-US" dirty="0"/>
              <a:t>Colleges and universities need scalable networking solutions that are able to meet changing bandwidth needs throughout the year.  From video streaming, to data transport and real-time communications, a well-connected campus is a necessity for both faculty and students.  With approximately 80,000 route miles of fiber, and more than 25 years designing solutions for schools and universities, we have the network capacity to delivery scalable, high-bandwidth solutions that are secure and reliable.</a:t>
            </a:r>
            <a:endParaRPr lang="en-US" baseline="0" dirty="0">
              <a:solidFill>
                <a:schemeClr val="tx1"/>
              </a:solidFill>
              <a:cs typeface="+mn-cs"/>
            </a:endParaRPr>
          </a:p>
          <a:p>
            <a:endParaRPr lang="en-US" dirty="0"/>
          </a:p>
        </p:txBody>
      </p:sp>
      <p:sp>
        <p:nvSpPr>
          <p:cNvPr id="4" name="Slide Number Placeholder 3"/>
          <p:cNvSpPr>
            <a:spLocks noGrp="1"/>
          </p:cNvSpPr>
          <p:nvPr>
            <p:ph type="sldNum" sz="quarter" idx="10"/>
          </p:nvPr>
        </p:nvSpPr>
        <p:spPr/>
        <p:txBody>
          <a:bodyPr/>
          <a:lstStyle/>
          <a:p>
            <a:fld id="{790B0A55-2F16-4718-8839-827D52C4590E}" type="slidenum">
              <a:rPr lang="en-US" smtClean="0"/>
              <a:t>48</a:t>
            </a:fld>
            <a:endParaRPr lang="en-US"/>
          </a:p>
        </p:txBody>
      </p:sp>
    </p:spTree>
    <p:extLst>
      <p:ext uri="{BB962C8B-B14F-4D97-AF65-F5344CB8AC3E}">
        <p14:creationId xmlns:p14="http://schemas.microsoft.com/office/powerpoint/2010/main" val="2100602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78">
              <a:defRPr/>
            </a:pPr>
            <a:r>
              <a:rPr lang="en-US" dirty="0"/>
              <a:t>Successful learning environments leverage cutting-edge technology for applications and interactive tools. Distance-learning applications, smart boards and video all have the ability to help students excel and prepare them for the future. As an experienced and trusted E-rate provider, we use our experience designing solutions for schools, districts and libraries to help you get the most out of your network.  </a:t>
            </a:r>
          </a:p>
          <a:p>
            <a:pPr defTabSz="949478">
              <a:defRPr/>
            </a:pPr>
            <a:endParaRPr lang="en-US" dirty="0"/>
          </a:p>
          <a:p>
            <a:pPr defTabSz="949478">
              <a:defRPr/>
            </a:pPr>
            <a:r>
              <a:rPr lang="en-US" dirty="0"/>
              <a:t>Colleges and universities need scalable networking solutions that are able to meet changing bandwidth needs throughout the year.  From video streaming, to data transport and real-time communications, a well-connected campus is a necessity for both faculty and students.  With approximately 80,000 route miles of fiber, and more than 25 years designing solutions for schools and universities, we have the network capacity to delivery scalable, high-bandwidth solutions that are secure and reliable.</a:t>
            </a:r>
            <a:endParaRPr lang="en-US" baseline="0" dirty="0">
              <a:solidFill>
                <a:schemeClr val="tx1"/>
              </a:solidFill>
              <a:cs typeface="+mn-cs"/>
            </a:endParaRPr>
          </a:p>
          <a:p>
            <a:endParaRPr lang="en-US" dirty="0"/>
          </a:p>
        </p:txBody>
      </p:sp>
      <p:sp>
        <p:nvSpPr>
          <p:cNvPr id="4" name="Slide Number Placeholder 3"/>
          <p:cNvSpPr>
            <a:spLocks noGrp="1"/>
          </p:cNvSpPr>
          <p:nvPr>
            <p:ph type="sldNum" sz="quarter" idx="10"/>
          </p:nvPr>
        </p:nvSpPr>
        <p:spPr/>
        <p:txBody>
          <a:bodyPr/>
          <a:lstStyle/>
          <a:p>
            <a:fld id="{790B0A55-2F16-4718-8839-827D52C4590E}" type="slidenum">
              <a:rPr lang="en-US" smtClean="0"/>
              <a:t>49</a:t>
            </a:fld>
            <a:endParaRPr lang="en-US"/>
          </a:p>
        </p:txBody>
      </p:sp>
    </p:spTree>
    <p:extLst>
      <p:ext uri="{BB962C8B-B14F-4D97-AF65-F5344CB8AC3E}">
        <p14:creationId xmlns:p14="http://schemas.microsoft.com/office/powerpoint/2010/main" val="150300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i="0" dirty="0"/>
              <a:t>No matter who your prospect</a:t>
            </a:r>
            <a:r>
              <a:rPr lang="en-US" i="0" baseline="0" dirty="0"/>
              <a:t> is talking to, coach them on the questions they should be asking other providers.  There are disadvantages to choosing a network partner that can’t deliver on these points.</a:t>
            </a:r>
            <a:r>
              <a:rPr lang="en-US" i="0" dirty="0"/>
              <a:t> Do they offer the connectivity</a:t>
            </a:r>
            <a:r>
              <a:rPr lang="en-US" i="0" baseline="0" dirty="0"/>
              <a:t> needed?  Do they control their network assets (e.g., the last mile), do they offer strong SLAs backed by local market support.  Are they interested in asking questions and listening to pain points and needs to design the right solution at the right time?</a:t>
            </a:r>
            <a:endParaRPr lang="en-US" i="0" dirty="0"/>
          </a:p>
          <a:p>
            <a:pPr>
              <a:buFont typeface="Arial" pitchFamily="34" charset="0"/>
              <a:buNone/>
            </a:pPr>
            <a:endParaRPr lang="en-US" i="0" dirty="0"/>
          </a:p>
          <a:p>
            <a:pPr>
              <a:buFont typeface="Arial" pitchFamily="34" charset="0"/>
              <a:buNone/>
            </a:pPr>
            <a:r>
              <a:rPr lang="en-US" i="0" baseline="0" dirty="0"/>
              <a:t>Questions refer to our product, network, and people strengths:</a:t>
            </a:r>
          </a:p>
          <a:p>
            <a:pPr marL="237761" lvl="1" indent="-122924">
              <a:buFont typeface="Arial" pitchFamily="34" charset="0"/>
              <a:buChar char="•"/>
            </a:pPr>
            <a:r>
              <a:rPr lang="en-US" b="1" dirty="0"/>
              <a:t>Connectivity</a:t>
            </a:r>
            <a:r>
              <a:rPr lang="en-US" dirty="0"/>
              <a:t> – Last owner of our network.</a:t>
            </a:r>
            <a:r>
              <a:rPr lang="en-US" baseline="0" dirty="0"/>
              <a:t> N</a:t>
            </a:r>
            <a:r>
              <a:rPr lang="en-US" dirty="0"/>
              <a:t>etwork</a:t>
            </a:r>
            <a:r>
              <a:rPr lang="en-US" baseline="0" dirty="0"/>
              <a:t> density and reach with approximately 80,000 route miles of fiber, over 32,000 on-net buildings, and more than 900 connected data centers, </a:t>
            </a:r>
            <a:r>
              <a:rPr lang="en-US" baseline="0" dirty="0" err="1"/>
              <a:t>PoPs</a:t>
            </a:r>
            <a:r>
              <a:rPr lang="en-US" baseline="0" dirty="0"/>
              <a:t>, and </a:t>
            </a:r>
            <a:r>
              <a:rPr lang="en-US" baseline="0" dirty="0" err="1"/>
              <a:t>COs.</a:t>
            </a:r>
            <a:r>
              <a:rPr lang="en-US" baseline="0" dirty="0"/>
              <a:t> Robust product portfolio with customizable solutions.</a:t>
            </a:r>
          </a:p>
          <a:p>
            <a:pPr marL="237761" lvl="1" indent="-122924">
              <a:buFont typeface="Arial" pitchFamily="34" charset="0"/>
              <a:buChar char="•"/>
            </a:pPr>
            <a:r>
              <a:rPr lang="en-US" b="1" dirty="0"/>
              <a:t>Performance</a:t>
            </a:r>
            <a:r>
              <a:rPr lang="en-US" dirty="0"/>
              <a:t> – Secure,</a:t>
            </a:r>
            <a:r>
              <a:rPr lang="en-US" baseline="0" dirty="0"/>
              <a:t> scalable solutions backed by strong SLAs and local resources.</a:t>
            </a:r>
            <a:endParaRPr lang="en-US" dirty="0"/>
          </a:p>
          <a:p>
            <a:pPr marL="237761" lvl="1" indent="-122924">
              <a:buFont typeface="Arial" pitchFamily="34" charset="0"/>
              <a:buChar char="•"/>
            </a:pPr>
            <a:r>
              <a:rPr lang="en-US" b="1" dirty="0"/>
              <a:t>Partnership</a:t>
            </a:r>
            <a:r>
              <a:rPr lang="en-US" baseline="0" dirty="0"/>
              <a:t> – Consultative sales approach to deliver the right solutions. In-market and industry expertise with solution design, implementation and maintenance regardless of the business or organization type.</a:t>
            </a:r>
            <a:endParaRPr lang="en-US" dirty="0"/>
          </a:p>
          <a:p>
            <a:endParaRPr lang="en-US" dirty="0"/>
          </a:p>
        </p:txBody>
      </p:sp>
      <p:sp>
        <p:nvSpPr>
          <p:cNvPr id="4" name="Slide Number Placeholder 3"/>
          <p:cNvSpPr>
            <a:spLocks noGrp="1"/>
          </p:cNvSpPr>
          <p:nvPr>
            <p:ph type="sldNum" sz="quarter" idx="10"/>
          </p:nvPr>
        </p:nvSpPr>
        <p:spPr/>
        <p:txBody>
          <a:bodyPr/>
          <a:lstStyle/>
          <a:p>
            <a:fld id="{790B0A55-2F16-4718-8839-827D52C4590E}" type="slidenum">
              <a:rPr lang="en-US" smtClean="0"/>
              <a:t>33</a:t>
            </a:fld>
            <a:endParaRPr lang="en-US"/>
          </a:p>
        </p:txBody>
      </p:sp>
    </p:spTree>
    <p:extLst>
      <p:ext uri="{BB962C8B-B14F-4D97-AF65-F5344CB8AC3E}">
        <p14:creationId xmlns:p14="http://schemas.microsoft.com/office/powerpoint/2010/main" val="2628837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i="0" dirty="0"/>
              <a:t>No matter who your prospect</a:t>
            </a:r>
            <a:r>
              <a:rPr lang="en-US" i="0" baseline="0" dirty="0"/>
              <a:t> is talking to, coach them on the questions they should be asking other providers.  There are disadvantages to choosing a network partner that can’t deliver on these points.</a:t>
            </a:r>
            <a:r>
              <a:rPr lang="en-US" i="0" dirty="0"/>
              <a:t> Do they offer the connectivity</a:t>
            </a:r>
            <a:r>
              <a:rPr lang="en-US" i="0" baseline="0" dirty="0"/>
              <a:t> needed?  Do they control their network assets (e.g., the last mile), do they offer strong SLAs backed by local market support.  Are they interested in asking questions and listening to pain points and needs to design the right solution at the right time?</a:t>
            </a:r>
            <a:endParaRPr lang="en-US" i="0" dirty="0"/>
          </a:p>
          <a:p>
            <a:pPr>
              <a:buFont typeface="Arial" pitchFamily="34" charset="0"/>
              <a:buNone/>
            </a:pPr>
            <a:endParaRPr lang="en-US" i="0" dirty="0"/>
          </a:p>
          <a:p>
            <a:pPr>
              <a:buFont typeface="Arial" pitchFamily="34" charset="0"/>
              <a:buNone/>
            </a:pPr>
            <a:r>
              <a:rPr lang="en-US" i="0" baseline="0" dirty="0"/>
              <a:t>Questions refer to our product, network, and people strengths:</a:t>
            </a:r>
          </a:p>
          <a:p>
            <a:pPr marL="237761" lvl="1" indent="-122924">
              <a:buFont typeface="Arial" pitchFamily="34" charset="0"/>
              <a:buChar char="•"/>
            </a:pPr>
            <a:r>
              <a:rPr lang="en-US" b="1" dirty="0"/>
              <a:t>Connectivity</a:t>
            </a:r>
            <a:r>
              <a:rPr lang="en-US" dirty="0"/>
              <a:t> – Last owner of our network.</a:t>
            </a:r>
            <a:r>
              <a:rPr lang="en-US" baseline="0" dirty="0"/>
              <a:t> N</a:t>
            </a:r>
            <a:r>
              <a:rPr lang="en-US" dirty="0"/>
              <a:t>etwork</a:t>
            </a:r>
            <a:r>
              <a:rPr lang="en-US" baseline="0" dirty="0"/>
              <a:t> density and reach with approximately 80,000 route miles of fiber, over 32,000 on-net buildings, and more than 900 connected data centers, </a:t>
            </a:r>
            <a:r>
              <a:rPr lang="en-US" baseline="0" dirty="0" err="1"/>
              <a:t>PoPs</a:t>
            </a:r>
            <a:r>
              <a:rPr lang="en-US" baseline="0" dirty="0"/>
              <a:t>, and </a:t>
            </a:r>
            <a:r>
              <a:rPr lang="en-US" baseline="0" dirty="0" err="1"/>
              <a:t>COs.</a:t>
            </a:r>
            <a:r>
              <a:rPr lang="en-US" baseline="0" dirty="0"/>
              <a:t> Robust product portfolio with customizable solutions.</a:t>
            </a:r>
          </a:p>
          <a:p>
            <a:pPr marL="237761" lvl="1" indent="-122924">
              <a:buFont typeface="Arial" pitchFamily="34" charset="0"/>
              <a:buChar char="•"/>
            </a:pPr>
            <a:r>
              <a:rPr lang="en-US" b="1" dirty="0"/>
              <a:t>Performance</a:t>
            </a:r>
            <a:r>
              <a:rPr lang="en-US" dirty="0"/>
              <a:t> – Secure,</a:t>
            </a:r>
            <a:r>
              <a:rPr lang="en-US" baseline="0" dirty="0"/>
              <a:t> scalable solutions backed by strong SLAs and local resources.</a:t>
            </a:r>
            <a:endParaRPr lang="en-US" dirty="0"/>
          </a:p>
          <a:p>
            <a:pPr marL="237761" lvl="1" indent="-122924">
              <a:buFont typeface="Arial" pitchFamily="34" charset="0"/>
              <a:buChar char="•"/>
            </a:pPr>
            <a:r>
              <a:rPr lang="en-US" b="1" dirty="0"/>
              <a:t>Partnership</a:t>
            </a:r>
            <a:r>
              <a:rPr lang="en-US" baseline="0" dirty="0"/>
              <a:t> – Consultative sales approach to deliver the right solutions. In-market and industry expertise with solution design, implementation and maintenance regardless of the business or organization type.</a:t>
            </a:r>
            <a:endParaRPr lang="en-US" dirty="0"/>
          </a:p>
          <a:p>
            <a:endParaRPr lang="en-US" dirty="0"/>
          </a:p>
        </p:txBody>
      </p:sp>
      <p:sp>
        <p:nvSpPr>
          <p:cNvPr id="4" name="Slide Number Placeholder 3"/>
          <p:cNvSpPr>
            <a:spLocks noGrp="1"/>
          </p:cNvSpPr>
          <p:nvPr>
            <p:ph type="sldNum" sz="quarter" idx="10"/>
          </p:nvPr>
        </p:nvSpPr>
        <p:spPr/>
        <p:txBody>
          <a:bodyPr/>
          <a:lstStyle/>
          <a:p>
            <a:fld id="{790B0A55-2F16-4718-8839-827D52C4590E}" type="slidenum">
              <a:rPr lang="en-US" smtClean="0"/>
              <a:t>34</a:t>
            </a:fld>
            <a:endParaRPr lang="en-US"/>
          </a:p>
        </p:txBody>
      </p:sp>
    </p:spTree>
    <p:extLst>
      <p:ext uri="{BB962C8B-B14F-4D97-AF65-F5344CB8AC3E}">
        <p14:creationId xmlns:p14="http://schemas.microsoft.com/office/powerpoint/2010/main" val="1016069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i="0" dirty="0"/>
              <a:t>No matter who your prospect</a:t>
            </a:r>
            <a:r>
              <a:rPr lang="en-US" i="0" baseline="0" dirty="0"/>
              <a:t> is talking to, coach them on the questions they should be asking other providers.  There are disadvantages to choosing a network partner that can’t deliver on these points.</a:t>
            </a:r>
            <a:r>
              <a:rPr lang="en-US" i="0" dirty="0"/>
              <a:t> Do they offer the connectivity</a:t>
            </a:r>
            <a:r>
              <a:rPr lang="en-US" i="0" baseline="0" dirty="0"/>
              <a:t> needed?  Do they control their network assets (e.g., the last mile), do they offer strong SLAs backed by local market support.  Are they interested in asking questions and listening to pain points and needs to design the right solution at the right time?</a:t>
            </a:r>
            <a:endParaRPr lang="en-US" i="0" dirty="0"/>
          </a:p>
          <a:p>
            <a:pPr>
              <a:buFont typeface="Arial" pitchFamily="34" charset="0"/>
              <a:buNone/>
            </a:pPr>
            <a:endParaRPr lang="en-US" i="0" dirty="0"/>
          </a:p>
          <a:p>
            <a:pPr>
              <a:buFont typeface="Arial" pitchFamily="34" charset="0"/>
              <a:buNone/>
            </a:pPr>
            <a:r>
              <a:rPr lang="en-US" i="0" baseline="0" dirty="0"/>
              <a:t>Questions refer to our product, network, and people strengths:</a:t>
            </a:r>
          </a:p>
          <a:p>
            <a:pPr marL="237761" lvl="1" indent="-122924">
              <a:buFont typeface="Arial" pitchFamily="34" charset="0"/>
              <a:buChar char="•"/>
            </a:pPr>
            <a:r>
              <a:rPr lang="en-US" b="1" dirty="0"/>
              <a:t>Connectivity</a:t>
            </a:r>
            <a:r>
              <a:rPr lang="en-US" dirty="0"/>
              <a:t> – Last owner of our network.</a:t>
            </a:r>
            <a:r>
              <a:rPr lang="en-US" baseline="0" dirty="0"/>
              <a:t> N</a:t>
            </a:r>
            <a:r>
              <a:rPr lang="en-US" dirty="0"/>
              <a:t>etwork</a:t>
            </a:r>
            <a:r>
              <a:rPr lang="en-US" baseline="0" dirty="0"/>
              <a:t> density and reach with approximately 80,0000 route miles of fiber, over 32,000 on-net buildings, and more than 900 connected data centers, </a:t>
            </a:r>
            <a:r>
              <a:rPr lang="en-US" baseline="0" dirty="0" err="1"/>
              <a:t>PoPs</a:t>
            </a:r>
            <a:r>
              <a:rPr lang="en-US" baseline="0" dirty="0"/>
              <a:t>, and </a:t>
            </a:r>
            <a:r>
              <a:rPr lang="en-US" baseline="0" dirty="0" err="1"/>
              <a:t>COs.</a:t>
            </a:r>
            <a:r>
              <a:rPr lang="en-US" baseline="0" dirty="0"/>
              <a:t> Robust product portfolio with customizable solutions.</a:t>
            </a:r>
          </a:p>
          <a:p>
            <a:pPr marL="237761" lvl="1" indent="-122924">
              <a:buFont typeface="Arial" pitchFamily="34" charset="0"/>
              <a:buChar char="•"/>
            </a:pPr>
            <a:r>
              <a:rPr lang="en-US" b="1" dirty="0"/>
              <a:t>Performance</a:t>
            </a:r>
            <a:r>
              <a:rPr lang="en-US" dirty="0"/>
              <a:t> – Secure,</a:t>
            </a:r>
            <a:r>
              <a:rPr lang="en-US" baseline="0" dirty="0"/>
              <a:t> scalable solutions backed by strong SLAs and local resources.</a:t>
            </a:r>
            <a:endParaRPr lang="en-US" dirty="0"/>
          </a:p>
          <a:p>
            <a:pPr marL="237761" lvl="1" indent="-122924">
              <a:buFont typeface="Arial" pitchFamily="34" charset="0"/>
              <a:buChar char="•"/>
            </a:pPr>
            <a:r>
              <a:rPr lang="en-US" b="1" dirty="0"/>
              <a:t>Partnership</a:t>
            </a:r>
            <a:r>
              <a:rPr lang="en-US" baseline="0" dirty="0"/>
              <a:t> – Consultative sales approach to deliver the right solutions. In-market and industry expertise with solution design, implementation and maintenance regardless of the business or organization type.</a:t>
            </a:r>
            <a:endParaRPr lang="en-US" dirty="0"/>
          </a:p>
          <a:p>
            <a:endParaRPr lang="en-US" dirty="0"/>
          </a:p>
        </p:txBody>
      </p:sp>
      <p:sp>
        <p:nvSpPr>
          <p:cNvPr id="4" name="Slide Number Placeholder 3"/>
          <p:cNvSpPr>
            <a:spLocks noGrp="1"/>
          </p:cNvSpPr>
          <p:nvPr>
            <p:ph type="sldNum" sz="quarter" idx="10"/>
          </p:nvPr>
        </p:nvSpPr>
        <p:spPr/>
        <p:txBody>
          <a:bodyPr/>
          <a:lstStyle/>
          <a:p>
            <a:fld id="{790B0A55-2F16-4718-8839-827D52C4590E}" type="slidenum">
              <a:rPr lang="en-US" smtClean="0"/>
              <a:t>35</a:t>
            </a:fld>
            <a:endParaRPr lang="en-US"/>
          </a:p>
        </p:txBody>
      </p:sp>
    </p:spTree>
    <p:extLst>
      <p:ext uri="{BB962C8B-B14F-4D97-AF65-F5344CB8AC3E}">
        <p14:creationId xmlns:p14="http://schemas.microsoft.com/office/powerpoint/2010/main" val="2054613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i="0" dirty="0"/>
              <a:t>No matter who your prospect</a:t>
            </a:r>
            <a:r>
              <a:rPr lang="en-US" i="0" baseline="0" dirty="0"/>
              <a:t> is talking to, coach them on the questions they should be asking other providers.  There are disadvantages to choosing a network partner that can’t deliver on these points.</a:t>
            </a:r>
            <a:r>
              <a:rPr lang="en-US" i="0" dirty="0"/>
              <a:t> Do they offer the connectivity</a:t>
            </a:r>
            <a:r>
              <a:rPr lang="en-US" i="0" baseline="0" dirty="0"/>
              <a:t> needed?  Do they control their network assets (e.g., the last mile), do they offer strong SLAs backed by local market support.  Are they interested in asking questions and listening to pain points and needs to design the right solution at the right time?</a:t>
            </a:r>
            <a:endParaRPr lang="en-US" i="0" dirty="0"/>
          </a:p>
          <a:p>
            <a:pPr>
              <a:buFont typeface="Arial" pitchFamily="34" charset="0"/>
              <a:buNone/>
            </a:pPr>
            <a:endParaRPr lang="en-US" i="0" dirty="0"/>
          </a:p>
          <a:p>
            <a:pPr>
              <a:buFont typeface="Arial" pitchFamily="34" charset="0"/>
              <a:buNone/>
            </a:pPr>
            <a:r>
              <a:rPr lang="en-US" i="0" baseline="0" dirty="0"/>
              <a:t>Questions refer to our product, network, and people strengths:</a:t>
            </a:r>
          </a:p>
          <a:p>
            <a:pPr marL="237761" lvl="1" indent="-122924">
              <a:buFont typeface="Arial" pitchFamily="34" charset="0"/>
              <a:buChar char="•"/>
            </a:pPr>
            <a:r>
              <a:rPr lang="en-US" b="1" dirty="0"/>
              <a:t>Connectivity</a:t>
            </a:r>
            <a:r>
              <a:rPr lang="en-US" dirty="0"/>
              <a:t> – Last owner of our network.</a:t>
            </a:r>
            <a:r>
              <a:rPr lang="en-US" baseline="0" dirty="0"/>
              <a:t> N</a:t>
            </a:r>
            <a:r>
              <a:rPr lang="en-US" dirty="0"/>
              <a:t>etwork</a:t>
            </a:r>
            <a:r>
              <a:rPr lang="en-US" baseline="0" dirty="0"/>
              <a:t> density and reach with approximately 80,000 route miles of fiber, over 32,000 on-net buildings, and more than 900 connected data centers, </a:t>
            </a:r>
            <a:r>
              <a:rPr lang="en-US" baseline="0" dirty="0" err="1"/>
              <a:t>PoPs</a:t>
            </a:r>
            <a:r>
              <a:rPr lang="en-US" baseline="0" dirty="0"/>
              <a:t>, and </a:t>
            </a:r>
            <a:r>
              <a:rPr lang="en-US" baseline="0" dirty="0" err="1"/>
              <a:t>COs.</a:t>
            </a:r>
            <a:r>
              <a:rPr lang="en-US" baseline="0" dirty="0"/>
              <a:t> Robust product portfolio with customizable solutions.</a:t>
            </a:r>
          </a:p>
          <a:p>
            <a:pPr marL="237761" lvl="1" indent="-122924">
              <a:buFont typeface="Arial" pitchFamily="34" charset="0"/>
              <a:buChar char="•"/>
            </a:pPr>
            <a:r>
              <a:rPr lang="en-US" b="1" dirty="0"/>
              <a:t>Performance</a:t>
            </a:r>
            <a:r>
              <a:rPr lang="en-US" dirty="0"/>
              <a:t> – Secure,</a:t>
            </a:r>
            <a:r>
              <a:rPr lang="en-US" baseline="0" dirty="0"/>
              <a:t> scalable solutions backed by strong SLAs and local resources.</a:t>
            </a:r>
            <a:endParaRPr lang="en-US" dirty="0"/>
          </a:p>
          <a:p>
            <a:pPr marL="237761" lvl="1" indent="-122924">
              <a:buFont typeface="Arial" pitchFamily="34" charset="0"/>
              <a:buChar char="•"/>
            </a:pPr>
            <a:r>
              <a:rPr lang="en-US" b="1" dirty="0"/>
              <a:t>Partnership</a:t>
            </a:r>
            <a:r>
              <a:rPr lang="en-US" baseline="0" dirty="0"/>
              <a:t> – Consultative sales approach to deliver the right solutions. In-market and industry expertise with solution design, implementation and maintenance regardless of the business or organization type.</a:t>
            </a:r>
            <a:endParaRPr lang="en-US" dirty="0"/>
          </a:p>
          <a:p>
            <a:endParaRPr lang="en-US" dirty="0"/>
          </a:p>
        </p:txBody>
      </p:sp>
      <p:sp>
        <p:nvSpPr>
          <p:cNvPr id="4" name="Slide Number Placeholder 3"/>
          <p:cNvSpPr>
            <a:spLocks noGrp="1"/>
          </p:cNvSpPr>
          <p:nvPr>
            <p:ph type="sldNum" sz="quarter" idx="10"/>
          </p:nvPr>
        </p:nvSpPr>
        <p:spPr/>
        <p:txBody>
          <a:bodyPr/>
          <a:lstStyle/>
          <a:p>
            <a:fld id="{790B0A55-2F16-4718-8839-827D52C4590E}" type="slidenum">
              <a:rPr lang="en-US" smtClean="0"/>
              <a:t>36</a:t>
            </a:fld>
            <a:endParaRPr lang="en-US"/>
          </a:p>
        </p:txBody>
      </p:sp>
    </p:spTree>
    <p:extLst>
      <p:ext uri="{BB962C8B-B14F-4D97-AF65-F5344CB8AC3E}">
        <p14:creationId xmlns:p14="http://schemas.microsoft.com/office/powerpoint/2010/main" val="2735364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i="0" dirty="0"/>
              <a:t>No matter who your prospect</a:t>
            </a:r>
            <a:r>
              <a:rPr lang="en-US" i="0" baseline="0" dirty="0"/>
              <a:t> is talking to, coach them on the questions they should be asking other providers.  There are disadvantages to choosing a network partner that can’t deliver on these points.</a:t>
            </a:r>
            <a:r>
              <a:rPr lang="en-US" i="0" dirty="0"/>
              <a:t> Do they offer the connectivity</a:t>
            </a:r>
            <a:r>
              <a:rPr lang="en-US" i="0" baseline="0" dirty="0"/>
              <a:t> needed?  Do they control their network assets (e.g., the last mile), do they offer strong SLAs backed by local market support.  Are they interested in asking questions and listening to pain points and needs to design the right solution at the right time?</a:t>
            </a:r>
            <a:endParaRPr lang="en-US" i="0" dirty="0"/>
          </a:p>
          <a:p>
            <a:pPr>
              <a:buFont typeface="Arial" pitchFamily="34" charset="0"/>
              <a:buNone/>
            </a:pPr>
            <a:endParaRPr lang="en-US" i="0" dirty="0"/>
          </a:p>
          <a:p>
            <a:pPr>
              <a:buFont typeface="Arial" pitchFamily="34" charset="0"/>
              <a:buNone/>
            </a:pPr>
            <a:r>
              <a:rPr lang="en-US" i="0" baseline="0" dirty="0"/>
              <a:t>Questions refer to our product, network, and people strengths:</a:t>
            </a:r>
          </a:p>
          <a:p>
            <a:pPr marL="237761" lvl="1" indent="-122924">
              <a:buFont typeface="Arial" pitchFamily="34" charset="0"/>
              <a:buChar char="•"/>
            </a:pPr>
            <a:r>
              <a:rPr lang="en-US" b="1" dirty="0"/>
              <a:t>Connectivity</a:t>
            </a:r>
            <a:r>
              <a:rPr lang="en-US" dirty="0"/>
              <a:t> – Last owner of our network.</a:t>
            </a:r>
            <a:r>
              <a:rPr lang="en-US" baseline="0" dirty="0"/>
              <a:t> N</a:t>
            </a:r>
            <a:r>
              <a:rPr lang="en-US" dirty="0"/>
              <a:t>etwork</a:t>
            </a:r>
            <a:r>
              <a:rPr lang="en-US" baseline="0" dirty="0"/>
              <a:t> density and reach with approximately 80,000 route miles of fiber, over 32,000 on-net buildings, and more than 900 connected data centers, </a:t>
            </a:r>
            <a:r>
              <a:rPr lang="en-US" baseline="0" dirty="0" err="1"/>
              <a:t>PoPs</a:t>
            </a:r>
            <a:r>
              <a:rPr lang="en-US" baseline="0" dirty="0"/>
              <a:t>, and </a:t>
            </a:r>
            <a:r>
              <a:rPr lang="en-US" baseline="0" dirty="0" err="1"/>
              <a:t>COs.</a:t>
            </a:r>
            <a:r>
              <a:rPr lang="en-US" baseline="0" dirty="0"/>
              <a:t> Robust product portfolio with customizable solutions.</a:t>
            </a:r>
          </a:p>
          <a:p>
            <a:pPr marL="237761" lvl="1" indent="-122924">
              <a:buFont typeface="Arial" pitchFamily="34" charset="0"/>
              <a:buChar char="•"/>
            </a:pPr>
            <a:r>
              <a:rPr lang="en-US" b="1" dirty="0"/>
              <a:t>Performance</a:t>
            </a:r>
            <a:r>
              <a:rPr lang="en-US" dirty="0"/>
              <a:t> – Secure,</a:t>
            </a:r>
            <a:r>
              <a:rPr lang="en-US" baseline="0" dirty="0"/>
              <a:t> scalable solutions backed by strong SLAs and local resources.</a:t>
            </a:r>
            <a:endParaRPr lang="en-US" dirty="0"/>
          </a:p>
          <a:p>
            <a:pPr marL="237761" lvl="1" indent="-122924">
              <a:buFont typeface="Arial" pitchFamily="34" charset="0"/>
              <a:buChar char="•"/>
            </a:pPr>
            <a:r>
              <a:rPr lang="en-US" b="1" dirty="0"/>
              <a:t>Partnership</a:t>
            </a:r>
            <a:r>
              <a:rPr lang="en-US" baseline="0" dirty="0"/>
              <a:t> – Consultative sales approach to deliver the right solutions. In-market and industry expertise with solution design, implementation and maintenance regardless of the business or organization type.</a:t>
            </a:r>
            <a:endParaRPr lang="en-US" dirty="0"/>
          </a:p>
          <a:p>
            <a:endParaRPr lang="en-US" dirty="0"/>
          </a:p>
        </p:txBody>
      </p:sp>
      <p:sp>
        <p:nvSpPr>
          <p:cNvPr id="4" name="Slide Number Placeholder 3"/>
          <p:cNvSpPr>
            <a:spLocks noGrp="1"/>
          </p:cNvSpPr>
          <p:nvPr>
            <p:ph type="sldNum" sz="quarter" idx="10"/>
          </p:nvPr>
        </p:nvSpPr>
        <p:spPr/>
        <p:txBody>
          <a:bodyPr/>
          <a:lstStyle/>
          <a:p>
            <a:fld id="{790B0A55-2F16-4718-8839-827D52C4590E}" type="slidenum">
              <a:rPr lang="en-US" smtClean="0"/>
              <a:t>37</a:t>
            </a:fld>
            <a:endParaRPr lang="en-US"/>
          </a:p>
        </p:txBody>
      </p:sp>
    </p:spTree>
    <p:extLst>
      <p:ext uri="{BB962C8B-B14F-4D97-AF65-F5344CB8AC3E}">
        <p14:creationId xmlns:p14="http://schemas.microsoft.com/office/powerpoint/2010/main" val="38642696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i="0" dirty="0"/>
              <a:t>No matter who your prospect</a:t>
            </a:r>
            <a:r>
              <a:rPr lang="en-US" i="0" baseline="0" dirty="0"/>
              <a:t> is talking to, coach them on the questions they should be asking other providers.  There are disadvantages to choosing a network partner that can’t deliver on these points.</a:t>
            </a:r>
            <a:r>
              <a:rPr lang="en-US" i="0" dirty="0"/>
              <a:t> Do they offer the connectivity</a:t>
            </a:r>
            <a:r>
              <a:rPr lang="en-US" i="0" baseline="0" dirty="0"/>
              <a:t> needed?  Do they control their network assets (e.g., the last mile), do they offer strong SLAs backed by local market support.  Are they interested in asking questions and listening to pain points and needs to design the right solution at the right time?</a:t>
            </a:r>
            <a:endParaRPr lang="en-US" i="0" dirty="0"/>
          </a:p>
          <a:p>
            <a:pPr>
              <a:buFont typeface="Arial" pitchFamily="34" charset="0"/>
              <a:buNone/>
            </a:pPr>
            <a:endParaRPr lang="en-US" i="0" dirty="0"/>
          </a:p>
          <a:p>
            <a:pPr>
              <a:buFont typeface="Arial" pitchFamily="34" charset="0"/>
              <a:buNone/>
            </a:pPr>
            <a:r>
              <a:rPr lang="en-US" i="0" baseline="0" dirty="0"/>
              <a:t>Questions refer to our product, network, and people strengths:</a:t>
            </a:r>
          </a:p>
          <a:p>
            <a:pPr marL="237761" lvl="1" indent="-122924">
              <a:buFont typeface="Arial" pitchFamily="34" charset="0"/>
              <a:buChar char="•"/>
            </a:pPr>
            <a:r>
              <a:rPr lang="en-US" b="1" dirty="0"/>
              <a:t>Connectivity</a:t>
            </a:r>
            <a:r>
              <a:rPr lang="en-US" dirty="0"/>
              <a:t> – Last owner of our network.</a:t>
            </a:r>
            <a:r>
              <a:rPr lang="en-US" baseline="0" dirty="0"/>
              <a:t> N</a:t>
            </a:r>
            <a:r>
              <a:rPr lang="en-US" dirty="0"/>
              <a:t>etwork</a:t>
            </a:r>
            <a:r>
              <a:rPr lang="en-US" baseline="0" dirty="0"/>
              <a:t> density and reach with approximately 80,000 route miles of fiber, over 32,000 on-net buildings, and more than 900 connected data centers, </a:t>
            </a:r>
            <a:r>
              <a:rPr lang="en-US" baseline="0" dirty="0" err="1"/>
              <a:t>PoPs</a:t>
            </a:r>
            <a:r>
              <a:rPr lang="en-US" baseline="0" dirty="0"/>
              <a:t>, and </a:t>
            </a:r>
            <a:r>
              <a:rPr lang="en-US" baseline="0" dirty="0" err="1"/>
              <a:t>COs.</a:t>
            </a:r>
            <a:r>
              <a:rPr lang="en-US" baseline="0" dirty="0"/>
              <a:t> Robust product portfolio with customizable solutions.</a:t>
            </a:r>
          </a:p>
          <a:p>
            <a:pPr marL="237761" lvl="1" indent="-122924">
              <a:buFont typeface="Arial" pitchFamily="34" charset="0"/>
              <a:buChar char="•"/>
            </a:pPr>
            <a:r>
              <a:rPr lang="en-US" b="1" dirty="0"/>
              <a:t>Performance</a:t>
            </a:r>
            <a:r>
              <a:rPr lang="en-US" dirty="0"/>
              <a:t> – Secure,</a:t>
            </a:r>
            <a:r>
              <a:rPr lang="en-US" baseline="0" dirty="0"/>
              <a:t> scalable solutions backed by strong SLAs and local resources.</a:t>
            </a:r>
            <a:endParaRPr lang="en-US" dirty="0"/>
          </a:p>
          <a:p>
            <a:pPr marL="237761" lvl="1" indent="-122924">
              <a:buFont typeface="Arial" pitchFamily="34" charset="0"/>
              <a:buChar char="•"/>
            </a:pPr>
            <a:r>
              <a:rPr lang="en-US" b="1" dirty="0"/>
              <a:t>Partnership</a:t>
            </a:r>
            <a:r>
              <a:rPr lang="en-US" baseline="0" dirty="0"/>
              <a:t> – Consultative sales approach to deliver the right solutions. In-market and industry expertise with solution design, implementation and maintenance regardless of the business or organization type.</a:t>
            </a:r>
            <a:endParaRPr lang="en-US" dirty="0"/>
          </a:p>
          <a:p>
            <a:endParaRPr lang="en-US" dirty="0"/>
          </a:p>
        </p:txBody>
      </p:sp>
      <p:sp>
        <p:nvSpPr>
          <p:cNvPr id="4" name="Slide Number Placeholder 3"/>
          <p:cNvSpPr>
            <a:spLocks noGrp="1"/>
          </p:cNvSpPr>
          <p:nvPr>
            <p:ph type="sldNum" sz="quarter" idx="10"/>
          </p:nvPr>
        </p:nvSpPr>
        <p:spPr/>
        <p:txBody>
          <a:bodyPr/>
          <a:lstStyle/>
          <a:p>
            <a:fld id="{790B0A55-2F16-4718-8839-827D52C4590E}" type="slidenum">
              <a:rPr lang="en-US" smtClean="0"/>
              <a:t>38</a:t>
            </a:fld>
            <a:endParaRPr lang="en-US"/>
          </a:p>
        </p:txBody>
      </p:sp>
    </p:spTree>
    <p:extLst>
      <p:ext uri="{BB962C8B-B14F-4D97-AF65-F5344CB8AC3E}">
        <p14:creationId xmlns:p14="http://schemas.microsoft.com/office/powerpoint/2010/main" val="741405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i="0" dirty="0"/>
              <a:t>No matter who your prospect</a:t>
            </a:r>
            <a:r>
              <a:rPr lang="en-US" i="0" baseline="0" dirty="0"/>
              <a:t> is talking to, coach them on the questions they should be asking other providers.  There are disadvantages to choosing a network partner that can’t deliver on these points.</a:t>
            </a:r>
            <a:r>
              <a:rPr lang="en-US" i="0" dirty="0"/>
              <a:t> Do they offer the connectivity</a:t>
            </a:r>
            <a:r>
              <a:rPr lang="en-US" i="0" baseline="0" dirty="0"/>
              <a:t> needed?  Do they control their network assets (e.g., the last mile), do they offer strong SLAs backed by local market support.  Are they interested in asking questions and listening to pain points and needs to design the right solution at the right time?</a:t>
            </a:r>
            <a:endParaRPr lang="en-US" i="0" dirty="0"/>
          </a:p>
          <a:p>
            <a:pPr>
              <a:buFont typeface="Arial" pitchFamily="34" charset="0"/>
              <a:buNone/>
            </a:pPr>
            <a:endParaRPr lang="en-US" i="0" dirty="0"/>
          </a:p>
          <a:p>
            <a:pPr>
              <a:buFont typeface="Arial" pitchFamily="34" charset="0"/>
              <a:buNone/>
            </a:pPr>
            <a:r>
              <a:rPr lang="en-US" i="0" baseline="0" dirty="0"/>
              <a:t>Questions refer to our product, network, and people strengths:</a:t>
            </a:r>
          </a:p>
          <a:p>
            <a:pPr marL="237761" lvl="1" indent="-122924">
              <a:buFont typeface="Arial" pitchFamily="34" charset="0"/>
              <a:buChar char="•"/>
            </a:pPr>
            <a:r>
              <a:rPr lang="en-US" b="1" dirty="0"/>
              <a:t>Connectivity</a:t>
            </a:r>
            <a:r>
              <a:rPr lang="en-US" dirty="0"/>
              <a:t> – Last owner of our network.</a:t>
            </a:r>
            <a:r>
              <a:rPr lang="en-US" baseline="0" dirty="0"/>
              <a:t> N</a:t>
            </a:r>
            <a:r>
              <a:rPr lang="en-US" dirty="0"/>
              <a:t>etwork</a:t>
            </a:r>
            <a:r>
              <a:rPr lang="en-US" baseline="0" dirty="0"/>
              <a:t> density and reach with approximately 80,000 route miles of fiber, over 32,000 on-net buildings, and more than 900 connected data centers, </a:t>
            </a:r>
            <a:r>
              <a:rPr lang="en-US" baseline="0" dirty="0" err="1"/>
              <a:t>PoPs</a:t>
            </a:r>
            <a:r>
              <a:rPr lang="en-US" baseline="0" dirty="0"/>
              <a:t>, and </a:t>
            </a:r>
            <a:r>
              <a:rPr lang="en-US" baseline="0" dirty="0" err="1"/>
              <a:t>COs.</a:t>
            </a:r>
            <a:r>
              <a:rPr lang="en-US" baseline="0" dirty="0"/>
              <a:t> Robust product portfolio with customizable solutions.</a:t>
            </a:r>
          </a:p>
          <a:p>
            <a:pPr marL="237761" lvl="1" indent="-122924">
              <a:buFont typeface="Arial" pitchFamily="34" charset="0"/>
              <a:buChar char="•"/>
            </a:pPr>
            <a:r>
              <a:rPr lang="en-US" b="1" dirty="0"/>
              <a:t>Performance</a:t>
            </a:r>
            <a:r>
              <a:rPr lang="en-US" dirty="0"/>
              <a:t> – Secure,</a:t>
            </a:r>
            <a:r>
              <a:rPr lang="en-US" baseline="0" dirty="0"/>
              <a:t> scalable solutions backed by strong SLAs and local resources.</a:t>
            </a:r>
            <a:endParaRPr lang="en-US" dirty="0"/>
          </a:p>
          <a:p>
            <a:pPr marL="237761" lvl="1" indent="-122924">
              <a:buFont typeface="Arial" pitchFamily="34" charset="0"/>
              <a:buChar char="•"/>
            </a:pPr>
            <a:r>
              <a:rPr lang="en-US" b="1" dirty="0"/>
              <a:t>Partnership</a:t>
            </a:r>
            <a:r>
              <a:rPr lang="en-US" baseline="0" dirty="0"/>
              <a:t> – Consultative sales approach to deliver the right solutions. In-market and industry expertise with solution design, implementation and maintenance regardless of the business or organization type.</a:t>
            </a:r>
            <a:endParaRPr lang="en-US" dirty="0"/>
          </a:p>
          <a:p>
            <a:endParaRPr lang="en-US" dirty="0"/>
          </a:p>
        </p:txBody>
      </p:sp>
      <p:sp>
        <p:nvSpPr>
          <p:cNvPr id="4" name="Slide Number Placeholder 3"/>
          <p:cNvSpPr>
            <a:spLocks noGrp="1"/>
          </p:cNvSpPr>
          <p:nvPr>
            <p:ph type="sldNum" sz="quarter" idx="10"/>
          </p:nvPr>
        </p:nvSpPr>
        <p:spPr/>
        <p:txBody>
          <a:bodyPr/>
          <a:lstStyle/>
          <a:p>
            <a:fld id="{790B0A55-2F16-4718-8839-827D52C4590E}" type="slidenum">
              <a:rPr lang="en-US" smtClean="0"/>
              <a:t>39</a:t>
            </a:fld>
            <a:endParaRPr lang="en-US"/>
          </a:p>
        </p:txBody>
      </p:sp>
    </p:spTree>
    <p:extLst>
      <p:ext uri="{BB962C8B-B14F-4D97-AF65-F5344CB8AC3E}">
        <p14:creationId xmlns:p14="http://schemas.microsoft.com/office/powerpoint/2010/main" val="1242185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r>
              <a:rPr lang="en-US" i="0" dirty="0"/>
              <a:t>No matter who your prospect</a:t>
            </a:r>
            <a:r>
              <a:rPr lang="en-US" i="0" baseline="0" dirty="0"/>
              <a:t> is talking to, coach them on the questions they should be asking other providers.  There are disadvantages to choosing a network partner that can’t deliver on these points.</a:t>
            </a:r>
            <a:r>
              <a:rPr lang="en-US" i="0" dirty="0"/>
              <a:t> Do they offer the connectivity</a:t>
            </a:r>
            <a:r>
              <a:rPr lang="en-US" i="0" baseline="0" dirty="0"/>
              <a:t> needed?  Do they control their network assets (e.g., the last mile), do they offer strong SLAs backed by local market support.  Are they interested in asking questions and listening to pain points and needs to design the right solution at the right time?</a:t>
            </a:r>
            <a:endParaRPr lang="en-US" i="0" dirty="0"/>
          </a:p>
          <a:p>
            <a:pPr>
              <a:buFont typeface="Arial" pitchFamily="34" charset="0"/>
              <a:buNone/>
            </a:pPr>
            <a:endParaRPr lang="en-US" i="0" dirty="0"/>
          </a:p>
          <a:p>
            <a:pPr>
              <a:buFont typeface="Arial" pitchFamily="34" charset="0"/>
              <a:buNone/>
            </a:pPr>
            <a:r>
              <a:rPr lang="en-US" i="0" baseline="0" dirty="0"/>
              <a:t>Questions refer to our product, network, and people strengths:</a:t>
            </a:r>
          </a:p>
          <a:p>
            <a:pPr marL="237761" lvl="1" indent="-122924">
              <a:buFont typeface="Arial" pitchFamily="34" charset="0"/>
              <a:buChar char="•"/>
            </a:pPr>
            <a:r>
              <a:rPr lang="en-US" b="1" dirty="0"/>
              <a:t>Connectivity</a:t>
            </a:r>
            <a:r>
              <a:rPr lang="en-US" dirty="0"/>
              <a:t> – Last owner of our network.</a:t>
            </a:r>
            <a:r>
              <a:rPr lang="en-US" baseline="0" dirty="0"/>
              <a:t> N</a:t>
            </a:r>
            <a:r>
              <a:rPr lang="en-US" dirty="0"/>
              <a:t>etwork</a:t>
            </a:r>
            <a:r>
              <a:rPr lang="en-US" baseline="0" dirty="0"/>
              <a:t> density and reach with approximately 80,000 route miles of fiber, over 32,000 on-net buildings, and more than 900 connected data centers, </a:t>
            </a:r>
            <a:r>
              <a:rPr lang="en-US" baseline="0" dirty="0" err="1"/>
              <a:t>PoPs</a:t>
            </a:r>
            <a:r>
              <a:rPr lang="en-US" baseline="0" dirty="0"/>
              <a:t>, and </a:t>
            </a:r>
            <a:r>
              <a:rPr lang="en-US" baseline="0" dirty="0" err="1"/>
              <a:t>COs.</a:t>
            </a:r>
            <a:r>
              <a:rPr lang="en-US" baseline="0" dirty="0"/>
              <a:t> Robust product portfolio with customizable solutions.</a:t>
            </a:r>
          </a:p>
          <a:p>
            <a:pPr marL="237761" lvl="1" indent="-122924">
              <a:buFont typeface="Arial" pitchFamily="34" charset="0"/>
              <a:buChar char="•"/>
            </a:pPr>
            <a:r>
              <a:rPr lang="en-US" b="1" dirty="0"/>
              <a:t>Performance</a:t>
            </a:r>
            <a:r>
              <a:rPr lang="en-US" dirty="0"/>
              <a:t> – Secure,</a:t>
            </a:r>
            <a:r>
              <a:rPr lang="en-US" baseline="0" dirty="0"/>
              <a:t> scalable solutions backed by strong SLAs and local resources.</a:t>
            </a:r>
            <a:endParaRPr lang="en-US" dirty="0"/>
          </a:p>
          <a:p>
            <a:pPr marL="237761" lvl="1" indent="-122924">
              <a:buFont typeface="Arial" pitchFamily="34" charset="0"/>
              <a:buChar char="•"/>
            </a:pPr>
            <a:r>
              <a:rPr lang="en-US" b="1" dirty="0"/>
              <a:t>Partnership</a:t>
            </a:r>
            <a:r>
              <a:rPr lang="en-US" baseline="0" dirty="0"/>
              <a:t> – Consultative sales approach to deliver the right solutions. In-market and industry expertise with solution design, implementation and maintenance regardless of the business or organization type.</a:t>
            </a:r>
            <a:endParaRPr lang="en-US" dirty="0"/>
          </a:p>
          <a:p>
            <a:endParaRPr lang="en-US" dirty="0"/>
          </a:p>
        </p:txBody>
      </p:sp>
      <p:sp>
        <p:nvSpPr>
          <p:cNvPr id="4" name="Slide Number Placeholder 3"/>
          <p:cNvSpPr>
            <a:spLocks noGrp="1"/>
          </p:cNvSpPr>
          <p:nvPr>
            <p:ph type="sldNum" sz="quarter" idx="10"/>
          </p:nvPr>
        </p:nvSpPr>
        <p:spPr/>
        <p:txBody>
          <a:bodyPr/>
          <a:lstStyle/>
          <a:p>
            <a:fld id="{790B0A55-2F16-4718-8839-827D52C4590E}" type="slidenum">
              <a:rPr lang="en-US" smtClean="0"/>
              <a:t>40</a:t>
            </a:fld>
            <a:endParaRPr lang="en-US"/>
          </a:p>
        </p:txBody>
      </p:sp>
    </p:spTree>
    <p:extLst>
      <p:ext uri="{BB962C8B-B14F-4D97-AF65-F5344CB8AC3E}">
        <p14:creationId xmlns:p14="http://schemas.microsoft.com/office/powerpoint/2010/main" val="4129560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9629E2-5325-43F7-8F48-62B138F05E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6" t="21614" r="-66"/>
          <a:stretch/>
        </p:blipFill>
        <p:spPr>
          <a:xfrm>
            <a:off x="-10846" y="444300"/>
            <a:ext cx="12202846" cy="6377298"/>
          </a:xfrm>
          <a:prstGeom prst="rect">
            <a:avLst/>
          </a:prstGeom>
        </p:spPr>
      </p:pic>
      <p:sp>
        <p:nvSpPr>
          <p:cNvPr id="13" name="Rectangle 1"/>
          <p:cNvSpPr/>
          <p:nvPr userDrawn="1"/>
        </p:nvSpPr>
        <p:spPr>
          <a:xfrm>
            <a:off x="-6773" y="-20318"/>
            <a:ext cx="12192000" cy="1603636"/>
          </a:xfrm>
          <a:custGeom>
            <a:avLst/>
            <a:gdLst>
              <a:gd name="connsiteX0" fmla="*/ 0 w 9144000"/>
              <a:gd name="connsiteY0" fmla="*/ 0 h 1202727"/>
              <a:gd name="connsiteX1" fmla="*/ 9144000 w 9144000"/>
              <a:gd name="connsiteY1" fmla="*/ 0 h 1202727"/>
              <a:gd name="connsiteX2" fmla="*/ 9144000 w 9144000"/>
              <a:gd name="connsiteY2" fmla="*/ 1202727 h 1202727"/>
              <a:gd name="connsiteX3" fmla="*/ 0 w 9144000"/>
              <a:gd name="connsiteY3" fmla="*/ 1202727 h 1202727"/>
              <a:gd name="connsiteX4" fmla="*/ 0 w 9144000"/>
              <a:gd name="connsiteY4" fmla="*/ 0 h 1202727"/>
              <a:gd name="connsiteX0" fmla="*/ 0 w 9144000"/>
              <a:gd name="connsiteY0" fmla="*/ 0 h 1202727"/>
              <a:gd name="connsiteX1" fmla="*/ 9144000 w 9144000"/>
              <a:gd name="connsiteY1" fmla="*/ 0 h 1202727"/>
              <a:gd name="connsiteX2" fmla="*/ 9144000 w 9144000"/>
              <a:gd name="connsiteY2" fmla="*/ 434377 h 1202727"/>
              <a:gd name="connsiteX3" fmla="*/ 0 w 9144000"/>
              <a:gd name="connsiteY3" fmla="*/ 1202727 h 1202727"/>
              <a:gd name="connsiteX4" fmla="*/ 0 w 9144000"/>
              <a:gd name="connsiteY4" fmla="*/ 0 h 120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202727">
                <a:moveTo>
                  <a:pt x="0" y="0"/>
                </a:moveTo>
                <a:lnTo>
                  <a:pt x="9144000" y="0"/>
                </a:lnTo>
                <a:lnTo>
                  <a:pt x="9144000" y="434377"/>
                </a:lnTo>
                <a:lnTo>
                  <a:pt x="0" y="1202727"/>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CCFiber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830" y="330200"/>
            <a:ext cx="2884641" cy="538467"/>
          </a:xfrm>
          <a:prstGeom prst="rect">
            <a:avLst/>
          </a:prstGeom>
        </p:spPr>
      </p:pic>
      <p:sp>
        <p:nvSpPr>
          <p:cNvPr id="9" name="Rectangle 8"/>
          <p:cNvSpPr/>
          <p:nvPr userDrawn="1"/>
        </p:nvSpPr>
        <p:spPr>
          <a:xfrm>
            <a:off x="192192" y="6101583"/>
            <a:ext cx="2278393" cy="205121"/>
          </a:xfrm>
          <a:prstGeom prst="rect">
            <a:avLst/>
          </a:prstGeom>
        </p:spPr>
        <p:txBody>
          <a:bodyPr wrap="square" lIns="0" tIns="0" rIns="0" bIns="0">
            <a:spAutoFit/>
          </a:bodyPr>
          <a:lstStyle/>
          <a:p>
            <a:pPr algn="r"/>
            <a:r>
              <a:rPr lang="en-US" sz="1333" dirty="0">
                <a:solidFill>
                  <a:srgbClr val="FFFFFF"/>
                </a:solidFill>
                <a:latin typeface="Georgia" panose="02040502050405020303" pitchFamily="18" charset="0"/>
                <a:cs typeface="Franklin Gothic Medium"/>
              </a:rPr>
              <a:t>The pathway to possible.</a:t>
            </a:r>
          </a:p>
        </p:txBody>
      </p:sp>
      <p:sp>
        <p:nvSpPr>
          <p:cNvPr id="10" name="Rectangle 3"/>
          <p:cNvSpPr/>
          <p:nvPr userDrawn="1"/>
        </p:nvSpPr>
        <p:spPr>
          <a:xfrm>
            <a:off x="-2" y="6406581"/>
            <a:ext cx="12196075" cy="451419"/>
          </a:xfrm>
          <a:custGeom>
            <a:avLst/>
            <a:gdLst>
              <a:gd name="connsiteX0" fmla="*/ 0 w 9137606"/>
              <a:gd name="connsiteY0" fmla="*/ 0 h 338564"/>
              <a:gd name="connsiteX1" fmla="*/ 9137606 w 9137606"/>
              <a:gd name="connsiteY1" fmla="*/ 0 h 338564"/>
              <a:gd name="connsiteX2" fmla="*/ 9137606 w 9137606"/>
              <a:gd name="connsiteY2" fmla="*/ 338564 h 338564"/>
              <a:gd name="connsiteX3" fmla="*/ 0 w 9137606"/>
              <a:gd name="connsiteY3" fmla="*/ 338564 h 338564"/>
              <a:gd name="connsiteX4" fmla="*/ 0 w 9137606"/>
              <a:gd name="connsiteY4" fmla="*/ 0 h 338564"/>
              <a:gd name="connsiteX0" fmla="*/ 0 w 9137606"/>
              <a:gd name="connsiteY0" fmla="*/ 0 h 338564"/>
              <a:gd name="connsiteX1" fmla="*/ 9137606 w 9137606"/>
              <a:gd name="connsiteY1" fmla="*/ 222250 h 338564"/>
              <a:gd name="connsiteX2" fmla="*/ 9137606 w 9137606"/>
              <a:gd name="connsiteY2" fmla="*/ 338564 h 338564"/>
              <a:gd name="connsiteX3" fmla="*/ 0 w 9137606"/>
              <a:gd name="connsiteY3" fmla="*/ 338564 h 338564"/>
              <a:gd name="connsiteX4" fmla="*/ 0 w 9137606"/>
              <a:gd name="connsiteY4" fmla="*/ 0 h 338564"/>
              <a:gd name="connsiteX0" fmla="*/ 0 w 9137606"/>
              <a:gd name="connsiteY0" fmla="*/ 0 h 338564"/>
              <a:gd name="connsiteX1" fmla="*/ 9137606 w 9137606"/>
              <a:gd name="connsiteY1" fmla="*/ 292100 h 338564"/>
              <a:gd name="connsiteX2" fmla="*/ 9137606 w 9137606"/>
              <a:gd name="connsiteY2" fmla="*/ 338564 h 338564"/>
              <a:gd name="connsiteX3" fmla="*/ 0 w 9137606"/>
              <a:gd name="connsiteY3" fmla="*/ 338564 h 338564"/>
              <a:gd name="connsiteX4" fmla="*/ 0 w 9137606"/>
              <a:gd name="connsiteY4" fmla="*/ 0 h 338564"/>
              <a:gd name="connsiteX0" fmla="*/ 0 w 9137606"/>
              <a:gd name="connsiteY0" fmla="*/ 0 h 338564"/>
              <a:gd name="connsiteX1" fmla="*/ 9134431 w 9137606"/>
              <a:gd name="connsiteY1" fmla="*/ 250825 h 338564"/>
              <a:gd name="connsiteX2" fmla="*/ 9137606 w 9137606"/>
              <a:gd name="connsiteY2" fmla="*/ 338564 h 338564"/>
              <a:gd name="connsiteX3" fmla="*/ 0 w 9137606"/>
              <a:gd name="connsiteY3" fmla="*/ 338564 h 338564"/>
              <a:gd name="connsiteX4" fmla="*/ 0 w 9137606"/>
              <a:gd name="connsiteY4" fmla="*/ 0 h 33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7606" h="338564">
                <a:moveTo>
                  <a:pt x="0" y="0"/>
                </a:moveTo>
                <a:lnTo>
                  <a:pt x="9134431" y="250825"/>
                </a:lnTo>
                <a:lnTo>
                  <a:pt x="9137606" y="338564"/>
                </a:lnTo>
                <a:lnTo>
                  <a:pt x="0" y="338564"/>
                </a:lnTo>
                <a:lnTo>
                  <a:pt x="0" y="0"/>
                </a:lnTo>
                <a:close/>
              </a:path>
            </a:pathLst>
          </a:custGeom>
          <a:solidFill>
            <a:srgbClr val="8F2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637117" y="1833343"/>
            <a:ext cx="8520481" cy="2804160"/>
          </a:xfrm>
        </p:spPr>
        <p:txBody>
          <a:bodyPr lIns="0" rIns="0" anchor="ctr">
            <a:noAutofit/>
          </a:bodyPr>
          <a:lstStyle>
            <a:lvl1pPr algn="l">
              <a:lnSpc>
                <a:spcPct val="82000"/>
              </a:lnSpc>
              <a:defRPr sz="7600" baseline="0">
                <a:solidFill>
                  <a:schemeClr val="bg1"/>
                </a:solidFill>
              </a:defRPr>
            </a:lvl1pPr>
          </a:lstStyle>
          <a:p>
            <a:endParaRPr lang="en-US" dirty="0"/>
          </a:p>
        </p:txBody>
      </p:sp>
      <p:sp>
        <p:nvSpPr>
          <p:cNvPr id="3" name="Subtitle 2"/>
          <p:cNvSpPr>
            <a:spLocks noGrp="1"/>
          </p:cNvSpPr>
          <p:nvPr>
            <p:ph type="subTitle" idx="1"/>
          </p:nvPr>
        </p:nvSpPr>
        <p:spPr>
          <a:xfrm>
            <a:off x="637117" y="4804423"/>
            <a:ext cx="3029361" cy="415647"/>
          </a:xfrm>
        </p:spPr>
        <p:txBody>
          <a:bodyPr lIns="0" tIns="0" rIns="0" bIns="0">
            <a:normAutofit/>
          </a:bodyPr>
          <a:lstStyle>
            <a:lvl1pPr marL="0" indent="0" algn="l">
              <a:lnSpc>
                <a:spcPct val="90000"/>
              </a:lnSpc>
              <a:spcBef>
                <a:spcPts val="0"/>
              </a:spcBef>
              <a:buNone/>
              <a:defRPr sz="22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16" name="Text Placeholder 15"/>
          <p:cNvSpPr>
            <a:spLocks noGrp="1"/>
          </p:cNvSpPr>
          <p:nvPr>
            <p:ph type="body" sz="quarter" idx="10"/>
          </p:nvPr>
        </p:nvSpPr>
        <p:spPr>
          <a:xfrm>
            <a:off x="637118" y="5370306"/>
            <a:ext cx="1814012" cy="555101"/>
          </a:xfrm>
        </p:spPr>
        <p:txBody>
          <a:bodyPr lIns="0" tIns="0" rIns="0" bIns="0">
            <a:noAutofit/>
          </a:bodyPr>
          <a:lstStyle>
            <a:lvl1pPr marL="0" indent="0" algn="l">
              <a:lnSpc>
                <a:spcPct val="100000"/>
              </a:lnSpc>
              <a:spcBef>
                <a:spcPts val="0"/>
              </a:spcBef>
              <a:buNone/>
              <a:defRPr sz="1200">
                <a:solidFill>
                  <a:schemeClr val="bg1"/>
                </a:solidFill>
              </a:defRPr>
            </a:lvl1pPr>
            <a:lvl2pPr>
              <a:defRPr sz="1467"/>
            </a:lvl2pPr>
            <a:lvl3pPr>
              <a:defRPr sz="1467"/>
            </a:lvl3pPr>
            <a:lvl4pPr>
              <a:defRPr sz="1467"/>
            </a:lvl4pPr>
            <a:lvl5pPr>
              <a:defRPr sz="1467"/>
            </a:lvl5pPr>
          </a:lstStyle>
          <a:p>
            <a:pPr lvl="0"/>
            <a:endParaRPr lang="en-US" dirty="0"/>
          </a:p>
        </p:txBody>
      </p:sp>
    </p:spTree>
    <p:extLst>
      <p:ext uri="{BB962C8B-B14F-4D97-AF65-F5344CB8AC3E}">
        <p14:creationId xmlns:p14="http://schemas.microsoft.com/office/powerpoint/2010/main" val="3709446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Divider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11790"/>
          <a:stretch/>
        </p:blipFill>
        <p:spPr>
          <a:xfrm>
            <a:off x="2290" y="2"/>
            <a:ext cx="12189711" cy="6053645"/>
          </a:xfrm>
          <a:prstGeom prst="rect">
            <a:avLst/>
          </a:prstGeom>
        </p:spPr>
      </p:pic>
      <p:sp>
        <p:nvSpPr>
          <p:cNvPr id="3" name="Title 2"/>
          <p:cNvSpPr>
            <a:spLocks noGrp="1"/>
          </p:cNvSpPr>
          <p:nvPr>
            <p:ph type="title" hasCustomPrompt="1"/>
          </p:nvPr>
        </p:nvSpPr>
        <p:spPr>
          <a:xfrm>
            <a:off x="633984" y="829530"/>
            <a:ext cx="8522208" cy="4280545"/>
          </a:xfrm>
        </p:spPr>
        <p:txBody>
          <a:bodyPr>
            <a:noAutofit/>
          </a:bodyPr>
          <a:lstStyle>
            <a:lvl1pPr>
              <a:lnSpc>
                <a:spcPct val="82000"/>
              </a:lnSpc>
              <a:defRPr sz="7600">
                <a:solidFill>
                  <a:srgbClr val="FFFFFF"/>
                </a:solidFill>
              </a:defRPr>
            </a:lvl1pPr>
          </a:lstStyle>
          <a:p>
            <a:r>
              <a:rPr lang="en-US" dirty="0"/>
              <a:t>Place title of divider/transitional slide here</a:t>
            </a:r>
          </a:p>
        </p:txBody>
      </p:sp>
      <p:sp>
        <p:nvSpPr>
          <p:cNvPr id="5"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3943803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7" name="Rectangle 6"/>
          <p:cNvSpPr/>
          <p:nvPr userDrawn="1"/>
        </p:nvSpPr>
        <p:spPr>
          <a:xfrm>
            <a:off x="0" y="-1"/>
            <a:ext cx="12192000" cy="595841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hasCustomPrompt="1"/>
          </p:nvPr>
        </p:nvSpPr>
        <p:spPr>
          <a:xfrm>
            <a:off x="649212" y="292608"/>
            <a:ext cx="10972800" cy="1278693"/>
          </a:xfrm>
        </p:spPr>
        <p:txBody>
          <a:bodyPr>
            <a:normAutofit/>
          </a:bodyPr>
          <a:lstStyle>
            <a:lvl1pPr>
              <a:defRPr sz="7200"/>
            </a:lvl1pPr>
          </a:lstStyle>
          <a:p>
            <a:r>
              <a:rPr lang="en-US" dirty="0"/>
              <a:t>Agenda</a:t>
            </a:r>
          </a:p>
        </p:txBody>
      </p:sp>
      <p:sp>
        <p:nvSpPr>
          <p:cNvPr id="8" name="Text Placeholder 7"/>
          <p:cNvSpPr>
            <a:spLocks noGrp="1"/>
          </p:cNvSpPr>
          <p:nvPr>
            <p:ph type="body" sz="quarter" idx="13" hasCustomPrompt="1"/>
          </p:nvPr>
        </p:nvSpPr>
        <p:spPr>
          <a:xfrm>
            <a:off x="649213" y="1662165"/>
            <a:ext cx="10972800" cy="4342641"/>
          </a:xfrm>
        </p:spPr>
        <p:txBody>
          <a:bodyPr numCol="1">
            <a:normAutofit/>
          </a:bodyPr>
          <a:lstStyle>
            <a:lvl1pPr marL="685783" indent="-685783">
              <a:spcBef>
                <a:spcPts val="800"/>
              </a:spcBef>
              <a:buFontTx/>
              <a:buNone/>
              <a:defRPr sz="3200" baseline="0">
                <a:latin typeface="+mj-lt"/>
              </a:defRPr>
            </a:lvl1pPr>
          </a:lstStyle>
          <a:p>
            <a:pPr lvl="0"/>
            <a:r>
              <a:rPr lang="en-US" dirty="0"/>
              <a:t>Place body text here</a:t>
            </a:r>
          </a:p>
        </p:txBody>
      </p:sp>
      <p:sp>
        <p:nvSpPr>
          <p:cNvPr id="9"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3906452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Char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9212" y="346908"/>
            <a:ext cx="10972800" cy="903120"/>
          </a:xfrm>
        </p:spPr>
        <p:txBody>
          <a:bodyPr/>
          <a:lstStyle/>
          <a:p>
            <a:r>
              <a:rPr lang="en-US" dirty="0"/>
              <a:t>Place title of one-chart slide here </a:t>
            </a:r>
          </a:p>
        </p:txBody>
      </p:sp>
      <p:sp>
        <p:nvSpPr>
          <p:cNvPr id="13" name="Text Placeholder 12"/>
          <p:cNvSpPr>
            <a:spLocks noGrp="1"/>
          </p:cNvSpPr>
          <p:nvPr>
            <p:ph type="body" sz="quarter" idx="13" hasCustomPrompt="1"/>
          </p:nvPr>
        </p:nvSpPr>
        <p:spPr>
          <a:xfrm>
            <a:off x="649213" y="5516529"/>
            <a:ext cx="10941049" cy="403788"/>
          </a:xfrm>
        </p:spPr>
        <p:txBody>
          <a:bodyPr anchor="b">
            <a:normAutofit/>
          </a:bodyPr>
          <a:lstStyle>
            <a:lvl1pPr>
              <a:defRPr sz="867" baseline="0">
                <a:latin typeface="Arial"/>
                <a:cs typeface="Arial"/>
              </a:defRPr>
            </a:lvl1pPr>
          </a:lstStyle>
          <a:p>
            <a:pPr lvl="0"/>
            <a:r>
              <a:rPr lang="en-US" dirty="0"/>
              <a:t>Place footnote text here</a:t>
            </a:r>
          </a:p>
        </p:txBody>
      </p:sp>
      <p:sp>
        <p:nvSpPr>
          <p:cNvPr id="16" name="Text Placeholder 15"/>
          <p:cNvSpPr>
            <a:spLocks noGrp="1"/>
          </p:cNvSpPr>
          <p:nvPr>
            <p:ph type="body" sz="quarter" idx="14" hasCustomPrompt="1"/>
          </p:nvPr>
        </p:nvSpPr>
        <p:spPr>
          <a:xfrm>
            <a:off x="1527083" y="1250028"/>
            <a:ext cx="8985903" cy="360259"/>
          </a:xfrm>
        </p:spPr>
        <p:txBody>
          <a:bodyPr tIns="0" bIns="0">
            <a:normAutofit/>
          </a:bodyPr>
          <a:lstStyle>
            <a:lvl1pPr>
              <a:spcBef>
                <a:spcPts val="0"/>
              </a:spcBef>
              <a:defRPr sz="1467">
                <a:solidFill>
                  <a:srgbClr val="000000"/>
                </a:solidFill>
              </a:defRPr>
            </a:lvl1pPr>
            <a:lvl2pPr>
              <a:spcBef>
                <a:spcPts val="0"/>
              </a:spcBef>
              <a:defRPr sz="1467">
                <a:solidFill>
                  <a:srgbClr val="000000"/>
                </a:solidFill>
              </a:defRPr>
            </a:lvl2pPr>
            <a:lvl3pPr>
              <a:spcBef>
                <a:spcPts val="0"/>
              </a:spcBef>
              <a:defRPr sz="1467">
                <a:solidFill>
                  <a:srgbClr val="000000"/>
                </a:solidFill>
              </a:defRPr>
            </a:lvl3pPr>
            <a:lvl4pPr>
              <a:spcBef>
                <a:spcPts val="0"/>
              </a:spcBef>
              <a:defRPr sz="1467">
                <a:solidFill>
                  <a:srgbClr val="000000"/>
                </a:solidFill>
              </a:defRPr>
            </a:lvl4pPr>
            <a:lvl5pPr>
              <a:spcBef>
                <a:spcPts val="0"/>
              </a:spcBef>
              <a:defRPr sz="1467">
                <a:solidFill>
                  <a:srgbClr val="000000"/>
                </a:solidFill>
              </a:defRPr>
            </a:lvl5pPr>
          </a:lstStyle>
          <a:p>
            <a:pPr lvl="0"/>
            <a:r>
              <a:rPr lang="en-US" dirty="0"/>
              <a:t>Place chart header here</a:t>
            </a:r>
          </a:p>
        </p:txBody>
      </p:sp>
      <p:sp>
        <p:nvSpPr>
          <p:cNvPr id="7"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2864574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Chart w/tex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9212" y="346908"/>
            <a:ext cx="10972800" cy="903120"/>
          </a:xfrm>
        </p:spPr>
        <p:txBody>
          <a:bodyPr/>
          <a:lstStyle/>
          <a:p>
            <a:r>
              <a:rPr lang="en-US" dirty="0"/>
              <a:t>Place title of one-chart slide with text here </a:t>
            </a:r>
          </a:p>
        </p:txBody>
      </p:sp>
      <p:sp>
        <p:nvSpPr>
          <p:cNvPr id="16" name="Text Placeholder 15"/>
          <p:cNvSpPr>
            <a:spLocks noGrp="1"/>
          </p:cNvSpPr>
          <p:nvPr>
            <p:ph type="body" sz="quarter" idx="14" hasCustomPrompt="1"/>
          </p:nvPr>
        </p:nvSpPr>
        <p:spPr>
          <a:xfrm>
            <a:off x="649212" y="1250028"/>
            <a:ext cx="3352800" cy="432979"/>
          </a:xfrm>
        </p:spPr>
        <p:txBody>
          <a:bodyPr tIns="0" bIns="0">
            <a:normAutofit/>
          </a:bodyPr>
          <a:lstStyle>
            <a:lvl1pPr>
              <a:spcBef>
                <a:spcPts val="0"/>
              </a:spcBef>
              <a:defRPr sz="1467">
                <a:solidFill>
                  <a:srgbClr val="000000"/>
                </a:solidFill>
              </a:defRPr>
            </a:lvl1pPr>
            <a:lvl2pPr>
              <a:spcBef>
                <a:spcPts val="0"/>
              </a:spcBef>
              <a:defRPr sz="1467">
                <a:solidFill>
                  <a:srgbClr val="000000"/>
                </a:solidFill>
              </a:defRPr>
            </a:lvl2pPr>
            <a:lvl3pPr>
              <a:spcBef>
                <a:spcPts val="0"/>
              </a:spcBef>
              <a:defRPr sz="1467">
                <a:solidFill>
                  <a:srgbClr val="000000"/>
                </a:solidFill>
              </a:defRPr>
            </a:lvl3pPr>
            <a:lvl4pPr>
              <a:spcBef>
                <a:spcPts val="0"/>
              </a:spcBef>
              <a:defRPr sz="1467">
                <a:solidFill>
                  <a:srgbClr val="000000"/>
                </a:solidFill>
              </a:defRPr>
            </a:lvl4pPr>
            <a:lvl5pPr>
              <a:spcBef>
                <a:spcPts val="0"/>
              </a:spcBef>
              <a:defRPr sz="1467">
                <a:solidFill>
                  <a:srgbClr val="000000"/>
                </a:solidFill>
              </a:defRPr>
            </a:lvl5pPr>
          </a:lstStyle>
          <a:p>
            <a:pPr lvl="0"/>
            <a:r>
              <a:rPr lang="en-US" dirty="0"/>
              <a:t>Place chart header here</a:t>
            </a:r>
          </a:p>
        </p:txBody>
      </p:sp>
      <p:sp>
        <p:nvSpPr>
          <p:cNvPr id="4" name="Text Placeholder 3"/>
          <p:cNvSpPr>
            <a:spLocks noGrp="1"/>
          </p:cNvSpPr>
          <p:nvPr>
            <p:ph type="body" sz="quarter" idx="15" hasCustomPrompt="1"/>
          </p:nvPr>
        </p:nvSpPr>
        <p:spPr>
          <a:xfrm>
            <a:off x="649213" y="1683007"/>
            <a:ext cx="3352800" cy="3573797"/>
          </a:xfrm>
        </p:spPr>
        <p:txBody>
          <a:bodyPr>
            <a:normAutofit/>
          </a:bodyPr>
          <a:lstStyle>
            <a:lvl1pPr>
              <a:spcBef>
                <a:spcPts val="533"/>
              </a:spcBef>
              <a:defRPr sz="1333"/>
            </a:lvl1pPr>
            <a:lvl2pPr marL="156629" indent="-156629">
              <a:spcBef>
                <a:spcPts val="533"/>
              </a:spcBef>
              <a:defRPr sz="1333"/>
            </a:lvl2pPr>
            <a:lvl3pPr marL="380990" indent="-143930">
              <a:spcBef>
                <a:spcPts val="533"/>
              </a:spcBef>
              <a:defRPr sz="1333"/>
            </a:lvl3pPr>
            <a:lvl4pPr>
              <a:spcBef>
                <a:spcPts val="533"/>
              </a:spcBef>
              <a:defRPr sz="1333"/>
            </a:lvl4pPr>
            <a:lvl5pPr>
              <a:spcBef>
                <a:spcPts val="533"/>
              </a:spcBef>
              <a:defRPr sz="1333"/>
            </a:lvl5pPr>
          </a:lstStyle>
          <a:p>
            <a:pPr lvl="0"/>
            <a:r>
              <a:rPr lang="en-US" dirty="0"/>
              <a:t>Place chart body text here</a:t>
            </a:r>
          </a:p>
          <a:p>
            <a:pPr lvl="1"/>
            <a:r>
              <a:rPr lang="en-US" dirty="0"/>
              <a:t>Place first level bullet text here</a:t>
            </a:r>
          </a:p>
          <a:p>
            <a:pPr lvl="2"/>
            <a:r>
              <a:rPr lang="en-US" dirty="0"/>
              <a:t>Place second level bullet text here</a:t>
            </a:r>
          </a:p>
        </p:txBody>
      </p:sp>
      <p:sp>
        <p:nvSpPr>
          <p:cNvPr id="15" name="Text Placeholder 12"/>
          <p:cNvSpPr>
            <a:spLocks noGrp="1"/>
          </p:cNvSpPr>
          <p:nvPr>
            <p:ph type="body" sz="quarter" idx="13" hasCustomPrompt="1"/>
          </p:nvPr>
        </p:nvSpPr>
        <p:spPr>
          <a:xfrm>
            <a:off x="649213" y="5516529"/>
            <a:ext cx="10941049" cy="403788"/>
          </a:xfrm>
        </p:spPr>
        <p:txBody>
          <a:bodyPr anchor="b">
            <a:normAutofit/>
          </a:bodyPr>
          <a:lstStyle>
            <a:lvl1pPr>
              <a:defRPr sz="867" baseline="0">
                <a:latin typeface="Arial"/>
                <a:cs typeface="Arial"/>
              </a:defRPr>
            </a:lvl1pPr>
          </a:lstStyle>
          <a:p>
            <a:pPr lvl="0"/>
            <a:r>
              <a:rPr lang="en-US" dirty="0"/>
              <a:t>Place footnote text here</a:t>
            </a:r>
          </a:p>
        </p:txBody>
      </p:sp>
      <p:sp>
        <p:nvSpPr>
          <p:cNvPr id="7"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39889869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Char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9212" y="346908"/>
            <a:ext cx="10972800" cy="903120"/>
          </a:xfrm>
        </p:spPr>
        <p:txBody>
          <a:bodyPr/>
          <a:lstStyle/>
          <a:p>
            <a:r>
              <a:rPr lang="en-US" dirty="0"/>
              <a:t>Place title of two-chart slide here </a:t>
            </a:r>
          </a:p>
        </p:txBody>
      </p:sp>
      <p:sp>
        <p:nvSpPr>
          <p:cNvPr id="16" name="Text Placeholder 15"/>
          <p:cNvSpPr>
            <a:spLocks noGrp="1"/>
          </p:cNvSpPr>
          <p:nvPr>
            <p:ph type="body" sz="quarter" idx="14" hasCustomPrompt="1"/>
          </p:nvPr>
        </p:nvSpPr>
        <p:spPr>
          <a:xfrm>
            <a:off x="1524733" y="1250028"/>
            <a:ext cx="3900129" cy="432979"/>
          </a:xfrm>
        </p:spPr>
        <p:txBody>
          <a:bodyPr tIns="0" bIns="0">
            <a:normAutofit/>
          </a:bodyPr>
          <a:lstStyle>
            <a:lvl1pPr>
              <a:spcBef>
                <a:spcPts val="0"/>
              </a:spcBef>
              <a:defRPr sz="1467">
                <a:solidFill>
                  <a:srgbClr val="000000"/>
                </a:solidFill>
              </a:defRPr>
            </a:lvl1pPr>
            <a:lvl2pPr>
              <a:spcBef>
                <a:spcPts val="0"/>
              </a:spcBef>
              <a:defRPr sz="1467">
                <a:solidFill>
                  <a:srgbClr val="000000"/>
                </a:solidFill>
              </a:defRPr>
            </a:lvl2pPr>
            <a:lvl3pPr>
              <a:spcBef>
                <a:spcPts val="0"/>
              </a:spcBef>
              <a:defRPr sz="1467">
                <a:solidFill>
                  <a:srgbClr val="000000"/>
                </a:solidFill>
              </a:defRPr>
            </a:lvl3pPr>
            <a:lvl4pPr>
              <a:spcBef>
                <a:spcPts val="0"/>
              </a:spcBef>
              <a:defRPr sz="1467">
                <a:solidFill>
                  <a:srgbClr val="000000"/>
                </a:solidFill>
              </a:defRPr>
            </a:lvl4pPr>
            <a:lvl5pPr>
              <a:spcBef>
                <a:spcPts val="0"/>
              </a:spcBef>
              <a:defRPr sz="1467">
                <a:solidFill>
                  <a:srgbClr val="000000"/>
                </a:solidFill>
              </a:defRPr>
            </a:lvl5pPr>
          </a:lstStyle>
          <a:p>
            <a:pPr lvl="0"/>
            <a:r>
              <a:rPr lang="en-US" dirty="0"/>
              <a:t>Place chart header here</a:t>
            </a:r>
          </a:p>
        </p:txBody>
      </p:sp>
      <p:sp>
        <p:nvSpPr>
          <p:cNvPr id="4" name="Text Placeholder 3"/>
          <p:cNvSpPr>
            <a:spLocks noGrp="1"/>
          </p:cNvSpPr>
          <p:nvPr>
            <p:ph type="body" sz="quarter" idx="15" hasCustomPrompt="1"/>
          </p:nvPr>
        </p:nvSpPr>
        <p:spPr>
          <a:xfrm>
            <a:off x="1524733" y="4584933"/>
            <a:ext cx="3900128" cy="931596"/>
          </a:xfrm>
        </p:spPr>
        <p:txBody>
          <a:bodyPr>
            <a:normAutofit/>
          </a:bodyPr>
          <a:lstStyle>
            <a:lvl1pPr>
              <a:spcBef>
                <a:spcPts val="533"/>
              </a:spcBef>
              <a:defRPr sz="1333"/>
            </a:lvl1pPr>
            <a:lvl2pPr marL="156629" indent="-156629">
              <a:spcBef>
                <a:spcPts val="533"/>
              </a:spcBef>
              <a:defRPr sz="1333"/>
            </a:lvl2pPr>
            <a:lvl3pPr marL="380990" indent="-143930">
              <a:spcBef>
                <a:spcPts val="533"/>
              </a:spcBef>
              <a:defRPr sz="1333"/>
            </a:lvl3pPr>
            <a:lvl4pPr>
              <a:spcBef>
                <a:spcPts val="533"/>
              </a:spcBef>
              <a:defRPr sz="1333"/>
            </a:lvl4pPr>
            <a:lvl5pPr>
              <a:spcBef>
                <a:spcPts val="533"/>
              </a:spcBef>
              <a:defRPr sz="1333"/>
            </a:lvl5pPr>
          </a:lstStyle>
          <a:p>
            <a:pPr lvl="0"/>
            <a:r>
              <a:rPr lang="en-US" dirty="0"/>
              <a:t>Place chart body text here</a:t>
            </a:r>
          </a:p>
          <a:p>
            <a:pPr lvl="1"/>
            <a:r>
              <a:rPr lang="en-US" dirty="0"/>
              <a:t>Place first level bullet text here</a:t>
            </a:r>
          </a:p>
          <a:p>
            <a:pPr lvl="2"/>
            <a:r>
              <a:rPr lang="en-US" dirty="0"/>
              <a:t>Place second level bullet text here</a:t>
            </a:r>
          </a:p>
        </p:txBody>
      </p:sp>
      <p:sp>
        <p:nvSpPr>
          <p:cNvPr id="15" name="Text Placeholder 12"/>
          <p:cNvSpPr>
            <a:spLocks noGrp="1"/>
          </p:cNvSpPr>
          <p:nvPr>
            <p:ph type="body" sz="quarter" idx="13" hasCustomPrompt="1"/>
          </p:nvPr>
        </p:nvSpPr>
        <p:spPr>
          <a:xfrm>
            <a:off x="649213" y="5516529"/>
            <a:ext cx="10941049" cy="403788"/>
          </a:xfrm>
        </p:spPr>
        <p:txBody>
          <a:bodyPr anchor="b">
            <a:normAutofit/>
          </a:bodyPr>
          <a:lstStyle>
            <a:lvl1pPr>
              <a:defRPr sz="867" baseline="0">
                <a:latin typeface="Arial"/>
                <a:cs typeface="Arial"/>
              </a:defRPr>
            </a:lvl1pPr>
          </a:lstStyle>
          <a:p>
            <a:pPr lvl="0"/>
            <a:r>
              <a:rPr lang="en-US" dirty="0"/>
              <a:t>Place footnote text here</a:t>
            </a:r>
          </a:p>
        </p:txBody>
      </p:sp>
      <p:sp>
        <p:nvSpPr>
          <p:cNvPr id="19" name="Text Placeholder 3"/>
          <p:cNvSpPr>
            <a:spLocks noGrp="1"/>
          </p:cNvSpPr>
          <p:nvPr>
            <p:ph type="body" sz="quarter" idx="16" hasCustomPrompt="1"/>
          </p:nvPr>
        </p:nvSpPr>
        <p:spPr>
          <a:xfrm>
            <a:off x="6729685" y="4584933"/>
            <a:ext cx="3896963" cy="931596"/>
          </a:xfrm>
        </p:spPr>
        <p:txBody>
          <a:bodyPr>
            <a:normAutofit/>
          </a:bodyPr>
          <a:lstStyle>
            <a:lvl1pPr>
              <a:spcBef>
                <a:spcPts val="533"/>
              </a:spcBef>
              <a:defRPr sz="1333"/>
            </a:lvl1pPr>
            <a:lvl2pPr marL="156629" indent="-156629">
              <a:spcBef>
                <a:spcPts val="533"/>
              </a:spcBef>
              <a:defRPr sz="1333"/>
            </a:lvl2pPr>
            <a:lvl3pPr marL="380990" indent="-143930">
              <a:spcBef>
                <a:spcPts val="533"/>
              </a:spcBef>
              <a:defRPr sz="1333"/>
            </a:lvl3pPr>
            <a:lvl4pPr>
              <a:spcBef>
                <a:spcPts val="533"/>
              </a:spcBef>
              <a:defRPr sz="1333"/>
            </a:lvl4pPr>
            <a:lvl5pPr>
              <a:spcBef>
                <a:spcPts val="533"/>
              </a:spcBef>
              <a:defRPr sz="1333"/>
            </a:lvl5pPr>
          </a:lstStyle>
          <a:p>
            <a:pPr lvl="0"/>
            <a:r>
              <a:rPr lang="en-US" dirty="0"/>
              <a:t>Place chart body text here</a:t>
            </a:r>
          </a:p>
          <a:p>
            <a:pPr lvl="1"/>
            <a:r>
              <a:rPr lang="en-US" dirty="0"/>
              <a:t>Place first level bullet text here</a:t>
            </a:r>
          </a:p>
          <a:p>
            <a:pPr lvl="2"/>
            <a:r>
              <a:rPr lang="en-US" dirty="0"/>
              <a:t>Place second level bullet text here</a:t>
            </a:r>
          </a:p>
        </p:txBody>
      </p:sp>
      <p:sp>
        <p:nvSpPr>
          <p:cNvPr id="20" name="Text Placeholder 15"/>
          <p:cNvSpPr>
            <a:spLocks noGrp="1"/>
          </p:cNvSpPr>
          <p:nvPr>
            <p:ph type="body" sz="quarter" idx="17" hasCustomPrompt="1"/>
          </p:nvPr>
        </p:nvSpPr>
        <p:spPr>
          <a:xfrm>
            <a:off x="6729685" y="1250028"/>
            <a:ext cx="3896963" cy="432979"/>
          </a:xfrm>
        </p:spPr>
        <p:txBody>
          <a:bodyPr tIns="0" bIns="0">
            <a:normAutofit/>
          </a:bodyPr>
          <a:lstStyle>
            <a:lvl1pPr>
              <a:spcBef>
                <a:spcPts val="0"/>
              </a:spcBef>
              <a:defRPr sz="1467">
                <a:solidFill>
                  <a:srgbClr val="000000"/>
                </a:solidFill>
              </a:defRPr>
            </a:lvl1pPr>
            <a:lvl2pPr>
              <a:spcBef>
                <a:spcPts val="0"/>
              </a:spcBef>
              <a:defRPr sz="1467">
                <a:solidFill>
                  <a:srgbClr val="000000"/>
                </a:solidFill>
              </a:defRPr>
            </a:lvl2pPr>
            <a:lvl3pPr>
              <a:spcBef>
                <a:spcPts val="0"/>
              </a:spcBef>
              <a:defRPr sz="1467">
                <a:solidFill>
                  <a:srgbClr val="000000"/>
                </a:solidFill>
              </a:defRPr>
            </a:lvl3pPr>
            <a:lvl4pPr>
              <a:spcBef>
                <a:spcPts val="0"/>
              </a:spcBef>
              <a:defRPr sz="1467">
                <a:solidFill>
                  <a:srgbClr val="000000"/>
                </a:solidFill>
              </a:defRPr>
            </a:lvl4pPr>
            <a:lvl5pPr>
              <a:spcBef>
                <a:spcPts val="0"/>
              </a:spcBef>
              <a:defRPr sz="1467">
                <a:solidFill>
                  <a:srgbClr val="000000"/>
                </a:solidFill>
              </a:defRPr>
            </a:lvl5pPr>
          </a:lstStyle>
          <a:p>
            <a:pPr lvl="0"/>
            <a:r>
              <a:rPr lang="en-US" dirty="0"/>
              <a:t>Place chart header here</a:t>
            </a:r>
          </a:p>
        </p:txBody>
      </p:sp>
      <p:sp>
        <p:nvSpPr>
          <p:cNvPr id="9"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2483786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Chart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9212" y="346908"/>
            <a:ext cx="10972800" cy="903120"/>
          </a:xfrm>
        </p:spPr>
        <p:txBody>
          <a:bodyPr/>
          <a:lstStyle/>
          <a:p>
            <a:r>
              <a:rPr lang="en-US" dirty="0"/>
              <a:t>Place title of four-chart slide here </a:t>
            </a:r>
          </a:p>
        </p:txBody>
      </p:sp>
      <p:sp>
        <p:nvSpPr>
          <p:cNvPr id="16" name="Text Placeholder 15"/>
          <p:cNvSpPr>
            <a:spLocks noGrp="1"/>
          </p:cNvSpPr>
          <p:nvPr>
            <p:ph type="body" sz="quarter" idx="14" hasCustomPrompt="1"/>
          </p:nvPr>
        </p:nvSpPr>
        <p:spPr>
          <a:xfrm>
            <a:off x="649214" y="1250028"/>
            <a:ext cx="2009261" cy="309952"/>
          </a:xfrm>
        </p:spPr>
        <p:txBody>
          <a:bodyPr tIns="0" bIns="0">
            <a:normAutofit/>
          </a:bodyPr>
          <a:lstStyle>
            <a:lvl1pPr>
              <a:spcBef>
                <a:spcPts val="0"/>
              </a:spcBef>
              <a:defRPr sz="1467">
                <a:solidFill>
                  <a:srgbClr val="000000"/>
                </a:solidFill>
              </a:defRPr>
            </a:lvl1pPr>
            <a:lvl2pPr>
              <a:spcBef>
                <a:spcPts val="0"/>
              </a:spcBef>
              <a:defRPr sz="1467">
                <a:solidFill>
                  <a:srgbClr val="000000"/>
                </a:solidFill>
              </a:defRPr>
            </a:lvl2pPr>
            <a:lvl3pPr>
              <a:spcBef>
                <a:spcPts val="0"/>
              </a:spcBef>
              <a:defRPr sz="1467">
                <a:solidFill>
                  <a:srgbClr val="000000"/>
                </a:solidFill>
              </a:defRPr>
            </a:lvl3pPr>
            <a:lvl4pPr>
              <a:spcBef>
                <a:spcPts val="0"/>
              </a:spcBef>
              <a:defRPr sz="1467">
                <a:solidFill>
                  <a:srgbClr val="000000"/>
                </a:solidFill>
              </a:defRPr>
            </a:lvl4pPr>
            <a:lvl5pPr>
              <a:spcBef>
                <a:spcPts val="0"/>
              </a:spcBef>
              <a:defRPr sz="1467">
                <a:solidFill>
                  <a:srgbClr val="000000"/>
                </a:solidFill>
              </a:defRPr>
            </a:lvl5pPr>
          </a:lstStyle>
          <a:p>
            <a:pPr lvl="0"/>
            <a:r>
              <a:rPr lang="en-US" dirty="0"/>
              <a:t>Place chart header here</a:t>
            </a:r>
          </a:p>
        </p:txBody>
      </p:sp>
      <p:sp>
        <p:nvSpPr>
          <p:cNvPr id="4" name="Text Placeholder 3"/>
          <p:cNvSpPr>
            <a:spLocks noGrp="1"/>
          </p:cNvSpPr>
          <p:nvPr>
            <p:ph type="body" sz="quarter" idx="15" hasCustomPrompt="1"/>
          </p:nvPr>
        </p:nvSpPr>
        <p:spPr>
          <a:xfrm>
            <a:off x="649214" y="1559981"/>
            <a:ext cx="2009261" cy="1498121"/>
          </a:xfrm>
        </p:spPr>
        <p:txBody>
          <a:bodyPr>
            <a:normAutofit/>
          </a:bodyPr>
          <a:lstStyle>
            <a:lvl1pPr>
              <a:spcBef>
                <a:spcPts val="533"/>
              </a:spcBef>
              <a:defRPr sz="1333"/>
            </a:lvl1pPr>
            <a:lvl2pPr marL="156629" indent="-156629">
              <a:spcBef>
                <a:spcPts val="533"/>
              </a:spcBef>
              <a:defRPr sz="1333"/>
            </a:lvl2pPr>
            <a:lvl3pPr marL="300559" indent="-143930">
              <a:spcBef>
                <a:spcPts val="533"/>
              </a:spcBef>
              <a:defRPr sz="1333"/>
            </a:lvl3pPr>
            <a:lvl4pPr>
              <a:spcBef>
                <a:spcPts val="533"/>
              </a:spcBef>
              <a:defRPr sz="1333"/>
            </a:lvl4pPr>
            <a:lvl5pPr>
              <a:spcBef>
                <a:spcPts val="533"/>
              </a:spcBef>
              <a:defRPr sz="1333"/>
            </a:lvl5pPr>
          </a:lstStyle>
          <a:p>
            <a:pPr lvl="0"/>
            <a:r>
              <a:rPr lang="en-US" dirty="0"/>
              <a:t>Place chart body text here</a:t>
            </a:r>
          </a:p>
          <a:p>
            <a:pPr lvl="1"/>
            <a:r>
              <a:rPr lang="en-US" dirty="0"/>
              <a:t>Place first level bullet text here</a:t>
            </a:r>
          </a:p>
        </p:txBody>
      </p:sp>
      <p:sp>
        <p:nvSpPr>
          <p:cNvPr id="15" name="Text Placeholder 12"/>
          <p:cNvSpPr>
            <a:spLocks noGrp="1"/>
          </p:cNvSpPr>
          <p:nvPr>
            <p:ph type="body" sz="quarter" idx="13" hasCustomPrompt="1"/>
          </p:nvPr>
        </p:nvSpPr>
        <p:spPr>
          <a:xfrm>
            <a:off x="649213" y="5516529"/>
            <a:ext cx="10941049" cy="403788"/>
          </a:xfrm>
        </p:spPr>
        <p:txBody>
          <a:bodyPr anchor="b">
            <a:normAutofit/>
          </a:bodyPr>
          <a:lstStyle>
            <a:lvl1pPr>
              <a:defRPr sz="867" baseline="0">
                <a:latin typeface="Arial"/>
                <a:cs typeface="Arial"/>
              </a:defRPr>
            </a:lvl1pPr>
          </a:lstStyle>
          <a:p>
            <a:pPr lvl="0"/>
            <a:r>
              <a:rPr lang="en-US" dirty="0"/>
              <a:t>Place footnote text here</a:t>
            </a:r>
          </a:p>
        </p:txBody>
      </p:sp>
      <p:sp>
        <p:nvSpPr>
          <p:cNvPr id="20" name="Text Placeholder 15"/>
          <p:cNvSpPr>
            <a:spLocks noGrp="1"/>
          </p:cNvSpPr>
          <p:nvPr>
            <p:ph type="body" sz="quarter" idx="17" hasCustomPrompt="1"/>
          </p:nvPr>
        </p:nvSpPr>
        <p:spPr>
          <a:xfrm>
            <a:off x="6482729" y="1250028"/>
            <a:ext cx="2011680" cy="309952"/>
          </a:xfrm>
        </p:spPr>
        <p:txBody>
          <a:bodyPr tIns="0" bIns="0">
            <a:normAutofit/>
          </a:bodyPr>
          <a:lstStyle>
            <a:lvl1pPr>
              <a:spcBef>
                <a:spcPts val="0"/>
              </a:spcBef>
              <a:defRPr sz="1467">
                <a:solidFill>
                  <a:srgbClr val="000000"/>
                </a:solidFill>
              </a:defRPr>
            </a:lvl1pPr>
            <a:lvl2pPr>
              <a:spcBef>
                <a:spcPts val="0"/>
              </a:spcBef>
              <a:defRPr sz="1467">
                <a:solidFill>
                  <a:srgbClr val="000000"/>
                </a:solidFill>
              </a:defRPr>
            </a:lvl2pPr>
            <a:lvl3pPr>
              <a:spcBef>
                <a:spcPts val="0"/>
              </a:spcBef>
              <a:defRPr sz="1467">
                <a:solidFill>
                  <a:srgbClr val="000000"/>
                </a:solidFill>
              </a:defRPr>
            </a:lvl3pPr>
            <a:lvl4pPr>
              <a:spcBef>
                <a:spcPts val="0"/>
              </a:spcBef>
              <a:defRPr sz="1467">
                <a:solidFill>
                  <a:srgbClr val="000000"/>
                </a:solidFill>
              </a:defRPr>
            </a:lvl4pPr>
            <a:lvl5pPr>
              <a:spcBef>
                <a:spcPts val="0"/>
              </a:spcBef>
              <a:defRPr sz="1467">
                <a:solidFill>
                  <a:srgbClr val="000000"/>
                </a:solidFill>
              </a:defRPr>
            </a:lvl5pPr>
          </a:lstStyle>
          <a:p>
            <a:pPr lvl="0"/>
            <a:r>
              <a:rPr lang="en-US" dirty="0"/>
              <a:t>Place chart header here</a:t>
            </a:r>
          </a:p>
        </p:txBody>
      </p:sp>
      <p:sp>
        <p:nvSpPr>
          <p:cNvPr id="22" name="Text Placeholder 3"/>
          <p:cNvSpPr>
            <a:spLocks noGrp="1"/>
          </p:cNvSpPr>
          <p:nvPr>
            <p:ph type="body" sz="quarter" idx="18" hasCustomPrompt="1"/>
          </p:nvPr>
        </p:nvSpPr>
        <p:spPr>
          <a:xfrm>
            <a:off x="6482729" y="1559981"/>
            <a:ext cx="2011680" cy="1491591"/>
          </a:xfrm>
        </p:spPr>
        <p:txBody>
          <a:bodyPr>
            <a:normAutofit/>
          </a:bodyPr>
          <a:lstStyle>
            <a:lvl1pPr>
              <a:spcBef>
                <a:spcPts val="533"/>
              </a:spcBef>
              <a:defRPr sz="1333"/>
            </a:lvl1pPr>
            <a:lvl2pPr marL="156629" indent="-156629">
              <a:spcBef>
                <a:spcPts val="533"/>
              </a:spcBef>
              <a:defRPr sz="1333"/>
            </a:lvl2pPr>
            <a:lvl3pPr marL="300559" indent="-143930">
              <a:spcBef>
                <a:spcPts val="533"/>
              </a:spcBef>
              <a:defRPr sz="1333"/>
            </a:lvl3pPr>
            <a:lvl4pPr>
              <a:spcBef>
                <a:spcPts val="533"/>
              </a:spcBef>
              <a:defRPr sz="1333"/>
            </a:lvl4pPr>
            <a:lvl5pPr>
              <a:spcBef>
                <a:spcPts val="533"/>
              </a:spcBef>
              <a:defRPr sz="1333"/>
            </a:lvl5pPr>
          </a:lstStyle>
          <a:p>
            <a:pPr lvl="0"/>
            <a:r>
              <a:rPr lang="en-US" dirty="0"/>
              <a:t>Place chart body text here</a:t>
            </a:r>
          </a:p>
          <a:p>
            <a:pPr lvl="1"/>
            <a:r>
              <a:rPr lang="en-US" dirty="0"/>
              <a:t>Place first level bullet text here</a:t>
            </a:r>
          </a:p>
        </p:txBody>
      </p:sp>
      <p:sp>
        <p:nvSpPr>
          <p:cNvPr id="23" name="Text Placeholder 15"/>
          <p:cNvSpPr>
            <a:spLocks noGrp="1"/>
          </p:cNvSpPr>
          <p:nvPr>
            <p:ph type="body" sz="quarter" idx="19" hasCustomPrompt="1"/>
          </p:nvPr>
        </p:nvSpPr>
        <p:spPr>
          <a:xfrm>
            <a:off x="649213" y="3712667"/>
            <a:ext cx="2011680" cy="309952"/>
          </a:xfrm>
        </p:spPr>
        <p:txBody>
          <a:bodyPr tIns="0" bIns="0">
            <a:normAutofit/>
          </a:bodyPr>
          <a:lstStyle>
            <a:lvl1pPr>
              <a:spcBef>
                <a:spcPts val="0"/>
              </a:spcBef>
              <a:defRPr sz="1467">
                <a:solidFill>
                  <a:srgbClr val="000000"/>
                </a:solidFill>
              </a:defRPr>
            </a:lvl1pPr>
            <a:lvl2pPr>
              <a:spcBef>
                <a:spcPts val="0"/>
              </a:spcBef>
              <a:defRPr sz="1467">
                <a:solidFill>
                  <a:srgbClr val="000000"/>
                </a:solidFill>
              </a:defRPr>
            </a:lvl2pPr>
            <a:lvl3pPr>
              <a:spcBef>
                <a:spcPts val="0"/>
              </a:spcBef>
              <a:defRPr sz="1467">
                <a:solidFill>
                  <a:srgbClr val="000000"/>
                </a:solidFill>
              </a:defRPr>
            </a:lvl3pPr>
            <a:lvl4pPr>
              <a:spcBef>
                <a:spcPts val="0"/>
              </a:spcBef>
              <a:defRPr sz="1467">
                <a:solidFill>
                  <a:srgbClr val="000000"/>
                </a:solidFill>
              </a:defRPr>
            </a:lvl4pPr>
            <a:lvl5pPr>
              <a:spcBef>
                <a:spcPts val="0"/>
              </a:spcBef>
              <a:defRPr sz="1467">
                <a:solidFill>
                  <a:srgbClr val="000000"/>
                </a:solidFill>
              </a:defRPr>
            </a:lvl5pPr>
          </a:lstStyle>
          <a:p>
            <a:pPr lvl="0"/>
            <a:r>
              <a:rPr lang="en-US" dirty="0"/>
              <a:t>Place chart header here</a:t>
            </a:r>
          </a:p>
        </p:txBody>
      </p:sp>
      <p:sp>
        <p:nvSpPr>
          <p:cNvPr id="24" name="Text Placeholder 3"/>
          <p:cNvSpPr>
            <a:spLocks noGrp="1"/>
          </p:cNvSpPr>
          <p:nvPr>
            <p:ph type="body" sz="quarter" idx="20" hasCustomPrompt="1"/>
          </p:nvPr>
        </p:nvSpPr>
        <p:spPr>
          <a:xfrm>
            <a:off x="649213" y="4022620"/>
            <a:ext cx="2011680" cy="1493909"/>
          </a:xfrm>
        </p:spPr>
        <p:txBody>
          <a:bodyPr>
            <a:normAutofit/>
          </a:bodyPr>
          <a:lstStyle>
            <a:lvl1pPr>
              <a:spcBef>
                <a:spcPts val="533"/>
              </a:spcBef>
              <a:defRPr sz="1333"/>
            </a:lvl1pPr>
            <a:lvl2pPr marL="156629" indent="-156629">
              <a:spcBef>
                <a:spcPts val="533"/>
              </a:spcBef>
              <a:defRPr sz="1333"/>
            </a:lvl2pPr>
            <a:lvl3pPr marL="300559" indent="-143930">
              <a:spcBef>
                <a:spcPts val="533"/>
              </a:spcBef>
              <a:defRPr sz="1333"/>
            </a:lvl3pPr>
            <a:lvl4pPr>
              <a:spcBef>
                <a:spcPts val="533"/>
              </a:spcBef>
              <a:defRPr sz="1333"/>
            </a:lvl4pPr>
            <a:lvl5pPr>
              <a:spcBef>
                <a:spcPts val="533"/>
              </a:spcBef>
              <a:defRPr sz="1333"/>
            </a:lvl5pPr>
          </a:lstStyle>
          <a:p>
            <a:pPr lvl="0"/>
            <a:r>
              <a:rPr lang="en-US" dirty="0"/>
              <a:t>Place chart body text here</a:t>
            </a:r>
          </a:p>
          <a:p>
            <a:pPr lvl="1"/>
            <a:r>
              <a:rPr lang="en-US" dirty="0"/>
              <a:t>Place first level bullet text here</a:t>
            </a:r>
          </a:p>
        </p:txBody>
      </p:sp>
      <p:sp>
        <p:nvSpPr>
          <p:cNvPr id="25" name="Text Placeholder 15"/>
          <p:cNvSpPr>
            <a:spLocks noGrp="1"/>
          </p:cNvSpPr>
          <p:nvPr>
            <p:ph type="body" sz="quarter" idx="21" hasCustomPrompt="1"/>
          </p:nvPr>
        </p:nvSpPr>
        <p:spPr>
          <a:xfrm>
            <a:off x="6482729" y="3712667"/>
            <a:ext cx="2011680" cy="309952"/>
          </a:xfrm>
        </p:spPr>
        <p:txBody>
          <a:bodyPr tIns="0" bIns="0">
            <a:normAutofit/>
          </a:bodyPr>
          <a:lstStyle>
            <a:lvl1pPr>
              <a:spcBef>
                <a:spcPts val="0"/>
              </a:spcBef>
              <a:defRPr sz="1467">
                <a:solidFill>
                  <a:srgbClr val="000000"/>
                </a:solidFill>
              </a:defRPr>
            </a:lvl1pPr>
            <a:lvl2pPr>
              <a:spcBef>
                <a:spcPts val="0"/>
              </a:spcBef>
              <a:defRPr sz="1467">
                <a:solidFill>
                  <a:srgbClr val="000000"/>
                </a:solidFill>
              </a:defRPr>
            </a:lvl2pPr>
            <a:lvl3pPr>
              <a:spcBef>
                <a:spcPts val="0"/>
              </a:spcBef>
              <a:defRPr sz="1467">
                <a:solidFill>
                  <a:srgbClr val="000000"/>
                </a:solidFill>
              </a:defRPr>
            </a:lvl3pPr>
            <a:lvl4pPr>
              <a:spcBef>
                <a:spcPts val="0"/>
              </a:spcBef>
              <a:defRPr sz="1467">
                <a:solidFill>
                  <a:srgbClr val="000000"/>
                </a:solidFill>
              </a:defRPr>
            </a:lvl4pPr>
            <a:lvl5pPr>
              <a:spcBef>
                <a:spcPts val="0"/>
              </a:spcBef>
              <a:defRPr sz="1467">
                <a:solidFill>
                  <a:srgbClr val="000000"/>
                </a:solidFill>
              </a:defRPr>
            </a:lvl5pPr>
          </a:lstStyle>
          <a:p>
            <a:pPr lvl="0"/>
            <a:r>
              <a:rPr lang="en-US" dirty="0"/>
              <a:t>Place chart header here</a:t>
            </a:r>
          </a:p>
        </p:txBody>
      </p:sp>
      <p:sp>
        <p:nvSpPr>
          <p:cNvPr id="26" name="Text Placeholder 3"/>
          <p:cNvSpPr>
            <a:spLocks noGrp="1"/>
          </p:cNvSpPr>
          <p:nvPr>
            <p:ph type="body" sz="quarter" idx="22" hasCustomPrompt="1"/>
          </p:nvPr>
        </p:nvSpPr>
        <p:spPr>
          <a:xfrm>
            <a:off x="6482729" y="4022619"/>
            <a:ext cx="2011680" cy="1491591"/>
          </a:xfrm>
        </p:spPr>
        <p:txBody>
          <a:bodyPr>
            <a:normAutofit/>
          </a:bodyPr>
          <a:lstStyle>
            <a:lvl1pPr>
              <a:spcBef>
                <a:spcPts val="533"/>
              </a:spcBef>
              <a:defRPr sz="1333"/>
            </a:lvl1pPr>
            <a:lvl2pPr marL="156629" indent="-156629">
              <a:spcBef>
                <a:spcPts val="533"/>
              </a:spcBef>
              <a:defRPr sz="1333"/>
            </a:lvl2pPr>
            <a:lvl3pPr marL="300559" indent="-143930">
              <a:spcBef>
                <a:spcPts val="533"/>
              </a:spcBef>
              <a:defRPr sz="1333"/>
            </a:lvl3pPr>
            <a:lvl4pPr>
              <a:spcBef>
                <a:spcPts val="533"/>
              </a:spcBef>
              <a:defRPr sz="1333"/>
            </a:lvl4pPr>
            <a:lvl5pPr>
              <a:spcBef>
                <a:spcPts val="533"/>
              </a:spcBef>
              <a:defRPr sz="1333"/>
            </a:lvl5pPr>
          </a:lstStyle>
          <a:p>
            <a:pPr lvl="0"/>
            <a:r>
              <a:rPr lang="en-US" dirty="0"/>
              <a:t>Place chart body text here</a:t>
            </a:r>
          </a:p>
          <a:p>
            <a:pPr lvl="1"/>
            <a:r>
              <a:rPr lang="en-US" dirty="0"/>
              <a:t>Place first level bullet text here</a:t>
            </a:r>
          </a:p>
        </p:txBody>
      </p:sp>
      <p:sp>
        <p:nvSpPr>
          <p:cNvPr id="13"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2182403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Column 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Place title of one-column text slide here</a:t>
            </a:r>
          </a:p>
        </p:txBody>
      </p:sp>
      <p:sp>
        <p:nvSpPr>
          <p:cNvPr id="3" name="Content Placeholder 2"/>
          <p:cNvSpPr>
            <a:spLocks noGrp="1"/>
          </p:cNvSpPr>
          <p:nvPr>
            <p:ph idx="1" hasCustomPrompt="1"/>
          </p:nvPr>
        </p:nvSpPr>
        <p:spPr/>
        <p:txBody>
          <a:bodyPr/>
          <a:lstStyle>
            <a:lvl3pPr>
              <a:defRPr baseline="0"/>
            </a:lvl3pPr>
            <a:lvl4pPr>
              <a:defRPr baseline="0"/>
            </a:lvl4pPr>
            <a:lvl5pPr>
              <a:defRPr baseline="0"/>
            </a:lvl5pPr>
          </a:lstStyle>
          <a:p>
            <a:pPr lvl="0"/>
            <a:r>
              <a:rPr lang="en-US" dirty="0"/>
              <a:t>Place body text here</a:t>
            </a:r>
          </a:p>
          <a:p>
            <a:pPr lvl="1"/>
            <a:r>
              <a:rPr lang="en-US" dirty="0"/>
              <a:t>Place first level bullet text here</a:t>
            </a:r>
          </a:p>
          <a:p>
            <a:pPr lvl="2"/>
            <a:r>
              <a:rPr lang="en-US" dirty="0"/>
              <a:t>Place second level bullet text here</a:t>
            </a:r>
          </a:p>
          <a:p>
            <a:pPr lvl="3"/>
            <a:r>
              <a:rPr lang="en-US" dirty="0"/>
              <a:t>Place third level bullet text here</a:t>
            </a:r>
          </a:p>
          <a:p>
            <a:pPr lvl="4"/>
            <a:r>
              <a:rPr lang="en-US" dirty="0"/>
              <a:t>Place fourth level bullet text here</a:t>
            </a:r>
          </a:p>
        </p:txBody>
      </p:sp>
      <p:sp>
        <p:nvSpPr>
          <p:cNvPr id="9" name="Text Placeholder 8"/>
          <p:cNvSpPr>
            <a:spLocks noGrp="1"/>
          </p:cNvSpPr>
          <p:nvPr>
            <p:ph type="body" sz="quarter" idx="13" hasCustomPrompt="1"/>
          </p:nvPr>
        </p:nvSpPr>
        <p:spPr>
          <a:xfrm>
            <a:off x="641351" y="1641581"/>
            <a:ext cx="10981267" cy="659659"/>
          </a:xfrm>
        </p:spPr>
        <p:txBody>
          <a:bodyPr>
            <a:normAutofit/>
          </a:bodyPr>
          <a:lstStyle>
            <a:lvl1pPr>
              <a:defRPr sz="2400">
                <a:solidFill>
                  <a:schemeClr val="tx2"/>
                </a:solidFill>
              </a:defRPr>
            </a:lvl1pPr>
          </a:lstStyle>
          <a:p>
            <a:pPr lvl="0"/>
            <a:r>
              <a:rPr lang="en-US" dirty="0"/>
              <a:t>Place body title text here</a:t>
            </a:r>
          </a:p>
        </p:txBody>
      </p:sp>
      <p:sp>
        <p:nvSpPr>
          <p:cNvPr id="6"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3426691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Column 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9212" y="346906"/>
            <a:ext cx="10972800" cy="1270113"/>
          </a:xfrm>
        </p:spPr>
        <p:txBody>
          <a:bodyPr/>
          <a:lstStyle>
            <a:lvl1pPr>
              <a:lnSpc>
                <a:spcPct val="90000"/>
              </a:lnSpc>
              <a:defRPr/>
            </a:lvl1pPr>
          </a:lstStyle>
          <a:p>
            <a:r>
              <a:rPr lang="en-US" dirty="0"/>
              <a:t>Place title of two-column text slide here</a:t>
            </a:r>
          </a:p>
        </p:txBody>
      </p:sp>
      <p:sp>
        <p:nvSpPr>
          <p:cNvPr id="3" name="Text Placeholder 2"/>
          <p:cNvSpPr>
            <a:spLocks noGrp="1"/>
          </p:cNvSpPr>
          <p:nvPr>
            <p:ph type="body" idx="1" hasCustomPrompt="1"/>
          </p:nvPr>
        </p:nvSpPr>
        <p:spPr>
          <a:xfrm>
            <a:off x="641351" y="1641581"/>
            <a:ext cx="5266944" cy="659659"/>
          </a:xfrm>
        </p:spPr>
        <p:txBody>
          <a:bodyPr anchor="t">
            <a:normAutofit/>
          </a:bodyPr>
          <a:lstStyle>
            <a:lvl1pPr marL="0" indent="0">
              <a:buNone/>
              <a:defRPr sz="2400" b="0">
                <a:solidFill>
                  <a:srgbClr val="00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Place body title text here</a:t>
            </a:r>
          </a:p>
        </p:txBody>
      </p:sp>
      <p:sp>
        <p:nvSpPr>
          <p:cNvPr id="4" name="Content Placeholder 3"/>
          <p:cNvSpPr>
            <a:spLocks noGrp="1"/>
          </p:cNvSpPr>
          <p:nvPr>
            <p:ph sz="half" idx="2" hasCustomPrompt="1"/>
          </p:nvPr>
        </p:nvSpPr>
        <p:spPr>
          <a:xfrm>
            <a:off x="641351" y="2301240"/>
            <a:ext cx="5263909" cy="3824923"/>
          </a:xfrm>
        </p:spPr>
        <p:txBody>
          <a:bodyPr>
            <a:normAutofit/>
          </a:bodyPr>
          <a:lstStyle>
            <a:lvl1pPr>
              <a:defRPr sz="2000"/>
            </a:lvl1pPr>
            <a:lvl2pPr>
              <a:defRPr sz="2000"/>
            </a:lvl2pPr>
            <a:lvl3pPr>
              <a:defRPr sz="2000"/>
            </a:lvl3pPr>
            <a:lvl4pPr>
              <a:defRPr sz="1733"/>
            </a:lvl4pPr>
            <a:lvl5pPr>
              <a:defRPr sz="1733"/>
            </a:lvl5pPr>
            <a:lvl6pPr>
              <a:defRPr sz="2133"/>
            </a:lvl6pPr>
            <a:lvl7pPr>
              <a:defRPr sz="2133"/>
            </a:lvl7pPr>
            <a:lvl8pPr>
              <a:defRPr sz="2133"/>
            </a:lvl8pPr>
            <a:lvl9pPr>
              <a:defRPr sz="2133"/>
            </a:lvl9pPr>
          </a:lstStyle>
          <a:p>
            <a:pPr lvl="0"/>
            <a:r>
              <a:rPr lang="en-US" dirty="0"/>
              <a:t>Place body text here</a:t>
            </a:r>
          </a:p>
          <a:p>
            <a:pPr lvl="1"/>
            <a:r>
              <a:rPr lang="en-US" dirty="0"/>
              <a:t>Place first level bullet text here</a:t>
            </a:r>
          </a:p>
          <a:p>
            <a:pPr lvl="2"/>
            <a:r>
              <a:rPr lang="en-US" dirty="0"/>
              <a:t>Place second level bullet text here</a:t>
            </a:r>
          </a:p>
          <a:p>
            <a:pPr lvl="3"/>
            <a:r>
              <a:rPr lang="en-US" dirty="0"/>
              <a:t>Place third level bullet text here</a:t>
            </a:r>
          </a:p>
          <a:p>
            <a:pPr lvl="4"/>
            <a:r>
              <a:rPr lang="en-US" dirty="0"/>
              <a:t>Place fourth level bullet text here</a:t>
            </a:r>
          </a:p>
        </p:txBody>
      </p:sp>
      <p:sp>
        <p:nvSpPr>
          <p:cNvPr id="5" name="Text Placeholder 4"/>
          <p:cNvSpPr>
            <a:spLocks noGrp="1"/>
          </p:cNvSpPr>
          <p:nvPr>
            <p:ph type="body" sz="quarter" idx="3" hasCustomPrompt="1"/>
          </p:nvPr>
        </p:nvSpPr>
        <p:spPr>
          <a:xfrm>
            <a:off x="6355068" y="1639518"/>
            <a:ext cx="5266944" cy="661721"/>
          </a:xfrm>
        </p:spPr>
        <p:txBody>
          <a:bodyPr anchor="t">
            <a:normAutofit/>
          </a:bodyPr>
          <a:lstStyle>
            <a:lvl1pPr marL="0" indent="0">
              <a:buNone/>
              <a:defRPr sz="2400" b="0">
                <a:solidFill>
                  <a:srgbClr val="00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Place body title text here</a:t>
            </a:r>
          </a:p>
        </p:txBody>
      </p:sp>
      <p:sp>
        <p:nvSpPr>
          <p:cNvPr id="6" name="Content Placeholder 5"/>
          <p:cNvSpPr>
            <a:spLocks noGrp="1"/>
          </p:cNvSpPr>
          <p:nvPr>
            <p:ph sz="quarter" idx="4" hasCustomPrompt="1"/>
          </p:nvPr>
        </p:nvSpPr>
        <p:spPr>
          <a:xfrm>
            <a:off x="6355068" y="2301240"/>
            <a:ext cx="5266944" cy="3824923"/>
          </a:xfrm>
        </p:spPr>
        <p:txBody>
          <a:bodyPr>
            <a:normAutofit/>
          </a:bodyPr>
          <a:lstStyle>
            <a:lvl1pPr>
              <a:defRPr sz="2000"/>
            </a:lvl1pPr>
            <a:lvl2pPr>
              <a:defRPr sz="2000"/>
            </a:lvl2pPr>
            <a:lvl3pPr>
              <a:defRPr sz="2000"/>
            </a:lvl3pPr>
            <a:lvl4pPr>
              <a:defRPr sz="1733"/>
            </a:lvl4pPr>
            <a:lvl5pPr>
              <a:defRPr sz="1733"/>
            </a:lvl5pPr>
            <a:lvl6pPr>
              <a:defRPr sz="2133"/>
            </a:lvl6pPr>
            <a:lvl7pPr>
              <a:defRPr sz="2133"/>
            </a:lvl7pPr>
            <a:lvl8pPr>
              <a:defRPr sz="2133"/>
            </a:lvl8pPr>
            <a:lvl9pPr>
              <a:defRPr sz="2133"/>
            </a:lvl9pPr>
          </a:lstStyle>
          <a:p>
            <a:pPr lvl="0"/>
            <a:r>
              <a:rPr lang="en-US" dirty="0"/>
              <a:t>Place body text here</a:t>
            </a:r>
          </a:p>
          <a:p>
            <a:pPr lvl="1"/>
            <a:r>
              <a:rPr lang="en-US" dirty="0"/>
              <a:t>Place first level bullet text here</a:t>
            </a:r>
          </a:p>
          <a:p>
            <a:pPr lvl="2"/>
            <a:r>
              <a:rPr lang="en-US" dirty="0"/>
              <a:t>Place second level bullet text here</a:t>
            </a:r>
          </a:p>
          <a:p>
            <a:pPr lvl="3"/>
            <a:r>
              <a:rPr lang="en-US" dirty="0"/>
              <a:t>Place third level bullet text here</a:t>
            </a:r>
          </a:p>
          <a:p>
            <a:pPr lvl="4"/>
            <a:r>
              <a:rPr lang="en-US" dirty="0"/>
              <a:t>Place fourth level bullet text here</a:t>
            </a:r>
          </a:p>
        </p:txBody>
      </p:sp>
      <p:sp>
        <p:nvSpPr>
          <p:cNvPr id="8"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107146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48957264-6352-439C-B62E-8AA0B82AFBC9}" type="slidenum">
              <a:rPr lang="en-US" smtClean="0"/>
              <a:pPr/>
              <a:t>‹#›</a:t>
            </a:fld>
            <a:endParaRPr lang="en-US" dirty="0"/>
          </a:p>
        </p:txBody>
      </p:sp>
      <p:sp>
        <p:nvSpPr>
          <p:cNvPr id="4" name="Title 1"/>
          <p:cNvSpPr>
            <a:spLocks noGrp="1"/>
          </p:cNvSpPr>
          <p:nvPr>
            <p:ph type="title"/>
          </p:nvPr>
        </p:nvSpPr>
        <p:spPr>
          <a:xfrm>
            <a:off x="649212" y="346907"/>
            <a:ext cx="10972800" cy="1278693"/>
          </a:xfrm>
        </p:spPr>
        <p:txBody>
          <a:bodyPr>
            <a:normAutofit/>
          </a:bodyPr>
          <a:lstStyle/>
          <a:p>
            <a:r>
              <a:rPr lang="en-US" sz="3700" dirty="0"/>
              <a:t>Keeping your campus on the </a:t>
            </a:r>
            <a:r>
              <a:rPr lang="en-US" sz="3700" dirty="0">
                <a:solidFill>
                  <a:schemeClr val="tx2"/>
                </a:solidFill>
              </a:rPr>
              <a:t>cutting edge of technology.</a:t>
            </a:r>
          </a:p>
        </p:txBody>
      </p:sp>
      <p:sp>
        <p:nvSpPr>
          <p:cNvPr id="5" name="Text Placeholder 3"/>
          <p:cNvSpPr>
            <a:spLocks noGrp="1"/>
          </p:cNvSpPr>
          <p:nvPr>
            <p:ph type="body" sz="quarter" idx="13"/>
          </p:nvPr>
        </p:nvSpPr>
        <p:spPr>
          <a:xfrm>
            <a:off x="641352" y="1841326"/>
            <a:ext cx="3148596" cy="784919"/>
          </a:xfrm>
        </p:spPr>
        <p:txBody>
          <a:bodyPr/>
          <a:lstStyle/>
          <a:p>
            <a:r>
              <a:rPr lang="en-US" dirty="0"/>
              <a:t>Higher Education</a:t>
            </a:r>
          </a:p>
        </p:txBody>
      </p:sp>
      <p:sp>
        <p:nvSpPr>
          <p:cNvPr id="6" name="Content Placeholder 7"/>
          <p:cNvSpPr>
            <a:spLocks noGrp="1"/>
          </p:cNvSpPr>
          <p:nvPr>
            <p:ph idx="1"/>
          </p:nvPr>
        </p:nvSpPr>
        <p:spPr>
          <a:xfrm>
            <a:off x="640577" y="2504534"/>
            <a:ext cx="5269544" cy="3655788"/>
          </a:xfrm>
        </p:spPr>
        <p:txBody>
          <a:bodyPr>
            <a:normAutofit lnSpcReduction="10000"/>
          </a:bodyPr>
          <a:lstStyle/>
          <a:p>
            <a:r>
              <a:rPr lang="en-US" dirty="0"/>
              <a:t>Access to reliable, high-speed communications infrastructure is essential to the success of today’s college and university campuses. It’s become integral to learning environments and helps to attract students who expect quality internet in the classroom, in their dorms, and everywhere they learn and communicate. A dedicated fiber network also supports world-class research, and can help you meet future growth and keep up with the advanced services and technologies required to connect a modern campus.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87859" y="1966586"/>
            <a:ext cx="5434154" cy="3983278"/>
          </a:xfrm>
          <a:prstGeom prst="rect">
            <a:avLst/>
          </a:prstGeom>
        </p:spPr>
      </p:pic>
      <p:sp>
        <p:nvSpPr>
          <p:cNvPr id="11" name="Text Placeholder 10"/>
          <p:cNvSpPr>
            <a:spLocks noGrp="1"/>
          </p:cNvSpPr>
          <p:nvPr>
            <p:ph type="body" sz="quarter" idx="14" hasCustomPrompt="1"/>
          </p:nvPr>
        </p:nvSpPr>
        <p:spPr>
          <a:xfrm>
            <a:off x="6604000" y="2968171"/>
            <a:ext cx="4728369" cy="1872344"/>
          </a:xfrm>
        </p:spPr>
        <p:txBody>
          <a:bodyPr>
            <a:normAutofit/>
          </a:bodyPr>
          <a:lstStyle>
            <a:lvl1pPr marL="0" marR="0" indent="0" algn="l" defTabSz="609585" rtl="0" eaLnBrk="1" fontAlgn="auto" latinLnBrk="0" hangingPunct="1">
              <a:lnSpc>
                <a:spcPct val="100000"/>
              </a:lnSpc>
              <a:spcBef>
                <a:spcPts val="1067"/>
              </a:spcBef>
              <a:spcAft>
                <a:spcPts val="0"/>
              </a:spcAft>
              <a:buClrTx/>
              <a:buSzTx/>
              <a:buFont typeface="Arial"/>
              <a:buNone/>
              <a:tabLst/>
              <a:defRPr sz="1800" b="0" baseline="0">
                <a:solidFill>
                  <a:srgbClr val="8F278F"/>
                </a:solidFill>
                <a:latin typeface="+mj-lt"/>
              </a:defRPr>
            </a:lvl1pPr>
          </a:lstStyle>
          <a:p>
            <a:pPr lvl="0"/>
            <a:r>
              <a:rPr lang="en-US" dirty="0"/>
              <a:t>“Quote here”</a:t>
            </a:r>
          </a:p>
        </p:txBody>
      </p:sp>
      <p:sp>
        <p:nvSpPr>
          <p:cNvPr id="13" name="Text Placeholder 12"/>
          <p:cNvSpPr>
            <a:spLocks noGrp="1"/>
          </p:cNvSpPr>
          <p:nvPr>
            <p:ph type="body" sz="quarter" idx="15" hasCustomPrompt="1"/>
          </p:nvPr>
        </p:nvSpPr>
        <p:spPr>
          <a:xfrm>
            <a:off x="6614319" y="4840515"/>
            <a:ext cx="4718050" cy="595539"/>
          </a:xfrm>
        </p:spPr>
        <p:txBody>
          <a:bodyPr wrap="square">
            <a:noAutofit/>
          </a:bodyPr>
          <a:lstStyle>
            <a:lvl1pPr>
              <a:spcBef>
                <a:spcPts val="0"/>
              </a:spcBef>
              <a:defRPr sz="1400" b="1" i="0">
                <a:solidFill>
                  <a:srgbClr val="8F278F"/>
                </a:solidFill>
                <a:latin typeface="+mj-lt"/>
              </a:defRPr>
            </a:lvl1pPr>
          </a:lstStyle>
          <a:p>
            <a:pPr lvl="0"/>
            <a:r>
              <a:rPr lang="en-US" dirty="0"/>
              <a:t>Name</a:t>
            </a:r>
          </a:p>
          <a:p>
            <a:pPr lvl="0"/>
            <a:r>
              <a:rPr lang="en-US" dirty="0"/>
              <a:t>Title</a:t>
            </a:r>
          </a:p>
        </p:txBody>
      </p:sp>
    </p:spTree>
    <p:extLst>
      <p:ext uri="{BB962C8B-B14F-4D97-AF65-F5344CB8AC3E}">
        <p14:creationId xmlns:p14="http://schemas.microsoft.com/office/powerpoint/2010/main" val="2819767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Image Slide">
    <p:spTree>
      <p:nvGrpSpPr>
        <p:cNvPr id="1" name=""/>
        <p:cNvGrpSpPr/>
        <p:nvPr/>
      </p:nvGrpSpPr>
      <p:grpSpPr>
        <a:xfrm>
          <a:off x="0" y="0"/>
          <a:ext cx="0" cy="0"/>
          <a:chOff x="0" y="0"/>
          <a:chExt cx="0" cy="0"/>
        </a:xfrm>
      </p:grpSpPr>
      <p:sp>
        <p:nvSpPr>
          <p:cNvPr id="16" name="Rectangle 15"/>
          <p:cNvSpPr/>
          <p:nvPr userDrawn="1"/>
        </p:nvSpPr>
        <p:spPr>
          <a:xfrm>
            <a:off x="0" y="-1"/>
            <a:ext cx="12192000" cy="595841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1" name="Picture Placeholder 2"/>
          <p:cNvSpPr>
            <a:spLocks noGrp="1"/>
          </p:cNvSpPr>
          <p:nvPr>
            <p:ph type="pic" idx="10" hasCustomPrompt="1"/>
          </p:nvPr>
        </p:nvSpPr>
        <p:spPr>
          <a:xfrm>
            <a:off x="4542065" y="2403371"/>
            <a:ext cx="3121152" cy="1743456"/>
          </a:xfrm>
          <a:solidFill>
            <a:srgbClr val="DDF1FF"/>
          </a:solidFill>
        </p:spPr>
        <p:txBody>
          <a:bodyPr anchor="ctr">
            <a:normAutofit/>
          </a:bodyPr>
          <a:lstStyle>
            <a:lvl1pPr marL="0" indent="0" algn="ctr">
              <a:buNone/>
              <a:defRPr sz="1733" baseline="0">
                <a:solidFill>
                  <a:srgbClr val="5A677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Place image here</a:t>
            </a:r>
          </a:p>
        </p:txBody>
      </p:sp>
      <p:sp>
        <p:nvSpPr>
          <p:cNvPr id="12" name="Picture Placeholder 2"/>
          <p:cNvSpPr>
            <a:spLocks noGrp="1"/>
          </p:cNvSpPr>
          <p:nvPr>
            <p:ph type="pic" idx="11" hasCustomPrompt="1"/>
          </p:nvPr>
        </p:nvSpPr>
        <p:spPr>
          <a:xfrm>
            <a:off x="8434917" y="2403371"/>
            <a:ext cx="3121152" cy="1743456"/>
          </a:xfrm>
          <a:solidFill>
            <a:srgbClr val="DDF1FF"/>
          </a:solidFill>
        </p:spPr>
        <p:txBody>
          <a:bodyPr anchor="ctr">
            <a:normAutofit/>
          </a:bodyPr>
          <a:lstStyle>
            <a:lvl1pPr marL="0" indent="0" algn="ctr">
              <a:buNone/>
              <a:defRPr sz="1733">
                <a:solidFill>
                  <a:srgbClr val="5A677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Place image here</a:t>
            </a:r>
          </a:p>
        </p:txBody>
      </p:sp>
      <p:sp>
        <p:nvSpPr>
          <p:cNvPr id="3" name="Picture Placeholder 2"/>
          <p:cNvSpPr>
            <a:spLocks noGrp="1"/>
          </p:cNvSpPr>
          <p:nvPr>
            <p:ph type="pic" idx="1" hasCustomPrompt="1"/>
          </p:nvPr>
        </p:nvSpPr>
        <p:spPr>
          <a:xfrm>
            <a:off x="649212" y="2403371"/>
            <a:ext cx="3121152" cy="1743456"/>
          </a:xfrm>
          <a:solidFill>
            <a:srgbClr val="DDF1FF"/>
          </a:solidFill>
        </p:spPr>
        <p:txBody>
          <a:bodyPr anchor="ctr">
            <a:normAutofit/>
          </a:bodyPr>
          <a:lstStyle>
            <a:lvl1pPr marL="0" indent="0" algn="ctr">
              <a:buNone/>
              <a:defRPr sz="1733">
                <a:solidFill>
                  <a:srgbClr val="5A677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Place image here</a:t>
            </a:r>
          </a:p>
        </p:txBody>
      </p:sp>
      <p:sp>
        <p:nvSpPr>
          <p:cNvPr id="2" name="Title 1"/>
          <p:cNvSpPr>
            <a:spLocks noGrp="1"/>
          </p:cNvSpPr>
          <p:nvPr>
            <p:ph type="title" hasCustomPrompt="1"/>
          </p:nvPr>
        </p:nvSpPr>
        <p:spPr/>
        <p:txBody>
          <a:bodyPr/>
          <a:lstStyle/>
          <a:p>
            <a:r>
              <a:rPr lang="en-US" dirty="0"/>
              <a:t>Place title of three image slide here</a:t>
            </a:r>
          </a:p>
        </p:txBody>
      </p:sp>
      <p:sp>
        <p:nvSpPr>
          <p:cNvPr id="5" name="Text Placeholder 4"/>
          <p:cNvSpPr>
            <a:spLocks noGrp="1"/>
          </p:cNvSpPr>
          <p:nvPr>
            <p:ph type="body" sz="quarter" idx="13" hasCustomPrompt="1"/>
          </p:nvPr>
        </p:nvSpPr>
        <p:spPr>
          <a:xfrm>
            <a:off x="649818" y="4327407"/>
            <a:ext cx="3119967" cy="1700860"/>
          </a:xfrm>
        </p:spPr>
        <p:txBody>
          <a:bodyPr>
            <a:normAutofit/>
          </a:bodyPr>
          <a:lstStyle>
            <a:lvl1pPr>
              <a:defRPr sz="1733" baseline="0"/>
            </a:lvl1pPr>
          </a:lstStyle>
          <a:p>
            <a:pPr lvl="0"/>
            <a:r>
              <a:rPr lang="en-US" dirty="0"/>
              <a:t>Place image body text here</a:t>
            </a:r>
          </a:p>
        </p:txBody>
      </p:sp>
      <p:sp>
        <p:nvSpPr>
          <p:cNvPr id="13" name="Text Placeholder 4"/>
          <p:cNvSpPr>
            <a:spLocks noGrp="1"/>
          </p:cNvSpPr>
          <p:nvPr>
            <p:ph type="body" sz="quarter" idx="14" hasCustomPrompt="1"/>
          </p:nvPr>
        </p:nvSpPr>
        <p:spPr>
          <a:xfrm>
            <a:off x="4542066" y="4327407"/>
            <a:ext cx="3119967" cy="1700860"/>
          </a:xfrm>
        </p:spPr>
        <p:txBody>
          <a:bodyPr>
            <a:normAutofit/>
          </a:bodyPr>
          <a:lstStyle>
            <a:lvl1pPr>
              <a:defRPr sz="1733" baseline="0"/>
            </a:lvl1pPr>
          </a:lstStyle>
          <a:p>
            <a:pPr lvl="0"/>
            <a:r>
              <a:rPr lang="en-US" dirty="0"/>
              <a:t>Place image body text here</a:t>
            </a:r>
          </a:p>
        </p:txBody>
      </p:sp>
      <p:sp>
        <p:nvSpPr>
          <p:cNvPr id="14" name="Text Placeholder 4"/>
          <p:cNvSpPr>
            <a:spLocks noGrp="1"/>
          </p:cNvSpPr>
          <p:nvPr>
            <p:ph type="body" sz="quarter" idx="15" hasCustomPrompt="1"/>
          </p:nvPr>
        </p:nvSpPr>
        <p:spPr>
          <a:xfrm>
            <a:off x="8436103" y="4327407"/>
            <a:ext cx="3119967" cy="1700860"/>
          </a:xfrm>
        </p:spPr>
        <p:txBody>
          <a:bodyPr>
            <a:normAutofit/>
          </a:bodyPr>
          <a:lstStyle>
            <a:lvl1pPr>
              <a:defRPr sz="1733" baseline="0"/>
            </a:lvl1pPr>
          </a:lstStyle>
          <a:p>
            <a:pPr lvl="0"/>
            <a:r>
              <a:rPr lang="en-US" dirty="0"/>
              <a:t>Place image body text here</a:t>
            </a:r>
          </a:p>
        </p:txBody>
      </p:sp>
      <p:sp>
        <p:nvSpPr>
          <p:cNvPr id="15"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4032779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DF77C-0D95-4DC6-9D9B-68D6D9DBB9D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6140" b="5787"/>
          <a:stretch/>
        </p:blipFill>
        <p:spPr>
          <a:xfrm>
            <a:off x="-6773" y="509353"/>
            <a:ext cx="12201626" cy="6348647"/>
          </a:xfrm>
          <a:prstGeom prst="rect">
            <a:avLst/>
          </a:prstGeom>
        </p:spPr>
      </p:pic>
      <p:sp>
        <p:nvSpPr>
          <p:cNvPr id="13" name="Rectangle 1"/>
          <p:cNvSpPr/>
          <p:nvPr userDrawn="1"/>
        </p:nvSpPr>
        <p:spPr>
          <a:xfrm>
            <a:off x="-6773" y="-20318"/>
            <a:ext cx="12192000" cy="1603636"/>
          </a:xfrm>
          <a:custGeom>
            <a:avLst/>
            <a:gdLst>
              <a:gd name="connsiteX0" fmla="*/ 0 w 9144000"/>
              <a:gd name="connsiteY0" fmla="*/ 0 h 1202727"/>
              <a:gd name="connsiteX1" fmla="*/ 9144000 w 9144000"/>
              <a:gd name="connsiteY1" fmla="*/ 0 h 1202727"/>
              <a:gd name="connsiteX2" fmla="*/ 9144000 w 9144000"/>
              <a:gd name="connsiteY2" fmla="*/ 1202727 h 1202727"/>
              <a:gd name="connsiteX3" fmla="*/ 0 w 9144000"/>
              <a:gd name="connsiteY3" fmla="*/ 1202727 h 1202727"/>
              <a:gd name="connsiteX4" fmla="*/ 0 w 9144000"/>
              <a:gd name="connsiteY4" fmla="*/ 0 h 1202727"/>
              <a:gd name="connsiteX0" fmla="*/ 0 w 9144000"/>
              <a:gd name="connsiteY0" fmla="*/ 0 h 1202727"/>
              <a:gd name="connsiteX1" fmla="*/ 9144000 w 9144000"/>
              <a:gd name="connsiteY1" fmla="*/ 0 h 1202727"/>
              <a:gd name="connsiteX2" fmla="*/ 9144000 w 9144000"/>
              <a:gd name="connsiteY2" fmla="*/ 434377 h 1202727"/>
              <a:gd name="connsiteX3" fmla="*/ 0 w 9144000"/>
              <a:gd name="connsiteY3" fmla="*/ 1202727 h 1202727"/>
              <a:gd name="connsiteX4" fmla="*/ 0 w 9144000"/>
              <a:gd name="connsiteY4" fmla="*/ 0 h 12027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202727">
                <a:moveTo>
                  <a:pt x="0" y="0"/>
                </a:moveTo>
                <a:lnTo>
                  <a:pt x="9144000" y="0"/>
                </a:lnTo>
                <a:lnTo>
                  <a:pt x="9144000" y="434377"/>
                </a:lnTo>
                <a:lnTo>
                  <a:pt x="0" y="1202727"/>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CCFiber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830" y="330200"/>
            <a:ext cx="2884641" cy="538467"/>
          </a:xfrm>
          <a:prstGeom prst="rect">
            <a:avLst/>
          </a:prstGeom>
        </p:spPr>
      </p:pic>
      <p:sp>
        <p:nvSpPr>
          <p:cNvPr id="10" name="Rectangle 3"/>
          <p:cNvSpPr/>
          <p:nvPr userDrawn="1"/>
        </p:nvSpPr>
        <p:spPr>
          <a:xfrm>
            <a:off x="-2" y="6445491"/>
            <a:ext cx="12196075" cy="451419"/>
          </a:xfrm>
          <a:custGeom>
            <a:avLst/>
            <a:gdLst>
              <a:gd name="connsiteX0" fmla="*/ 0 w 9137606"/>
              <a:gd name="connsiteY0" fmla="*/ 0 h 338564"/>
              <a:gd name="connsiteX1" fmla="*/ 9137606 w 9137606"/>
              <a:gd name="connsiteY1" fmla="*/ 0 h 338564"/>
              <a:gd name="connsiteX2" fmla="*/ 9137606 w 9137606"/>
              <a:gd name="connsiteY2" fmla="*/ 338564 h 338564"/>
              <a:gd name="connsiteX3" fmla="*/ 0 w 9137606"/>
              <a:gd name="connsiteY3" fmla="*/ 338564 h 338564"/>
              <a:gd name="connsiteX4" fmla="*/ 0 w 9137606"/>
              <a:gd name="connsiteY4" fmla="*/ 0 h 338564"/>
              <a:gd name="connsiteX0" fmla="*/ 0 w 9137606"/>
              <a:gd name="connsiteY0" fmla="*/ 0 h 338564"/>
              <a:gd name="connsiteX1" fmla="*/ 9137606 w 9137606"/>
              <a:gd name="connsiteY1" fmla="*/ 222250 h 338564"/>
              <a:gd name="connsiteX2" fmla="*/ 9137606 w 9137606"/>
              <a:gd name="connsiteY2" fmla="*/ 338564 h 338564"/>
              <a:gd name="connsiteX3" fmla="*/ 0 w 9137606"/>
              <a:gd name="connsiteY3" fmla="*/ 338564 h 338564"/>
              <a:gd name="connsiteX4" fmla="*/ 0 w 9137606"/>
              <a:gd name="connsiteY4" fmla="*/ 0 h 338564"/>
              <a:gd name="connsiteX0" fmla="*/ 0 w 9137606"/>
              <a:gd name="connsiteY0" fmla="*/ 0 h 338564"/>
              <a:gd name="connsiteX1" fmla="*/ 9137606 w 9137606"/>
              <a:gd name="connsiteY1" fmla="*/ 292100 h 338564"/>
              <a:gd name="connsiteX2" fmla="*/ 9137606 w 9137606"/>
              <a:gd name="connsiteY2" fmla="*/ 338564 h 338564"/>
              <a:gd name="connsiteX3" fmla="*/ 0 w 9137606"/>
              <a:gd name="connsiteY3" fmla="*/ 338564 h 338564"/>
              <a:gd name="connsiteX4" fmla="*/ 0 w 9137606"/>
              <a:gd name="connsiteY4" fmla="*/ 0 h 338564"/>
              <a:gd name="connsiteX0" fmla="*/ 0 w 9137606"/>
              <a:gd name="connsiteY0" fmla="*/ 0 h 338564"/>
              <a:gd name="connsiteX1" fmla="*/ 9134431 w 9137606"/>
              <a:gd name="connsiteY1" fmla="*/ 250825 h 338564"/>
              <a:gd name="connsiteX2" fmla="*/ 9137606 w 9137606"/>
              <a:gd name="connsiteY2" fmla="*/ 338564 h 338564"/>
              <a:gd name="connsiteX3" fmla="*/ 0 w 9137606"/>
              <a:gd name="connsiteY3" fmla="*/ 338564 h 338564"/>
              <a:gd name="connsiteX4" fmla="*/ 0 w 9137606"/>
              <a:gd name="connsiteY4" fmla="*/ 0 h 33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7606" h="338564">
                <a:moveTo>
                  <a:pt x="0" y="0"/>
                </a:moveTo>
                <a:lnTo>
                  <a:pt x="9134431" y="250825"/>
                </a:lnTo>
                <a:lnTo>
                  <a:pt x="9137606" y="338564"/>
                </a:lnTo>
                <a:lnTo>
                  <a:pt x="0" y="338564"/>
                </a:lnTo>
                <a:lnTo>
                  <a:pt x="0" y="0"/>
                </a:lnTo>
                <a:close/>
              </a:path>
            </a:pathLst>
          </a:custGeom>
          <a:solidFill>
            <a:srgbClr val="8F2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637117" y="1833343"/>
            <a:ext cx="8520481" cy="2804160"/>
          </a:xfrm>
        </p:spPr>
        <p:txBody>
          <a:bodyPr lIns="0" rIns="0" anchor="ctr">
            <a:noAutofit/>
          </a:bodyPr>
          <a:lstStyle>
            <a:lvl1pPr algn="l">
              <a:lnSpc>
                <a:spcPct val="82000"/>
              </a:lnSpc>
              <a:defRPr sz="7600" baseline="0">
                <a:solidFill>
                  <a:schemeClr val="bg1"/>
                </a:solidFill>
              </a:defRPr>
            </a:lvl1pPr>
          </a:lstStyle>
          <a:p>
            <a:endParaRPr lang="en-US" dirty="0"/>
          </a:p>
        </p:txBody>
      </p:sp>
      <p:sp>
        <p:nvSpPr>
          <p:cNvPr id="11" name="Subtitle 2"/>
          <p:cNvSpPr>
            <a:spLocks noGrp="1"/>
          </p:cNvSpPr>
          <p:nvPr>
            <p:ph type="subTitle" idx="1"/>
          </p:nvPr>
        </p:nvSpPr>
        <p:spPr>
          <a:xfrm>
            <a:off x="637117" y="4804423"/>
            <a:ext cx="3029361" cy="415647"/>
          </a:xfrm>
        </p:spPr>
        <p:txBody>
          <a:bodyPr lIns="0" tIns="0" rIns="0" bIns="0">
            <a:normAutofit/>
          </a:bodyPr>
          <a:lstStyle>
            <a:lvl1pPr marL="0" indent="0" algn="l">
              <a:lnSpc>
                <a:spcPct val="90000"/>
              </a:lnSpc>
              <a:spcBef>
                <a:spcPts val="0"/>
              </a:spcBef>
              <a:buNone/>
              <a:defRPr sz="22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12" name="Text Placeholder 15"/>
          <p:cNvSpPr>
            <a:spLocks noGrp="1"/>
          </p:cNvSpPr>
          <p:nvPr>
            <p:ph type="body" sz="quarter" idx="10"/>
          </p:nvPr>
        </p:nvSpPr>
        <p:spPr>
          <a:xfrm>
            <a:off x="637118" y="5370306"/>
            <a:ext cx="1814012" cy="555101"/>
          </a:xfrm>
        </p:spPr>
        <p:txBody>
          <a:bodyPr lIns="0" tIns="0" rIns="0" bIns="0">
            <a:noAutofit/>
          </a:bodyPr>
          <a:lstStyle>
            <a:lvl1pPr marL="0" indent="0" algn="l">
              <a:lnSpc>
                <a:spcPct val="100000"/>
              </a:lnSpc>
              <a:spcBef>
                <a:spcPts val="0"/>
              </a:spcBef>
              <a:buNone/>
              <a:defRPr sz="1200">
                <a:solidFill>
                  <a:schemeClr val="bg1"/>
                </a:solidFill>
              </a:defRPr>
            </a:lvl1pPr>
            <a:lvl2pPr>
              <a:defRPr sz="1467"/>
            </a:lvl2pPr>
            <a:lvl3pPr>
              <a:defRPr sz="1467"/>
            </a:lvl3pPr>
            <a:lvl4pPr>
              <a:defRPr sz="1467"/>
            </a:lvl4pPr>
            <a:lvl5pPr>
              <a:defRPr sz="1467"/>
            </a:lvl5pPr>
          </a:lstStyle>
          <a:p>
            <a:pPr lvl="0"/>
            <a:endParaRPr lang="en-US" dirty="0"/>
          </a:p>
        </p:txBody>
      </p:sp>
    </p:spTree>
    <p:extLst>
      <p:ext uri="{BB962C8B-B14F-4D97-AF65-F5344CB8AC3E}">
        <p14:creationId xmlns:p14="http://schemas.microsoft.com/office/powerpoint/2010/main" val="3505177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hree-Image Slide">
    <p:spTree>
      <p:nvGrpSpPr>
        <p:cNvPr id="1" name=""/>
        <p:cNvGrpSpPr/>
        <p:nvPr/>
      </p:nvGrpSpPr>
      <p:grpSpPr>
        <a:xfrm>
          <a:off x="0" y="0"/>
          <a:ext cx="0" cy="0"/>
          <a:chOff x="0" y="0"/>
          <a:chExt cx="0" cy="0"/>
        </a:xfrm>
      </p:grpSpPr>
      <p:sp>
        <p:nvSpPr>
          <p:cNvPr id="11" name="Picture Placeholder 2"/>
          <p:cNvSpPr>
            <a:spLocks noGrp="1"/>
          </p:cNvSpPr>
          <p:nvPr>
            <p:ph type="pic" idx="10" hasCustomPrompt="1"/>
          </p:nvPr>
        </p:nvSpPr>
        <p:spPr>
          <a:xfrm>
            <a:off x="4542065" y="2403371"/>
            <a:ext cx="3121152" cy="1743456"/>
          </a:xfrm>
          <a:solidFill>
            <a:srgbClr val="DDF1FF"/>
          </a:solidFill>
        </p:spPr>
        <p:txBody>
          <a:bodyPr anchor="ctr">
            <a:normAutofit/>
          </a:bodyPr>
          <a:lstStyle>
            <a:lvl1pPr marL="0" indent="0" algn="ctr">
              <a:buNone/>
              <a:defRPr sz="1733" baseline="0">
                <a:solidFill>
                  <a:srgbClr val="5A677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Place image here</a:t>
            </a:r>
          </a:p>
        </p:txBody>
      </p:sp>
      <p:sp>
        <p:nvSpPr>
          <p:cNvPr id="12" name="Picture Placeholder 2"/>
          <p:cNvSpPr>
            <a:spLocks noGrp="1"/>
          </p:cNvSpPr>
          <p:nvPr>
            <p:ph type="pic" idx="11" hasCustomPrompt="1"/>
          </p:nvPr>
        </p:nvSpPr>
        <p:spPr>
          <a:xfrm>
            <a:off x="8434917" y="2403371"/>
            <a:ext cx="3121152" cy="1743456"/>
          </a:xfrm>
          <a:solidFill>
            <a:srgbClr val="DDF1FF"/>
          </a:solidFill>
        </p:spPr>
        <p:txBody>
          <a:bodyPr anchor="ctr">
            <a:normAutofit/>
          </a:bodyPr>
          <a:lstStyle>
            <a:lvl1pPr marL="0" indent="0" algn="ctr">
              <a:buNone/>
              <a:defRPr sz="1733">
                <a:solidFill>
                  <a:srgbClr val="5A677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Place image here</a:t>
            </a:r>
          </a:p>
        </p:txBody>
      </p:sp>
      <p:sp>
        <p:nvSpPr>
          <p:cNvPr id="3" name="Picture Placeholder 2"/>
          <p:cNvSpPr>
            <a:spLocks noGrp="1"/>
          </p:cNvSpPr>
          <p:nvPr>
            <p:ph type="pic" idx="1" hasCustomPrompt="1"/>
          </p:nvPr>
        </p:nvSpPr>
        <p:spPr>
          <a:xfrm>
            <a:off x="649212" y="2403371"/>
            <a:ext cx="3121152" cy="1743456"/>
          </a:xfrm>
          <a:solidFill>
            <a:srgbClr val="DDF1FF"/>
          </a:solidFill>
        </p:spPr>
        <p:txBody>
          <a:bodyPr anchor="ctr">
            <a:normAutofit/>
          </a:bodyPr>
          <a:lstStyle>
            <a:lvl1pPr marL="0" indent="0" algn="ctr">
              <a:buNone/>
              <a:defRPr sz="1733">
                <a:solidFill>
                  <a:srgbClr val="5A6771"/>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Place image here</a:t>
            </a:r>
          </a:p>
        </p:txBody>
      </p:sp>
      <p:sp>
        <p:nvSpPr>
          <p:cNvPr id="2" name="Title 1"/>
          <p:cNvSpPr>
            <a:spLocks noGrp="1"/>
          </p:cNvSpPr>
          <p:nvPr>
            <p:ph type="title" hasCustomPrompt="1"/>
          </p:nvPr>
        </p:nvSpPr>
        <p:spPr/>
        <p:txBody>
          <a:bodyPr/>
          <a:lstStyle/>
          <a:p>
            <a:r>
              <a:rPr lang="en-US" dirty="0"/>
              <a:t>Place title of three image slide here</a:t>
            </a:r>
          </a:p>
        </p:txBody>
      </p:sp>
      <p:sp>
        <p:nvSpPr>
          <p:cNvPr id="5" name="Text Placeholder 4"/>
          <p:cNvSpPr>
            <a:spLocks noGrp="1"/>
          </p:cNvSpPr>
          <p:nvPr>
            <p:ph type="body" sz="quarter" idx="13" hasCustomPrompt="1"/>
          </p:nvPr>
        </p:nvSpPr>
        <p:spPr>
          <a:xfrm>
            <a:off x="649818" y="4327407"/>
            <a:ext cx="3119967" cy="1700860"/>
          </a:xfrm>
        </p:spPr>
        <p:txBody>
          <a:bodyPr>
            <a:normAutofit/>
          </a:bodyPr>
          <a:lstStyle>
            <a:lvl1pPr>
              <a:defRPr sz="1733" baseline="0"/>
            </a:lvl1pPr>
          </a:lstStyle>
          <a:p>
            <a:pPr lvl="0"/>
            <a:r>
              <a:rPr lang="en-US" dirty="0"/>
              <a:t>Place image body text here</a:t>
            </a:r>
          </a:p>
        </p:txBody>
      </p:sp>
      <p:sp>
        <p:nvSpPr>
          <p:cNvPr id="13" name="Text Placeholder 4"/>
          <p:cNvSpPr>
            <a:spLocks noGrp="1"/>
          </p:cNvSpPr>
          <p:nvPr>
            <p:ph type="body" sz="quarter" idx="14" hasCustomPrompt="1"/>
          </p:nvPr>
        </p:nvSpPr>
        <p:spPr>
          <a:xfrm>
            <a:off x="4542066" y="4327407"/>
            <a:ext cx="3119967" cy="1700860"/>
          </a:xfrm>
        </p:spPr>
        <p:txBody>
          <a:bodyPr>
            <a:normAutofit/>
          </a:bodyPr>
          <a:lstStyle>
            <a:lvl1pPr>
              <a:defRPr sz="1733" baseline="0"/>
            </a:lvl1pPr>
          </a:lstStyle>
          <a:p>
            <a:pPr lvl="0"/>
            <a:r>
              <a:rPr lang="en-US" dirty="0"/>
              <a:t>Place image body text here</a:t>
            </a:r>
          </a:p>
        </p:txBody>
      </p:sp>
      <p:sp>
        <p:nvSpPr>
          <p:cNvPr id="14" name="Text Placeholder 4"/>
          <p:cNvSpPr>
            <a:spLocks noGrp="1"/>
          </p:cNvSpPr>
          <p:nvPr>
            <p:ph type="body" sz="quarter" idx="15" hasCustomPrompt="1"/>
          </p:nvPr>
        </p:nvSpPr>
        <p:spPr>
          <a:xfrm>
            <a:off x="8436103" y="4327407"/>
            <a:ext cx="3119967" cy="1700860"/>
          </a:xfrm>
        </p:spPr>
        <p:txBody>
          <a:bodyPr>
            <a:normAutofit/>
          </a:bodyPr>
          <a:lstStyle>
            <a:lvl1pPr>
              <a:defRPr sz="1733" baseline="0"/>
            </a:lvl1pPr>
          </a:lstStyle>
          <a:p>
            <a:pPr lvl="0"/>
            <a:r>
              <a:rPr lang="en-US" dirty="0"/>
              <a:t>Place image body text here</a:t>
            </a:r>
          </a:p>
        </p:txBody>
      </p:sp>
      <p:sp>
        <p:nvSpPr>
          <p:cNvPr id="10"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3627911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Image Slide">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1"/>
            <a:ext cx="12192000" cy="5958417"/>
          </a:xfrm>
          <a:solidFill>
            <a:srgbClr val="DDF1FF"/>
          </a:solidFill>
        </p:spPr>
        <p:txBody>
          <a:bodyPr anchor="ctr">
            <a:normAutofit/>
          </a:bodyPr>
          <a:lstStyle>
            <a:lvl1pPr marL="0" indent="0" algn="ctr">
              <a:buNone/>
              <a:defRPr sz="1733">
                <a:solidFill>
                  <a:schemeClr val="bg2"/>
                </a:solidFill>
              </a:defRPr>
            </a:lvl1pPr>
          </a:lstStyle>
          <a:p>
            <a:r>
              <a:rPr lang="en-US" dirty="0"/>
              <a:t>Place image here</a:t>
            </a:r>
          </a:p>
        </p:txBody>
      </p:sp>
      <p:sp>
        <p:nvSpPr>
          <p:cNvPr id="2" name="Title 1"/>
          <p:cNvSpPr>
            <a:spLocks noGrp="1"/>
          </p:cNvSpPr>
          <p:nvPr>
            <p:ph type="title" hasCustomPrompt="1"/>
          </p:nvPr>
        </p:nvSpPr>
        <p:spPr>
          <a:xfrm>
            <a:off x="649212" y="296363"/>
            <a:ext cx="10972800" cy="1914875"/>
          </a:xfrm>
        </p:spPr>
        <p:txBody>
          <a:bodyPr>
            <a:normAutofit/>
          </a:bodyPr>
          <a:lstStyle>
            <a:lvl1pPr>
              <a:lnSpc>
                <a:spcPct val="90000"/>
              </a:lnSpc>
              <a:defRPr sz="5867"/>
            </a:lvl1pPr>
          </a:lstStyle>
          <a:p>
            <a:pPr>
              <a:lnSpc>
                <a:spcPct val="90000"/>
              </a:lnSpc>
            </a:pPr>
            <a:r>
              <a:rPr lang="en-US" sz="5867" dirty="0">
                <a:solidFill>
                  <a:schemeClr val="bg2"/>
                </a:solidFill>
                <a:latin typeface="+mj-lt"/>
                <a:cs typeface="Georgia"/>
              </a:rPr>
              <a:t>Place title of one image slide here </a:t>
            </a:r>
          </a:p>
        </p:txBody>
      </p:sp>
      <p:sp>
        <p:nvSpPr>
          <p:cNvPr id="6"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1336982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9" name="Rectangle 8"/>
          <p:cNvSpPr/>
          <p:nvPr userDrawn="1"/>
        </p:nvSpPr>
        <p:spPr>
          <a:xfrm>
            <a:off x="0" y="-1"/>
            <a:ext cx="12192000" cy="5958417"/>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ectangle 3"/>
          <p:cNvSpPr/>
          <p:nvPr userDrawn="1"/>
        </p:nvSpPr>
        <p:spPr>
          <a:xfrm flipH="1">
            <a:off x="1" y="5506999"/>
            <a:ext cx="12183881" cy="451419"/>
          </a:xfrm>
          <a:custGeom>
            <a:avLst/>
            <a:gdLst>
              <a:gd name="connsiteX0" fmla="*/ 0 w 9137606"/>
              <a:gd name="connsiteY0" fmla="*/ 0 h 338564"/>
              <a:gd name="connsiteX1" fmla="*/ 9137606 w 9137606"/>
              <a:gd name="connsiteY1" fmla="*/ 0 h 338564"/>
              <a:gd name="connsiteX2" fmla="*/ 9137606 w 9137606"/>
              <a:gd name="connsiteY2" fmla="*/ 338564 h 338564"/>
              <a:gd name="connsiteX3" fmla="*/ 0 w 9137606"/>
              <a:gd name="connsiteY3" fmla="*/ 338564 h 338564"/>
              <a:gd name="connsiteX4" fmla="*/ 0 w 9137606"/>
              <a:gd name="connsiteY4" fmla="*/ 0 h 338564"/>
              <a:gd name="connsiteX0" fmla="*/ 0 w 9137606"/>
              <a:gd name="connsiteY0" fmla="*/ 0 h 338564"/>
              <a:gd name="connsiteX1" fmla="*/ 9137606 w 9137606"/>
              <a:gd name="connsiteY1" fmla="*/ 222250 h 338564"/>
              <a:gd name="connsiteX2" fmla="*/ 9137606 w 9137606"/>
              <a:gd name="connsiteY2" fmla="*/ 338564 h 338564"/>
              <a:gd name="connsiteX3" fmla="*/ 0 w 9137606"/>
              <a:gd name="connsiteY3" fmla="*/ 338564 h 338564"/>
              <a:gd name="connsiteX4" fmla="*/ 0 w 9137606"/>
              <a:gd name="connsiteY4" fmla="*/ 0 h 338564"/>
              <a:gd name="connsiteX0" fmla="*/ 0 w 9137606"/>
              <a:gd name="connsiteY0" fmla="*/ 0 h 338564"/>
              <a:gd name="connsiteX1" fmla="*/ 9137606 w 9137606"/>
              <a:gd name="connsiteY1" fmla="*/ 292100 h 338564"/>
              <a:gd name="connsiteX2" fmla="*/ 9137606 w 9137606"/>
              <a:gd name="connsiteY2" fmla="*/ 338564 h 338564"/>
              <a:gd name="connsiteX3" fmla="*/ 0 w 9137606"/>
              <a:gd name="connsiteY3" fmla="*/ 338564 h 338564"/>
              <a:gd name="connsiteX4" fmla="*/ 0 w 9137606"/>
              <a:gd name="connsiteY4" fmla="*/ 0 h 338564"/>
              <a:gd name="connsiteX0" fmla="*/ 0 w 9137606"/>
              <a:gd name="connsiteY0" fmla="*/ 0 h 338564"/>
              <a:gd name="connsiteX1" fmla="*/ 9134431 w 9137606"/>
              <a:gd name="connsiteY1" fmla="*/ 250825 h 338564"/>
              <a:gd name="connsiteX2" fmla="*/ 9137606 w 9137606"/>
              <a:gd name="connsiteY2" fmla="*/ 338564 h 338564"/>
              <a:gd name="connsiteX3" fmla="*/ 0 w 9137606"/>
              <a:gd name="connsiteY3" fmla="*/ 338564 h 338564"/>
              <a:gd name="connsiteX4" fmla="*/ 0 w 9137606"/>
              <a:gd name="connsiteY4" fmla="*/ 0 h 338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7606" h="338564">
                <a:moveTo>
                  <a:pt x="0" y="0"/>
                </a:moveTo>
                <a:lnTo>
                  <a:pt x="9134431" y="250825"/>
                </a:lnTo>
                <a:lnTo>
                  <a:pt x="9137606" y="338564"/>
                </a:lnTo>
                <a:lnTo>
                  <a:pt x="0" y="338564"/>
                </a:lnTo>
                <a:lnTo>
                  <a:pt x="0"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 name="Title 2"/>
          <p:cNvSpPr>
            <a:spLocks noGrp="1"/>
          </p:cNvSpPr>
          <p:nvPr>
            <p:ph type="title" hasCustomPrompt="1"/>
          </p:nvPr>
        </p:nvSpPr>
        <p:spPr>
          <a:xfrm>
            <a:off x="646177" y="867331"/>
            <a:ext cx="7206575" cy="2033856"/>
          </a:xfrm>
        </p:spPr>
        <p:txBody>
          <a:bodyPr anchor="b">
            <a:noAutofit/>
          </a:bodyPr>
          <a:lstStyle>
            <a:lvl1pPr>
              <a:defRPr sz="7600">
                <a:solidFill>
                  <a:schemeClr val="tx1"/>
                </a:solidFill>
              </a:defRPr>
            </a:lvl1pPr>
          </a:lstStyle>
          <a:p>
            <a:r>
              <a:rPr lang="en-US" dirty="0"/>
              <a:t>Thank you</a:t>
            </a:r>
          </a:p>
        </p:txBody>
      </p:sp>
      <p:sp>
        <p:nvSpPr>
          <p:cNvPr id="6" name="Text Placeholder 5"/>
          <p:cNvSpPr>
            <a:spLocks noGrp="1"/>
          </p:cNvSpPr>
          <p:nvPr>
            <p:ph type="body" sz="quarter" idx="13" hasCustomPrompt="1"/>
          </p:nvPr>
        </p:nvSpPr>
        <p:spPr>
          <a:xfrm>
            <a:off x="645585" y="3613211"/>
            <a:ext cx="7207249" cy="1446380"/>
          </a:xfrm>
        </p:spPr>
        <p:txBody>
          <a:bodyPr/>
          <a:lstStyle>
            <a:lvl1pPr>
              <a:spcBef>
                <a:spcPts val="0"/>
              </a:spcBef>
              <a:defRPr/>
            </a:lvl1pPr>
          </a:lstStyle>
          <a:p>
            <a:pPr lvl="0"/>
            <a:r>
              <a:rPr lang="en-US" dirty="0"/>
              <a:t>First Name Last Name</a:t>
            </a:r>
          </a:p>
          <a:p>
            <a:pPr lvl="0"/>
            <a:r>
              <a:rPr lang="en-US" dirty="0"/>
              <a:t>(XXX) XXX-XXXX</a:t>
            </a:r>
          </a:p>
          <a:p>
            <a:pPr lvl="0"/>
            <a:r>
              <a:rPr lang="en-US" dirty="0" err="1"/>
              <a:t>name@crowncastle.com</a:t>
            </a:r>
            <a:endParaRPr lang="en-US" dirty="0"/>
          </a:p>
        </p:txBody>
      </p:sp>
      <p:sp>
        <p:nvSpPr>
          <p:cNvPr id="7" name="TextBox 6"/>
          <p:cNvSpPr txBox="1"/>
          <p:nvPr userDrawn="1"/>
        </p:nvSpPr>
        <p:spPr>
          <a:xfrm>
            <a:off x="645585" y="3152268"/>
            <a:ext cx="7207249" cy="400110"/>
          </a:xfrm>
          <a:prstGeom prst="rect">
            <a:avLst/>
          </a:prstGeom>
          <a:noFill/>
        </p:spPr>
        <p:txBody>
          <a:bodyPr wrap="square" lIns="0" rIns="0" rtlCol="0">
            <a:spAutoFit/>
          </a:bodyPr>
          <a:lstStyle/>
          <a:p>
            <a:r>
              <a:rPr lang="en-US" sz="2000" dirty="0">
                <a:solidFill>
                  <a:schemeClr val="tx2"/>
                </a:solidFill>
              </a:rPr>
              <a:t>For further</a:t>
            </a:r>
            <a:r>
              <a:rPr lang="en-US" sz="2000" baseline="0" dirty="0">
                <a:solidFill>
                  <a:schemeClr val="tx2"/>
                </a:solidFill>
              </a:rPr>
              <a:t> information please contact:</a:t>
            </a:r>
            <a:endParaRPr lang="en-US" sz="2000" dirty="0">
              <a:solidFill>
                <a:schemeClr val="tx2"/>
              </a:solidFill>
            </a:endParaRPr>
          </a:p>
        </p:txBody>
      </p:sp>
      <p:sp>
        <p:nvSpPr>
          <p:cNvPr id="10"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31086515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Slide">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
        <p:nvSpPr>
          <p:cNvPr id="5" name="Title 1"/>
          <p:cNvSpPr>
            <a:spLocks noGrp="1"/>
          </p:cNvSpPr>
          <p:nvPr>
            <p:ph type="title" hasCustomPrompt="1"/>
          </p:nvPr>
        </p:nvSpPr>
        <p:spPr>
          <a:xfrm>
            <a:off x="649212" y="346908"/>
            <a:ext cx="10972800" cy="899036"/>
          </a:xfrm>
        </p:spPr>
        <p:txBody>
          <a:bodyPr/>
          <a:lstStyle>
            <a:lvl1pPr>
              <a:defRPr/>
            </a:lvl1pPr>
          </a:lstStyle>
          <a:p>
            <a:r>
              <a:rPr lang="en-US" dirty="0"/>
              <a:t>Title of Product Here</a:t>
            </a:r>
          </a:p>
        </p:txBody>
      </p:sp>
      <p:sp>
        <p:nvSpPr>
          <p:cNvPr id="6" name="Content Placeholder 2"/>
          <p:cNvSpPr>
            <a:spLocks noGrp="1"/>
          </p:cNvSpPr>
          <p:nvPr>
            <p:ph idx="4294967295" hasCustomPrompt="1"/>
          </p:nvPr>
        </p:nvSpPr>
        <p:spPr>
          <a:xfrm>
            <a:off x="649212" y="2093913"/>
            <a:ext cx="5437188" cy="3824287"/>
          </a:xfrm>
        </p:spPr>
        <p:txBody>
          <a:bodyPr>
            <a:normAutofit lnSpcReduction="10000"/>
          </a:bodyPr>
          <a:lstStyle>
            <a:lvl1pPr>
              <a:defRPr baseline="0"/>
            </a:lvl1pPr>
          </a:lstStyle>
          <a:p>
            <a:r>
              <a:rPr lang="en-US" b="1" dirty="0">
                <a:solidFill>
                  <a:srgbClr val="794399"/>
                </a:solidFill>
              </a:rPr>
              <a:t>Text A:</a:t>
            </a:r>
            <a:r>
              <a:rPr lang="en-US" dirty="0">
                <a:solidFill>
                  <a:srgbClr val="794399"/>
                </a:solidFill>
              </a:rPr>
              <a:t> </a:t>
            </a:r>
            <a:r>
              <a:rPr lang="en-US" dirty="0"/>
              <a:t>High-speed fiber optic connection delivered directly to your business, data center or </a:t>
            </a:r>
            <a:r>
              <a:rPr lang="en-US" dirty="0" err="1"/>
              <a:t>PoP</a:t>
            </a:r>
            <a:r>
              <a:rPr lang="en-US" dirty="0"/>
              <a:t>.</a:t>
            </a:r>
          </a:p>
          <a:p>
            <a:r>
              <a:rPr lang="en-US" b="1" dirty="0">
                <a:solidFill>
                  <a:srgbClr val="794399"/>
                </a:solidFill>
              </a:rPr>
              <a:t>Text B here: </a:t>
            </a:r>
            <a:r>
              <a:rPr lang="en-US" dirty="0"/>
              <a:t>Increase your bandwidth connection  as your business grows.</a:t>
            </a:r>
          </a:p>
          <a:p>
            <a:r>
              <a:rPr lang="en-US" b="1" dirty="0">
                <a:solidFill>
                  <a:srgbClr val="794399"/>
                </a:solidFill>
              </a:rPr>
              <a:t>Text C here:</a:t>
            </a:r>
            <a:r>
              <a:rPr lang="en-US" dirty="0">
                <a:solidFill>
                  <a:srgbClr val="794399"/>
                </a:solidFill>
              </a:rPr>
              <a:t> </a:t>
            </a:r>
            <a:r>
              <a:rPr lang="en-US" dirty="0"/>
              <a:t>Direct connection to our robust and diverse fiber network, with additional protection options. </a:t>
            </a:r>
          </a:p>
          <a:p>
            <a:r>
              <a:rPr lang="en-US" b="1" dirty="0">
                <a:solidFill>
                  <a:srgbClr val="794399"/>
                </a:solidFill>
              </a:rPr>
              <a:t>Text D here:</a:t>
            </a:r>
            <a:r>
              <a:rPr lang="en-US" dirty="0">
                <a:solidFill>
                  <a:srgbClr val="794399"/>
                </a:solidFill>
              </a:rPr>
              <a:t>  </a:t>
            </a:r>
            <a:r>
              <a:rPr lang="en-US" dirty="0"/>
              <a:t>Network Operations Center providing proactive traffic monitoring and technical support 24/7/365  -- never outsourced.</a:t>
            </a:r>
          </a:p>
        </p:txBody>
      </p:sp>
      <p:sp>
        <p:nvSpPr>
          <p:cNvPr id="7" name="Slide Number Placeholder 3"/>
          <p:cNvSpPr txBox="1">
            <a:spLocks/>
          </p:cNvSpPr>
          <p:nvPr userDrawn="1"/>
        </p:nvSpPr>
        <p:spPr>
          <a:xfrm>
            <a:off x="11011349" y="3760375"/>
            <a:ext cx="331712" cy="245572"/>
          </a:xfrm>
          <a:prstGeom prst="rect">
            <a:avLst/>
          </a:prstGeom>
        </p:spPr>
        <p:txBody>
          <a:bodyPr lIns="0" tIns="0" rIns="0" bIns="0" anchor="t"/>
          <a:lstStyle>
            <a:defPPr>
              <a:defRPr lang="en-US"/>
            </a:defPPr>
            <a:lvl1pPr marL="0" algn="r" defTabSz="457200" rtl="0" eaLnBrk="1" latinLnBrk="0" hangingPunct="1">
              <a:defRPr sz="800" kern="1200">
                <a:solidFill>
                  <a:srgbClr val="5A677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fld id="{CA217CA2-108F-D246-B7E4-F65166CF0311}" type="slidenum">
              <a:rPr lang="en-US" sz="1067">
                <a:latin typeface="Franklin Gothic Medium"/>
              </a:rPr>
              <a:pPr defTabSz="609585"/>
              <a:t>‹#›</a:t>
            </a:fld>
            <a:endParaRPr lang="en-US" sz="1067" dirty="0">
              <a:latin typeface="Franklin Gothic Medium"/>
            </a:endParaRPr>
          </a:p>
        </p:txBody>
      </p:sp>
      <p:sp>
        <p:nvSpPr>
          <p:cNvPr id="8" name="Slide Number Placeholder 3"/>
          <p:cNvSpPr txBox="1">
            <a:spLocks/>
          </p:cNvSpPr>
          <p:nvPr userDrawn="1"/>
        </p:nvSpPr>
        <p:spPr>
          <a:xfrm>
            <a:off x="11011349" y="3135146"/>
            <a:ext cx="331712" cy="245572"/>
          </a:xfrm>
          <a:prstGeom prst="rect">
            <a:avLst/>
          </a:prstGeom>
        </p:spPr>
        <p:txBody>
          <a:bodyPr lIns="0" tIns="0" rIns="0" bIns="0" anchor="t"/>
          <a:lstStyle>
            <a:defPPr>
              <a:defRPr lang="en-US"/>
            </a:defPPr>
            <a:lvl1pPr marL="0" algn="r" defTabSz="457200" rtl="0" eaLnBrk="1" latinLnBrk="0" hangingPunct="1">
              <a:defRPr sz="800" kern="1200">
                <a:solidFill>
                  <a:srgbClr val="5A677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85"/>
            <a:fld id="{CA217CA2-108F-D246-B7E4-F65166CF0311}" type="slidenum">
              <a:rPr lang="en-US" sz="1067">
                <a:latin typeface="Franklin Gothic Medium"/>
              </a:rPr>
              <a:pPr defTabSz="609585"/>
              <a:t>‹#›</a:t>
            </a:fld>
            <a:endParaRPr lang="en-US" sz="1067" dirty="0">
              <a:latin typeface="Franklin Gothic Medium"/>
            </a:endParaRPr>
          </a:p>
        </p:txBody>
      </p:sp>
      <p:sp>
        <p:nvSpPr>
          <p:cNvPr id="9" name="Rectangle 8"/>
          <p:cNvSpPr/>
          <p:nvPr userDrawn="1"/>
        </p:nvSpPr>
        <p:spPr>
          <a:xfrm>
            <a:off x="6378320" y="1625600"/>
            <a:ext cx="5224913" cy="419856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Franklin Gothic Medium"/>
            </a:endParaRPr>
          </a:p>
        </p:txBody>
      </p:sp>
      <p:sp>
        <p:nvSpPr>
          <p:cNvPr id="10" name="TextBox 9"/>
          <p:cNvSpPr txBox="1"/>
          <p:nvPr userDrawn="1"/>
        </p:nvSpPr>
        <p:spPr>
          <a:xfrm>
            <a:off x="6484700" y="1698119"/>
            <a:ext cx="1462767" cy="461665"/>
          </a:xfrm>
          <a:prstGeom prst="rect">
            <a:avLst/>
          </a:prstGeom>
          <a:noFill/>
        </p:spPr>
        <p:txBody>
          <a:bodyPr wrap="square" rtlCol="0">
            <a:spAutoFit/>
          </a:bodyPr>
          <a:lstStyle/>
          <a:p>
            <a:pPr defTabSz="609585"/>
            <a:r>
              <a:rPr lang="en-US" sz="2400" dirty="0">
                <a:solidFill>
                  <a:srgbClr val="794399"/>
                </a:solidFill>
                <a:latin typeface="Franklin Gothic Medium"/>
              </a:rPr>
              <a:t>Features</a:t>
            </a:r>
          </a:p>
        </p:txBody>
      </p:sp>
      <p:sp>
        <p:nvSpPr>
          <p:cNvPr id="11" name="TextBox 10"/>
          <p:cNvSpPr txBox="1"/>
          <p:nvPr userDrawn="1"/>
        </p:nvSpPr>
        <p:spPr>
          <a:xfrm>
            <a:off x="6484701" y="2170754"/>
            <a:ext cx="5001284" cy="1015663"/>
          </a:xfrm>
          <a:prstGeom prst="rect">
            <a:avLst/>
          </a:prstGeom>
          <a:noFill/>
        </p:spPr>
        <p:txBody>
          <a:bodyPr wrap="square" rtlCol="0" anchor="t" anchorCtr="0">
            <a:spAutoFit/>
          </a:bodyPr>
          <a:lstStyle/>
          <a:p>
            <a:pPr marL="342900" indent="-342900" defTabSz="609585">
              <a:buBlip>
                <a:blip r:embed="rId2"/>
              </a:buBlip>
            </a:pPr>
            <a:r>
              <a:rPr lang="en-US" sz="2000" dirty="0">
                <a:solidFill>
                  <a:srgbClr val="5A6771"/>
                </a:solidFill>
              </a:rPr>
              <a:t>Your list is</a:t>
            </a:r>
            <a:r>
              <a:rPr lang="en-US" sz="2000" baseline="0" dirty="0">
                <a:solidFill>
                  <a:srgbClr val="5A6771"/>
                </a:solidFill>
              </a:rPr>
              <a:t> here</a:t>
            </a:r>
          </a:p>
          <a:p>
            <a:pPr marL="800100" lvl="1" indent="-342900" defTabSz="609585">
              <a:buClr>
                <a:schemeClr val="accent4"/>
              </a:buClr>
              <a:buFont typeface="Franklin Gothic Medium" panose="020B0603020102020204" pitchFamily="34" charset="0"/>
              <a:buChar char="–"/>
            </a:pPr>
            <a:r>
              <a:rPr lang="en-US" sz="2000" baseline="0" dirty="0">
                <a:solidFill>
                  <a:srgbClr val="5A6771"/>
                </a:solidFill>
              </a:rPr>
              <a:t>Second smaller point here</a:t>
            </a:r>
          </a:p>
          <a:p>
            <a:pPr marL="342900" indent="-342900" defTabSz="609585">
              <a:buBlip>
                <a:blip r:embed="rId2"/>
              </a:buBlip>
            </a:pPr>
            <a:r>
              <a:rPr lang="en-US" sz="2000" baseline="0" dirty="0">
                <a:solidFill>
                  <a:srgbClr val="5A6771"/>
                </a:solidFill>
              </a:rPr>
              <a:t>Another point here</a:t>
            </a:r>
          </a:p>
        </p:txBody>
      </p:sp>
      <p:sp>
        <p:nvSpPr>
          <p:cNvPr id="12" name="TextBox 11"/>
          <p:cNvSpPr txBox="1"/>
          <p:nvPr userDrawn="1"/>
        </p:nvSpPr>
        <p:spPr>
          <a:xfrm>
            <a:off x="555201" y="5717816"/>
            <a:ext cx="2632919" cy="246221"/>
          </a:xfrm>
          <a:prstGeom prst="rect">
            <a:avLst/>
          </a:prstGeom>
          <a:noFill/>
        </p:spPr>
        <p:txBody>
          <a:bodyPr wrap="square" rtlCol="0">
            <a:spAutoFit/>
          </a:bodyPr>
          <a:lstStyle/>
          <a:p>
            <a:r>
              <a:rPr lang="en-US" sz="1000" dirty="0">
                <a:solidFill>
                  <a:schemeClr val="bg2">
                    <a:lumMod val="60000"/>
                    <a:lumOff val="40000"/>
                  </a:schemeClr>
                </a:solidFill>
              </a:rPr>
              <a:t>Product availability may vary by market</a:t>
            </a:r>
          </a:p>
        </p:txBody>
      </p:sp>
      <p:sp>
        <p:nvSpPr>
          <p:cNvPr id="13" name="Text Placeholder 4"/>
          <p:cNvSpPr txBox="1">
            <a:spLocks/>
          </p:cNvSpPr>
          <p:nvPr userDrawn="1"/>
        </p:nvSpPr>
        <p:spPr>
          <a:xfrm>
            <a:off x="651344" y="1542482"/>
            <a:ext cx="2405796" cy="485274"/>
          </a:xfrm>
          <a:prstGeom prst="rect">
            <a:avLst/>
          </a:prstGeom>
        </p:spPr>
        <p:txBody>
          <a:bodyPr vert="horz" lIns="0" tIns="45720" rIns="0" bIns="45720" rtlCol="0">
            <a:normAutofit/>
          </a:bodyPr>
          <a:lstStyle>
            <a:lvl1pPr marL="0" indent="0" algn="l" defTabSz="609585" rtl="0" eaLnBrk="1" latinLnBrk="0" hangingPunct="1">
              <a:spcBef>
                <a:spcPts val="1067"/>
              </a:spcBef>
              <a:buFont typeface="Arial"/>
              <a:buNone/>
              <a:defRPr sz="2000" kern="1200">
                <a:solidFill>
                  <a:schemeClr val="bg2"/>
                </a:solidFill>
                <a:latin typeface="+mn-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400" dirty="0">
                <a:solidFill>
                  <a:schemeClr val="tx2"/>
                </a:solidFill>
              </a:rPr>
              <a:t>Key benefits</a:t>
            </a:r>
          </a:p>
        </p:txBody>
      </p:sp>
    </p:spTree>
    <p:extLst>
      <p:ext uri="{BB962C8B-B14F-4D97-AF65-F5344CB8AC3E}">
        <p14:creationId xmlns:p14="http://schemas.microsoft.com/office/powerpoint/2010/main" val="2559726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Place title of slide here </a:t>
            </a:r>
          </a:p>
        </p:txBody>
      </p:sp>
      <p:sp>
        <p:nvSpPr>
          <p:cNvPr id="4"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2928321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Vertical Title and Text">
    <p:spTree>
      <p:nvGrpSpPr>
        <p:cNvPr id="1" name=""/>
        <p:cNvGrpSpPr/>
        <p:nvPr/>
      </p:nvGrpSpPr>
      <p:grpSpPr>
        <a:xfrm>
          <a:off x="0" y="0"/>
          <a:ext cx="0" cy="0"/>
          <a:chOff x="0" y="0"/>
          <a:chExt cx="0" cy="0"/>
        </a:xfrm>
      </p:grpSpPr>
      <p:sp>
        <p:nvSpPr>
          <p:cNvPr id="13" name="Slide Number Placeholder 5"/>
          <p:cNvSpPr txBox="1">
            <a:spLocks/>
          </p:cNvSpPr>
          <p:nvPr userDrawn="1"/>
        </p:nvSpPr>
        <p:spPr>
          <a:xfrm>
            <a:off x="11232499" y="6251055"/>
            <a:ext cx="331712" cy="182880"/>
          </a:xfrm>
          <a:prstGeom prst="rect">
            <a:avLst/>
          </a:prstGeom>
        </p:spPr>
        <p:txBody>
          <a:bodyPr lIns="0" tIns="0" rIns="0" bIns="0" anchor="b"/>
          <a:lstStyle>
            <a:defPPr>
              <a:defRPr lang="en-US"/>
            </a:defPPr>
            <a:lvl1pPr marL="0" algn="r" defTabSz="457200" rtl="0" eaLnBrk="1" latinLnBrk="0" hangingPunct="1">
              <a:defRPr sz="850" kern="1200">
                <a:solidFill>
                  <a:srgbClr val="5A677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A217CA2-108F-D246-B7E4-F65166CF0311}" type="slidenum">
              <a:rPr lang="en-US" sz="850" smtClean="0">
                <a:latin typeface="Franklin Gothic Medium"/>
              </a:rPr>
              <a:pPr/>
              <a:t>‹#›</a:t>
            </a:fld>
            <a:endParaRPr lang="en-US" sz="850" dirty="0">
              <a:latin typeface="Franklin Gothic Medium"/>
            </a:endParaRPr>
          </a:p>
        </p:txBody>
      </p:sp>
      <p:sp>
        <p:nvSpPr>
          <p:cNvPr id="6" name="Text Placeholder 4"/>
          <p:cNvSpPr>
            <a:spLocks noGrp="1"/>
          </p:cNvSpPr>
          <p:nvPr>
            <p:ph type="body" sz="quarter" idx="20" hasCustomPrompt="1"/>
          </p:nvPr>
        </p:nvSpPr>
        <p:spPr>
          <a:xfrm>
            <a:off x="636449" y="275776"/>
            <a:ext cx="10684951" cy="1240915"/>
          </a:xfrm>
        </p:spPr>
        <p:txBody>
          <a:bodyPr>
            <a:normAutofit/>
          </a:bodyPr>
          <a:lstStyle>
            <a:lvl1pPr>
              <a:defRPr sz="3200" baseline="0">
                <a:solidFill>
                  <a:srgbClr val="5A6771"/>
                </a:solidFill>
                <a:latin typeface="Georgia" panose="02040502050405020303" pitchFamily="18" charset="0"/>
              </a:defRPr>
            </a:lvl1pPr>
          </a:lstStyle>
          <a:p>
            <a:pPr lvl="0"/>
            <a:r>
              <a:rPr lang="en-US" dirty="0"/>
              <a:t>Place title of table slide here</a:t>
            </a:r>
          </a:p>
        </p:txBody>
      </p:sp>
      <p:sp>
        <p:nvSpPr>
          <p:cNvPr id="3" name="Text Placeholder 2"/>
          <p:cNvSpPr>
            <a:spLocks noGrp="1"/>
          </p:cNvSpPr>
          <p:nvPr>
            <p:ph type="body" sz="quarter" idx="21" hasCustomPrompt="1"/>
          </p:nvPr>
        </p:nvSpPr>
        <p:spPr>
          <a:xfrm>
            <a:off x="626087" y="1641581"/>
            <a:ext cx="10695311" cy="534769"/>
          </a:xfrm>
        </p:spPr>
        <p:txBody>
          <a:bodyPr>
            <a:normAutofit/>
          </a:bodyPr>
          <a:lstStyle>
            <a:lvl1pPr>
              <a:defRPr sz="2000">
                <a:latin typeface="Franklin Gothic Medium" panose="020B0603020102020204" pitchFamily="34" charset="0"/>
              </a:defRPr>
            </a:lvl1pPr>
          </a:lstStyle>
          <a:p>
            <a:pPr lvl="0"/>
            <a:r>
              <a:rPr lang="en-US" dirty="0"/>
              <a:t>Place body title text here</a:t>
            </a:r>
          </a:p>
        </p:txBody>
      </p:sp>
      <p:sp>
        <p:nvSpPr>
          <p:cNvPr id="5" name="Text Placeholder 4"/>
          <p:cNvSpPr>
            <a:spLocks noGrp="1"/>
          </p:cNvSpPr>
          <p:nvPr>
            <p:ph type="body" sz="quarter" idx="22" hasCustomPrompt="1"/>
          </p:nvPr>
        </p:nvSpPr>
        <p:spPr>
          <a:xfrm>
            <a:off x="637118" y="2271713"/>
            <a:ext cx="10684933" cy="3734451"/>
          </a:xfrm>
        </p:spPr>
        <p:txBody>
          <a:bodyPr>
            <a:normAutofit/>
          </a:bodyPr>
          <a:lstStyle>
            <a:lvl1pPr>
              <a:defRPr sz="1700">
                <a:solidFill>
                  <a:srgbClr val="5A6771"/>
                </a:solidFill>
                <a:latin typeface="Franklin Gothic Medium" panose="020B0603020102020204" pitchFamily="34" charset="0"/>
              </a:defRPr>
            </a:lvl1pPr>
            <a:lvl2pPr>
              <a:defRPr sz="1700">
                <a:solidFill>
                  <a:srgbClr val="5A6771"/>
                </a:solidFill>
                <a:latin typeface="Franklin Gothic Medium" panose="020B0603020102020204" pitchFamily="34" charset="0"/>
              </a:defRPr>
            </a:lvl2pPr>
            <a:lvl3pPr>
              <a:defRPr sz="1700">
                <a:solidFill>
                  <a:srgbClr val="5A6771"/>
                </a:solidFill>
                <a:latin typeface="Franklin Gothic Medium" panose="020B0603020102020204" pitchFamily="34" charset="0"/>
              </a:defRPr>
            </a:lvl3pPr>
            <a:lvl4pPr>
              <a:defRPr sz="1500" baseline="0">
                <a:solidFill>
                  <a:srgbClr val="5A6771"/>
                </a:solidFill>
                <a:latin typeface="Franklin Gothic Medium" panose="020B0603020102020204" pitchFamily="34" charset="0"/>
              </a:defRPr>
            </a:lvl4pPr>
            <a:lvl5pPr>
              <a:defRPr sz="1500">
                <a:solidFill>
                  <a:srgbClr val="5A6771"/>
                </a:solidFill>
                <a:latin typeface="Franklin Gothic Medium" panose="020B0603020102020204" pitchFamily="34" charset="0"/>
              </a:defRPr>
            </a:lvl5pPr>
          </a:lstStyle>
          <a:p>
            <a:pPr lvl="0"/>
            <a:r>
              <a:rPr lang="en-US" dirty="0"/>
              <a:t>Place body text here</a:t>
            </a:r>
          </a:p>
          <a:p>
            <a:pPr lvl="1"/>
            <a:r>
              <a:rPr lang="en-US" dirty="0"/>
              <a:t>Place first level bullet text here</a:t>
            </a:r>
          </a:p>
          <a:p>
            <a:pPr lvl="2"/>
            <a:r>
              <a:rPr lang="en-US" dirty="0"/>
              <a:t>Place second level bullet text here</a:t>
            </a:r>
          </a:p>
          <a:p>
            <a:pPr lvl="3"/>
            <a:r>
              <a:rPr lang="en-US" dirty="0"/>
              <a:t>Place third level bullet text here</a:t>
            </a:r>
          </a:p>
          <a:p>
            <a:pPr lvl="4"/>
            <a:r>
              <a:rPr lang="en-US" dirty="0"/>
              <a:t>Place fourth level bullet text here</a:t>
            </a:r>
          </a:p>
        </p:txBody>
      </p:sp>
    </p:spTree>
    <p:extLst>
      <p:ext uri="{BB962C8B-B14F-4D97-AF65-F5344CB8AC3E}">
        <p14:creationId xmlns:p14="http://schemas.microsoft.com/office/powerpoint/2010/main" val="3298054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Vertical Title and Text">
    <p:spTree>
      <p:nvGrpSpPr>
        <p:cNvPr id="1" name=""/>
        <p:cNvGrpSpPr/>
        <p:nvPr/>
      </p:nvGrpSpPr>
      <p:grpSpPr>
        <a:xfrm>
          <a:off x="0" y="0"/>
          <a:ext cx="0" cy="0"/>
          <a:chOff x="0" y="0"/>
          <a:chExt cx="0" cy="0"/>
        </a:xfrm>
      </p:grpSpPr>
      <p:sp>
        <p:nvSpPr>
          <p:cNvPr id="5" name="Rectangle 4"/>
          <p:cNvSpPr/>
          <p:nvPr userDrawn="1"/>
        </p:nvSpPr>
        <p:spPr>
          <a:xfrm>
            <a:off x="-1" y="-1"/>
            <a:ext cx="12192000" cy="6031569"/>
          </a:xfrm>
          <a:prstGeom prst="rect">
            <a:avLst/>
          </a:prstGeom>
          <a:solidFill>
            <a:srgbClr val="FFFFFF">
              <a:lumMod val="95000"/>
            </a:srgbClr>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ranklin Gothic Medium"/>
              <a:ea typeface="+mn-ea"/>
              <a:cs typeface="+mn-cs"/>
            </a:endParaRPr>
          </a:p>
        </p:txBody>
      </p:sp>
      <p:sp>
        <p:nvSpPr>
          <p:cNvPr id="9" name="Rectangle 3"/>
          <p:cNvSpPr/>
          <p:nvPr userDrawn="1"/>
        </p:nvSpPr>
        <p:spPr>
          <a:xfrm flipH="1">
            <a:off x="-2" y="5611898"/>
            <a:ext cx="12196075" cy="419670"/>
          </a:xfrm>
          <a:custGeom>
            <a:avLst/>
            <a:gdLst>
              <a:gd name="connsiteX0" fmla="*/ 0 w 9137606"/>
              <a:gd name="connsiteY0" fmla="*/ 0 h 338564"/>
              <a:gd name="connsiteX1" fmla="*/ 9137606 w 9137606"/>
              <a:gd name="connsiteY1" fmla="*/ 0 h 338564"/>
              <a:gd name="connsiteX2" fmla="*/ 9137606 w 9137606"/>
              <a:gd name="connsiteY2" fmla="*/ 338564 h 338564"/>
              <a:gd name="connsiteX3" fmla="*/ 0 w 9137606"/>
              <a:gd name="connsiteY3" fmla="*/ 338564 h 338564"/>
              <a:gd name="connsiteX4" fmla="*/ 0 w 9137606"/>
              <a:gd name="connsiteY4" fmla="*/ 0 h 338564"/>
              <a:gd name="connsiteX0" fmla="*/ 0 w 9137606"/>
              <a:gd name="connsiteY0" fmla="*/ 0 h 338564"/>
              <a:gd name="connsiteX1" fmla="*/ 9137606 w 9137606"/>
              <a:gd name="connsiteY1" fmla="*/ 222250 h 338564"/>
              <a:gd name="connsiteX2" fmla="*/ 9137606 w 9137606"/>
              <a:gd name="connsiteY2" fmla="*/ 338564 h 338564"/>
              <a:gd name="connsiteX3" fmla="*/ 0 w 9137606"/>
              <a:gd name="connsiteY3" fmla="*/ 338564 h 338564"/>
              <a:gd name="connsiteX4" fmla="*/ 0 w 9137606"/>
              <a:gd name="connsiteY4" fmla="*/ 0 h 338564"/>
              <a:gd name="connsiteX0" fmla="*/ 0 w 9137606"/>
              <a:gd name="connsiteY0" fmla="*/ 0 h 338564"/>
              <a:gd name="connsiteX1" fmla="*/ 9137606 w 9137606"/>
              <a:gd name="connsiteY1" fmla="*/ 292100 h 338564"/>
              <a:gd name="connsiteX2" fmla="*/ 9137606 w 9137606"/>
              <a:gd name="connsiteY2" fmla="*/ 338564 h 338564"/>
              <a:gd name="connsiteX3" fmla="*/ 0 w 9137606"/>
              <a:gd name="connsiteY3" fmla="*/ 338564 h 338564"/>
              <a:gd name="connsiteX4" fmla="*/ 0 w 9137606"/>
              <a:gd name="connsiteY4" fmla="*/ 0 h 338564"/>
              <a:gd name="connsiteX0" fmla="*/ 0 w 9137606"/>
              <a:gd name="connsiteY0" fmla="*/ 0 h 338564"/>
              <a:gd name="connsiteX1" fmla="*/ 9134431 w 9137606"/>
              <a:gd name="connsiteY1" fmla="*/ 250825 h 338564"/>
              <a:gd name="connsiteX2" fmla="*/ 9137606 w 9137606"/>
              <a:gd name="connsiteY2" fmla="*/ 338564 h 338564"/>
              <a:gd name="connsiteX3" fmla="*/ 0 w 9137606"/>
              <a:gd name="connsiteY3" fmla="*/ 338564 h 338564"/>
              <a:gd name="connsiteX4" fmla="*/ 0 w 9137606"/>
              <a:gd name="connsiteY4" fmla="*/ 0 h 338564"/>
              <a:gd name="connsiteX0" fmla="*/ 0 w 9137606"/>
              <a:gd name="connsiteY0" fmla="*/ 0 h 314752"/>
              <a:gd name="connsiteX1" fmla="*/ 9134431 w 9137606"/>
              <a:gd name="connsiteY1" fmla="*/ 227013 h 314752"/>
              <a:gd name="connsiteX2" fmla="*/ 9137606 w 9137606"/>
              <a:gd name="connsiteY2" fmla="*/ 314752 h 314752"/>
              <a:gd name="connsiteX3" fmla="*/ 0 w 9137606"/>
              <a:gd name="connsiteY3" fmla="*/ 314752 h 314752"/>
              <a:gd name="connsiteX4" fmla="*/ 0 w 9137606"/>
              <a:gd name="connsiteY4" fmla="*/ 0 h 314752"/>
              <a:gd name="connsiteX0" fmla="*/ 3172 w 9137606"/>
              <a:gd name="connsiteY0" fmla="*/ 0 h 286177"/>
              <a:gd name="connsiteX1" fmla="*/ 9134431 w 9137606"/>
              <a:gd name="connsiteY1" fmla="*/ 198438 h 286177"/>
              <a:gd name="connsiteX2" fmla="*/ 9137606 w 9137606"/>
              <a:gd name="connsiteY2" fmla="*/ 286177 h 286177"/>
              <a:gd name="connsiteX3" fmla="*/ 0 w 9137606"/>
              <a:gd name="connsiteY3" fmla="*/ 286177 h 286177"/>
              <a:gd name="connsiteX4" fmla="*/ 3172 w 9137606"/>
              <a:gd name="connsiteY4" fmla="*/ 0 h 286177"/>
              <a:gd name="connsiteX0" fmla="*/ 305 w 9137911"/>
              <a:gd name="connsiteY0" fmla="*/ 0 h 314752"/>
              <a:gd name="connsiteX1" fmla="*/ 9134736 w 9137911"/>
              <a:gd name="connsiteY1" fmla="*/ 227013 h 314752"/>
              <a:gd name="connsiteX2" fmla="*/ 9137911 w 9137911"/>
              <a:gd name="connsiteY2" fmla="*/ 314752 h 314752"/>
              <a:gd name="connsiteX3" fmla="*/ 305 w 9137911"/>
              <a:gd name="connsiteY3" fmla="*/ 314752 h 314752"/>
              <a:gd name="connsiteX4" fmla="*/ 305 w 9137911"/>
              <a:gd name="connsiteY4" fmla="*/ 0 h 314752"/>
              <a:gd name="connsiteX0" fmla="*/ 3171 w 9137606"/>
              <a:gd name="connsiteY0" fmla="*/ 0 h 314752"/>
              <a:gd name="connsiteX1" fmla="*/ 9134431 w 9137606"/>
              <a:gd name="connsiteY1" fmla="*/ 227013 h 314752"/>
              <a:gd name="connsiteX2" fmla="*/ 9137606 w 9137606"/>
              <a:gd name="connsiteY2" fmla="*/ 314752 h 314752"/>
              <a:gd name="connsiteX3" fmla="*/ 0 w 9137606"/>
              <a:gd name="connsiteY3" fmla="*/ 314752 h 314752"/>
              <a:gd name="connsiteX4" fmla="*/ 3171 w 9137606"/>
              <a:gd name="connsiteY4" fmla="*/ 0 h 314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37606" h="314752">
                <a:moveTo>
                  <a:pt x="3171" y="0"/>
                </a:moveTo>
                <a:lnTo>
                  <a:pt x="9134431" y="227013"/>
                </a:lnTo>
                <a:lnTo>
                  <a:pt x="9137606" y="314752"/>
                </a:lnTo>
                <a:lnTo>
                  <a:pt x="0" y="314752"/>
                </a:lnTo>
                <a:cubicBezTo>
                  <a:pt x="1057" y="219360"/>
                  <a:pt x="2114" y="95392"/>
                  <a:pt x="3171" y="0"/>
                </a:cubicBezTo>
                <a:close/>
              </a:path>
            </a:pathLst>
          </a:custGeom>
          <a:solidFill>
            <a:srgbClr val="8E278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Franklin Gothic Medium"/>
              <a:ea typeface="+mn-ea"/>
              <a:cs typeface="+mn-cs"/>
            </a:endParaRPr>
          </a:p>
        </p:txBody>
      </p:sp>
      <p:sp>
        <p:nvSpPr>
          <p:cNvPr id="13" name="Slide Number Placeholder 5"/>
          <p:cNvSpPr txBox="1">
            <a:spLocks/>
          </p:cNvSpPr>
          <p:nvPr userDrawn="1"/>
        </p:nvSpPr>
        <p:spPr>
          <a:xfrm>
            <a:off x="11232499" y="6251055"/>
            <a:ext cx="331712" cy="182880"/>
          </a:xfrm>
          <a:prstGeom prst="rect">
            <a:avLst/>
          </a:prstGeom>
        </p:spPr>
        <p:txBody>
          <a:bodyPr lIns="0" tIns="0" rIns="0" bIns="0" anchor="b"/>
          <a:lstStyle>
            <a:defPPr>
              <a:defRPr lang="en-US"/>
            </a:defPPr>
            <a:lvl1pPr marL="0" algn="r" defTabSz="457200" rtl="0" eaLnBrk="1" latinLnBrk="0" hangingPunct="1">
              <a:defRPr sz="850" kern="1200">
                <a:solidFill>
                  <a:srgbClr val="5A677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A217CA2-108F-D246-B7E4-F65166CF0311}" type="slidenum">
              <a:rPr lang="en-US" sz="850" smtClean="0">
                <a:latin typeface="Franklin Gothic Medium"/>
              </a:rPr>
              <a:pPr/>
              <a:t>‹#›</a:t>
            </a:fld>
            <a:endParaRPr lang="en-US" sz="850" dirty="0">
              <a:latin typeface="Franklin Gothic Medium"/>
            </a:endParaRPr>
          </a:p>
        </p:txBody>
      </p:sp>
      <p:sp>
        <p:nvSpPr>
          <p:cNvPr id="3" name="Text Placeholder 2"/>
          <p:cNvSpPr>
            <a:spLocks noGrp="1"/>
          </p:cNvSpPr>
          <p:nvPr>
            <p:ph type="body" sz="quarter" idx="10" hasCustomPrompt="1"/>
          </p:nvPr>
        </p:nvSpPr>
        <p:spPr>
          <a:xfrm>
            <a:off x="645587" y="1681778"/>
            <a:ext cx="6323103" cy="1244302"/>
          </a:xfrm>
        </p:spPr>
        <p:txBody>
          <a:bodyPr anchor="b">
            <a:normAutofit/>
          </a:bodyPr>
          <a:lstStyle>
            <a:lvl1pPr>
              <a:defRPr sz="6200">
                <a:solidFill>
                  <a:srgbClr val="902C91"/>
                </a:solidFill>
                <a:latin typeface="Georgia" panose="02040502050405020303" pitchFamily="18" charset="0"/>
              </a:defRPr>
            </a:lvl1pPr>
          </a:lstStyle>
          <a:p>
            <a:pPr lvl="0"/>
            <a:r>
              <a:rPr lang="en-US" dirty="0"/>
              <a:t>Thank you</a:t>
            </a:r>
          </a:p>
        </p:txBody>
      </p:sp>
      <p:sp>
        <p:nvSpPr>
          <p:cNvPr id="10" name="Text Placeholder 9"/>
          <p:cNvSpPr>
            <a:spLocks noGrp="1"/>
          </p:cNvSpPr>
          <p:nvPr>
            <p:ph type="body" sz="quarter" idx="11" hasCustomPrompt="1"/>
          </p:nvPr>
        </p:nvSpPr>
        <p:spPr>
          <a:xfrm>
            <a:off x="645589" y="3168973"/>
            <a:ext cx="6323103" cy="473075"/>
          </a:xfrm>
        </p:spPr>
        <p:txBody>
          <a:bodyPr anchor="ctr">
            <a:normAutofit/>
          </a:bodyPr>
          <a:lstStyle>
            <a:lvl1pPr>
              <a:defRPr sz="1700">
                <a:latin typeface="Franklin Gothic Medium" panose="020B0603020102020204" pitchFamily="34" charset="0"/>
              </a:defRPr>
            </a:lvl1pPr>
          </a:lstStyle>
          <a:p>
            <a:pPr lvl="0"/>
            <a:r>
              <a:rPr lang="en-US" dirty="0"/>
              <a:t>For further information please contact:</a:t>
            </a:r>
          </a:p>
        </p:txBody>
      </p:sp>
      <p:sp>
        <p:nvSpPr>
          <p:cNvPr id="12" name="Text Placeholder 11"/>
          <p:cNvSpPr>
            <a:spLocks noGrp="1"/>
          </p:cNvSpPr>
          <p:nvPr>
            <p:ph type="body" sz="quarter" idx="12" hasCustomPrompt="1"/>
          </p:nvPr>
        </p:nvSpPr>
        <p:spPr>
          <a:xfrm>
            <a:off x="645587" y="3736833"/>
            <a:ext cx="6323104" cy="1655579"/>
          </a:xfrm>
        </p:spPr>
        <p:txBody>
          <a:bodyPr>
            <a:normAutofit/>
          </a:bodyPr>
          <a:lstStyle>
            <a:lvl1pPr>
              <a:spcBef>
                <a:spcPts val="0"/>
              </a:spcBef>
              <a:defRPr sz="1700" baseline="0">
                <a:solidFill>
                  <a:srgbClr val="5A6771"/>
                </a:solidFill>
                <a:latin typeface="Franklin Gothic Medium" panose="020B0603020102020204" pitchFamily="34" charset="0"/>
              </a:defRPr>
            </a:lvl1pPr>
          </a:lstStyle>
          <a:p>
            <a:pPr lvl="0"/>
            <a:r>
              <a:rPr lang="en-US" dirty="0"/>
              <a:t>First name Last Name</a:t>
            </a:r>
          </a:p>
          <a:p>
            <a:pPr lvl="0"/>
            <a:r>
              <a:rPr lang="en-US" dirty="0"/>
              <a:t>(XXX) XXX-XXXX</a:t>
            </a:r>
          </a:p>
          <a:p>
            <a:pPr lvl="0"/>
            <a:r>
              <a:rPr lang="en-US" dirty="0"/>
              <a:t>name@crowncastle.com</a:t>
            </a:r>
          </a:p>
        </p:txBody>
      </p:sp>
    </p:spTree>
    <p:extLst>
      <p:ext uri="{BB962C8B-B14F-4D97-AF65-F5344CB8AC3E}">
        <p14:creationId xmlns:p14="http://schemas.microsoft.com/office/powerpoint/2010/main" val="31534333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Vertical Title and Text">
    <p:spTree>
      <p:nvGrpSpPr>
        <p:cNvPr id="1" name=""/>
        <p:cNvGrpSpPr/>
        <p:nvPr/>
      </p:nvGrpSpPr>
      <p:grpSpPr>
        <a:xfrm>
          <a:off x="0" y="0"/>
          <a:ext cx="0" cy="0"/>
          <a:chOff x="0" y="0"/>
          <a:chExt cx="0" cy="0"/>
        </a:xfrm>
      </p:grpSpPr>
      <p:sp>
        <p:nvSpPr>
          <p:cNvPr id="8" name="Text Placeholder 7"/>
          <p:cNvSpPr>
            <a:spLocks noGrp="1"/>
          </p:cNvSpPr>
          <p:nvPr>
            <p:ph type="body" sz="quarter" idx="16" hasCustomPrompt="1"/>
          </p:nvPr>
        </p:nvSpPr>
        <p:spPr>
          <a:xfrm>
            <a:off x="6382870" y="1610156"/>
            <a:ext cx="5181340" cy="4187025"/>
          </a:xfrm>
          <a:solidFill>
            <a:srgbClr val="F2F2F2"/>
          </a:solidFill>
        </p:spPr>
        <p:txBody>
          <a:bodyPr lIns="137160" tIns="457200" rIns="137160"/>
          <a:lstStyle>
            <a:lvl2pPr marL="285750" indent="-285750">
              <a:lnSpc>
                <a:spcPts val="1800"/>
              </a:lnSpc>
              <a:spcBef>
                <a:spcPts val="600"/>
              </a:spcBef>
              <a:buFontTx/>
              <a:buBlip>
                <a:blip r:embed="rId2"/>
              </a:buBlip>
              <a:defRPr sz="1600" baseline="0">
                <a:solidFill>
                  <a:srgbClr val="5A6771"/>
                </a:solidFill>
                <a:latin typeface="+mj-lt"/>
              </a:defRPr>
            </a:lvl2pPr>
            <a:lvl3pPr>
              <a:lnSpc>
                <a:spcPts val="1800"/>
              </a:lnSpc>
              <a:spcBef>
                <a:spcPts val="600"/>
              </a:spcBef>
              <a:buClr>
                <a:srgbClr val="00B0F0"/>
              </a:buClr>
              <a:defRPr sz="1600" baseline="0">
                <a:solidFill>
                  <a:srgbClr val="5A6771"/>
                </a:solidFill>
                <a:latin typeface="+mj-lt"/>
              </a:defRPr>
            </a:lvl3pPr>
          </a:lstStyle>
          <a:p>
            <a:pPr lvl="1"/>
            <a:r>
              <a:rPr lang="en-US" dirty="0"/>
              <a:t>First line of list here</a:t>
            </a:r>
          </a:p>
          <a:p>
            <a:pPr lvl="2"/>
            <a:r>
              <a:rPr lang="en-US" dirty="0"/>
              <a:t>Second smaller point here</a:t>
            </a:r>
          </a:p>
          <a:p>
            <a:pPr lvl="1"/>
            <a:r>
              <a:rPr lang="en-US" dirty="0"/>
              <a:t>Second line of list here</a:t>
            </a:r>
          </a:p>
        </p:txBody>
      </p:sp>
      <p:sp>
        <p:nvSpPr>
          <p:cNvPr id="11" name="Slide Number Placeholder 5"/>
          <p:cNvSpPr txBox="1">
            <a:spLocks/>
          </p:cNvSpPr>
          <p:nvPr userDrawn="1"/>
        </p:nvSpPr>
        <p:spPr>
          <a:xfrm>
            <a:off x="11232499" y="6251055"/>
            <a:ext cx="331712" cy="182880"/>
          </a:xfrm>
          <a:prstGeom prst="rect">
            <a:avLst/>
          </a:prstGeom>
        </p:spPr>
        <p:txBody>
          <a:bodyPr lIns="0" tIns="0" rIns="0" bIns="0" anchor="b"/>
          <a:lstStyle>
            <a:defPPr>
              <a:defRPr lang="en-US"/>
            </a:defPPr>
            <a:lvl1pPr marL="0" algn="r" defTabSz="457200" rtl="0" eaLnBrk="1" latinLnBrk="0" hangingPunct="1">
              <a:defRPr sz="850" kern="1200">
                <a:solidFill>
                  <a:srgbClr val="5A677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A217CA2-108F-D246-B7E4-F65166CF0311}" type="slidenum">
              <a:rPr lang="en-US" sz="850" smtClean="0">
                <a:latin typeface="Franklin Gothic Medium"/>
              </a:rPr>
              <a:pPr/>
              <a:t>‹#›</a:t>
            </a:fld>
            <a:endParaRPr lang="en-US" sz="850" dirty="0">
              <a:latin typeface="Franklin Gothic Medium"/>
            </a:endParaRPr>
          </a:p>
        </p:txBody>
      </p:sp>
      <p:sp>
        <p:nvSpPr>
          <p:cNvPr id="14" name="TextBox 13"/>
          <p:cNvSpPr txBox="1"/>
          <p:nvPr userDrawn="1"/>
        </p:nvSpPr>
        <p:spPr>
          <a:xfrm>
            <a:off x="541240" y="5846764"/>
            <a:ext cx="4264533" cy="246221"/>
          </a:xfrm>
          <a:prstGeom prst="rect">
            <a:avLst/>
          </a:prstGeom>
          <a:noFill/>
        </p:spPr>
        <p:txBody>
          <a:bodyPr wrap="square" rtlCol="0">
            <a:spAutoFit/>
          </a:bodyPr>
          <a:lstStyle/>
          <a:p>
            <a:r>
              <a:rPr lang="en-US" sz="1000" dirty="0">
                <a:solidFill>
                  <a:srgbClr val="98A4AD"/>
                </a:solidFill>
                <a:latin typeface="Franklin Gothic Medium" panose="020B0603020102020204" pitchFamily="34" charset="0"/>
              </a:rPr>
              <a:t>Product availability may vary by market</a:t>
            </a:r>
          </a:p>
        </p:txBody>
      </p:sp>
      <p:sp>
        <p:nvSpPr>
          <p:cNvPr id="4" name="Text Placeholder 3"/>
          <p:cNvSpPr>
            <a:spLocks noGrp="1"/>
          </p:cNvSpPr>
          <p:nvPr>
            <p:ph type="body" sz="quarter" idx="15" hasCustomPrompt="1"/>
          </p:nvPr>
        </p:nvSpPr>
        <p:spPr>
          <a:xfrm>
            <a:off x="6527399" y="1610155"/>
            <a:ext cx="1792764" cy="360922"/>
          </a:xfrm>
        </p:spPr>
        <p:txBody>
          <a:bodyPr>
            <a:noAutofit/>
          </a:bodyPr>
          <a:lstStyle>
            <a:lvl1pPr>
              <a:defRPr sz="1800">
                <a:solidFill>
                  <a:srgbClr val="7C489B"/>
                </a:solidFill>
                <a:latin typeface="+mj-lt"/>
              </a:defRPr>
            </a:lvl1pPr>
          </a:lstStyle>
          <a:p>
            <a:pPr lvl="0"/>
            <a:r>
              <a:rPr lang="en-US" dirty="0"/>
              <a:t>Features</a:t>
            </a:r>
          </a:p>
        </p:txBody>
      </p:sp>
      <p:sp>
        <p:nvSpPr>
          <p:cNvPr id="15" name="Text Placeholder 14"/>
          <p:cNvSpPr>
            <a:spLocks noGrp="1"/>
          </p:cNvSpPr>
          <p:nvPr>
            <p:ph type="body" sz="quarter" idx="17" hasCustomPrompt="1"/>
          </p:nvPr>
        </p:nvSpPr>
        <p:spPr>
          <a:xfrm>
            <a:off x="649212" y="2154856"/>
            <a:ext cx="5180408" cy="3642325"/>
          </a:xfrm>
        </p:spPr>
        <p:txBody>
          <a:bodyPr>
            <a:noAutofit/>
          </a:bodyPr>
          <a:lstStyle>
            <a:lvl1pPr>
              <a:defRPr sz="1600" baseline="0">
                <a:solidFill>
                  <a:srgbClr val="5A6771"/>
                </a:solidFill>
                <a:latin typeface="+mj-lt"/>
              </a:defRPr>
            </a:lvl1pPr>
          </a:lstStyle>
          <a:p>
            <a:r>
              <a:rPr lang="en-US" b="1" dirty="0">
                <a:solidFill>
                  <a:srgbClr val="794399"/>
                </a:solidFill>
              </a:rPr>
              <a:t>Text A:</a:t>
            </a:r>
            <a:r>
              <a:rPr lang="en-US" dirty="0">
                <a:solidFill>
                  <a:srgbClr val="794399"/>
                </a:solidFill>
              </a:rPr>
              <a:t> </a:t>
            </a:r>
            <a:r>
              <a:rPr lang="en-US" dirty="0"/>
              <a:t>High-speed fiber optic connection delivered directly to your business, data center or </a:t>
            </a:r>
            <a:r>
              <a:rPr lang="en-US" dirty="0" err="1"/>
              <a:t>PoP</a:t>
            </a:r>
            <a:r>
              <a:rPr lang="en-US" dirty="0"/>
              <a:t>.</a:t>
            </a:r>
          </a:p>
          <a:p>
            <a:r>
              <a:rPr lang="en-US" b="1" dirty="0">
                <a:solidFill>
                  <a:srgbClr val="794399"/>
                </a:solidFill>
              </a:rPr>
              <a:t>Text B here: </a:t>
            </a:r>
            <a:r>
              <a:rPr lang="en-US" dirty="0"/>
              <a:t>Increase your bandwidth connection  as your business grows.</a:t>
            </a:r>
          </a:p>
          <a:p>
            <a:r>
              <a:rPr lang="en-US" b="1" dirty="0">
                <a:solidFill>
                  <a:srgbClr val="794399"/>
                </a:solidFill>
              </a:rPr>
              <a:t>Text C here:</a:t>
            </a:r>
            <a:r>
              <a:rPr lang="en-US" dirty="0">
                <a:solidFill>
                  <a:srgbClr val="794399"/>
                </a:solidFill>
              </a:rPr>
              <a:t> </a:t>
            </a:r>
            <a:r>
              <a:rPr lang="en-US" dirty="0"/>
              <a:t>Direct connection to our robust and diverse fiber network, with additional protection options. </a:t>
            </a:r>
          </a:p>
          <a:p>
            <a:r>
              <a:rPr lang="en-US" b="1" dirty="0">
                <a:solidFill>
                  <a:srgbClr val="794399"/>
                </a:solidFill>
              </a:rPr>
              <a:t>Text D here:</a:t>
            </a:r>
            <a:r>
              <a:rPr lang="en-US" dirty="0">
                <a:solidFill>
                  <a:srgbClr val="794399"/>
                </a:solidFill>
              </a:rPr>
              <a:t>  </a:t>
            </a:r>
            <a:r>
              <a:rPr lang="en-US" dirty="0"/>
              <a:t>Network Operations Center providing proactive traffic monitoring and technical support 24/7/365  -- never outsourced.</a:t>
            </a:r>
          </a:p>
        </p:txBody>
      </p:sp>
      <p:sp>
        <p:nvSpPr>
          <p:cNvPr id="21" name="Text Placeholder 2"/>
          <p:cNvSpPr>
            <a:spLocks noGrp="1"/>
          </p:cNvSpPr>
          <p:nvPr>
            <p:ph type="body" sz="quarter" idx="18" hasCustomPrompt="1"/>
          </p:nvPr>
        </p:nvSpPr>
        <p:spPr>
          <a:xfrm>
            <a:off x="662651" y="279134"/>
            <a:ext cx="10907183" cy="1042521"/>
          </a:xfrm>
        </p:spPr>
        <p:txBody>
          <a:bodyPr>
            <a:normAutofit/>
          </a:bodyPr>
          <a:lstStyle>
            <a:lvl1pPr>
              <a:defRPr sz="3200" baseline="0">
                <a:solidFill>
                  <a:srgbClr val="5A6771"/>
                </a:solidFill>
                <a:latin typeface="Georgia" panose="02040502050405020303" pitchFamily="18" charset="0"/>
              </a:defRPr>
            </a:lvl1pPr>
          </a:lstStyle>
          <a:p>
            <a:pPr lvl="0"/>
            <a:r>
              <a:rPr lang="en-US" dirty="0"/>
              <a:t>Title of Product Here</a:t>
            </a:r>
          </a:p>
        </p:txBody>
      </p:sp>
      <p:sp>
        <p:nvSpPr>
          <p:cNvPr id="23" name="Text Placeholder 22"/>
          <p:cNvSpPr>
            <a:spLocks noGrp="1"/>
          </p:cNvSpPr>
          <p:nvPr>
            <p:ph type="body" sz="quarter" idx="19" hasCustomPrompt="1"/>
          </p:nvPr>
        </p:nvSpPr>
        <p:spPr>
          <a:xfrm>
            <a:off x="643273" y="1625523"/>
            <a:ext cx="5186348" cy="423862"/>
          </a:xfrm>
        </p:spPr>
        <p:txBody>
          <a:bodyPr>
            <a:normAutofit/>
          </a:bodyPr>
          <a:lstStyle>
            <a:lvl1pPr>
              <a:defRPr sz="1800" b="0">
                <a:latin typeface="+mj-lt"/>
              </a:defRPr>
            </a:lvl1pPr>
            <a:lvl5pPr>
              <a:defRPr/>
            </a:lvl5pPr>
          </a:lstStyle>
          <a:p>
            <a:pPr lvl="0"/>
            <a:r>
              <a:rPr lang="en-US" dirty="0"/>
              <a:t>Key benefits</a:t>
            </a:r>
          </a:p>
        </p:txBody>
      </p:sp>
    </p:spTree>
    <p:extLst>
      <p:ext uri="{BB962C8B-B14F-4D97-AF65-F5344CB8AC3E}">
        <p14:creationId xmlns:p14="http://schemas.microsoft.com/office/powerpoint/2010/main" val="4099539854"/>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Vertical Title and Text">
    <p:spTree>
      <p:nvGrpSpPr>
        <p:cNvPr id="1" name=""/>
        <p:cNvGrpSpPr/>
        <p:nvPr/>
      </p:nvGrpSpPr>
      <p:grpSpPr>
        <a:xfrm>
          <a:off x="0" y="0"/>
          <a:ext cx="0" cy="0"/>
          <a:chOff x="0" y="0"/>
          <a:chExt cx="0" cy="0"/>
        </a:xfrm>
      </p:grpSpPr>
      <p:sp>
        <p:nvSpPr>
          <p:cNvPr id="15" name="Slide Number Placeholder 5"/>
          <p:cNvSpPr txBox="1">
            <a:spLocks/>
          </p:cNvSpPr>
          <p:nvPr userDrawn="1"/>
        </p:nvSpPr>
        <p:spPr>
          <a:xfrm>
            <a:off x="11232499" y="6251055"/>
            <a:ext cx="331712" cy="182880"/>
          </a:xfrm>
          <a:prstGeom prst="rect">
            <a:avLst/>
          </a:prstGeom>
        </p:spPr>
        <p:txBody>
          <a:bodyPr lIns="0" tIns="0" rIns="0" bIns="0" anchor="b"/>
          <a:lstStyle>
            <a:defPPr>
              <a:defRPr lang="en-US"/>
            </a:defPPr>
            <a:lvl1pPr marL="0" algn="r" defTabSz="457200" rtl="0" eaLnBrk="1" latinLnBrk="0" hangingPunct="1">
              <a:defRPr sz="850" kern="1200">
                <a:solidFill>
                  <a:srgbClr val="5A677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A217CA2-108F-D246-B7E4-F65166CF0311}" type="slidenum">
              <a:rPr lang="en-US" sz="850" smtClean="0">
                <a:latin typeface="Franklin Gothic Medium"/>
              </a:rPr>
              <a:pPr/>
              <a:t>‹#›</a:t>
            </a:fld>
            <a:endParaRPr lang="en-US" sz="850" dirty="0">
              <a:latin typeface="Franklin Gothic Medium"/>
            </a:endParaRPr>
          </a:p>
        </p:txBody>
      </p:sp>
      <p:sp>
        <p:nvSpPr>
          <p:cNvPr id="10" name="Text Placeholder 2"/>
          <p:cNvSpPr>
            <a:spLocks noGrp="1"/>
          </p:cNvSpPr>
          <p:nvPr>
            <p:ph type="body" sz="quarter" idx="21" hasCustomPrompt="1"/>
          </p:nvPr>
        </p:nvSpPr>
        <p:spPr>
          <a:xfrm>
            <a:off x="626088" y="1641581"/>
            <a:ext cx="5161905" cy="534769"/>
          </a:xfrm>
        </p:spPr>
        <p:txBody>
          <a:bodyPr>
            <a:normAutofit/>
          </a:bodyPr>
          <a:lstStyle>
            <a:lvl1pPr>
              <a:defRPr sz="2000">
                <a:latin typeface="Franklin Gothic Medium" panose="020B0603020102020204" pitchFamily="34" charset="0"/>
              </a:defRPr>
            </a:lvl1pPr>
          </a:lstStyle>
          <a:p>
            <a:pPr lvl="0"/>
            <a:r>
              <a:rPr lang="en-US" dirty="0"/>
              <a:t>Place body title text here</a:t>
            </a:r>
          </a:p>
        </p:txBody>
      </p:sp>
      <p:sp>
        <p:nvSpPr>
          <p:cNvPr id="11" name="Text Placeholder 4"/>
          <p:cNvSpPr>
            <a:spLocks noGrp="1"/>
          </p:cNvSpPr>
          <p:nvPr>
            <p:ph type="body" sz="quarter" idx="22" hasCustomPrompt="1"/>
          </p:nvPr>
        </p:nvSpPr>
        <p:spPr>
          <a:xfrm>
            <a:off x="637117" y="2271713"/>
            <a:ext cx="5150875" cy="3734451"/>
          </a:xfrm>
        </p:spPr>
        <p:txBody>
          <a:bodyPr>
            <a:normAutofit/>
          </a:bodyPr>
          <a:lstStyle>
            <a:lvl1pPr>
              <a:defRPr sz="1700">
                <a:solidFill>
                  <a:srgbClr val="5A6771"/>
                </a:solidFill>
                <a:latin typeface="Franklin Gothic Medium" panose="020B0603020102020204" pitchFamily="34" charset="0"/>
              </a:defRPr>
            </a:lvl1pPr>
            <a:lvl2pPr>
              <a:defRPr sz="1700">
                <a:solidFill>
                  <a:srgbClr val="5A6771"/>
                </a:solidFill>
                <a:latin typeface="Franklin Gothic Medium" panose="020B0603020102020204" pitchFamily="34" charset="0"/>
              </a:defRPr>
            </a:lvl2pPr>
            <a:lvl3pPr>
              <a:defRPr sz="1700">
                <a:solidFill>
                  <a:srgbClr val="5A6771"/>
                </a:solidFill>
                <a:latin typeface="Franklin Gothic Medium" panose="020B0603020102020204" pitchFamily="34" charset="0"/>
              </a:defRPr>
            </a:lvl3pPr>
            <a:lvl4pPr>
              <a:defRPr sz="1500" baseline="0">
                <a:solidFill>
                  <a:srgbClr val="5A6771"/>
                </a:solidFill>
                <a:latin typeface="Franklin Gothic Medium" panose="020B0603020102020204" pitchFamily="34" charset="0"/>
              </a:defRPr>
            </a:lvl4pPr>
            <a:lvl5pPr>
              <a:defRPr sz="1500">
                <a:solidFill>
                  <a:srgbClr val="5A6771"/>
                </a:solidFill>
                <a:latin typeface="Franklin Gothic Medium" panose="020B0603020102020204" pitchFamily="34" charset="0"/>
              </a:defRPr>
            </a:lvl5pPr>
          </a:lstStyle>
          <a:p>
            <a:pPr lvl="0"/>
            <a:r>
              <a:rPr lang="en-US" dirty="0"/>
              <a:t>Place body text here</a:t>
            </a:r>
          </a:p>
          <a:p>
            <a:pPr lvl="1"/>
            <a:r>
              <a:rPr lang="en-US" dirty="0"/>
              <a:t>Place first level bullet text here</a:t>
            </a:r>
          </a:p>
          <a:p>
            <a:pPr lvl="2"/>
            <a:r>
              <a:rPr lang="en-US" dirty="0"/>
              <a:t>Place second level bullet text here</a:t>
            </a:r>
          </a:p>
          <a:p>
            <a:pPr lvl="3"/>
            <a:r>
              <a:rPr lang="en-US" dirty="0"/>
              <a:t>Place third level bullet text here</a:t>
            </a:r>
          </a:p>
          <a:p>
            <a:pPr lvl="4"/>
            <a:r>
              <a:rPr lang="en-US" dirty="0"/>
              <a:t>Place fourth level bullet text here</a:t>
            </a:r>
          </a:p>
        </p:txBody>
      </p:sp>
      <p:sp>
        <p:nvSpPr>
          <p:cNvPr id="12" name="Text Placeholder 4"/>
          <p:cNvSpPr>
            <a:spLocks noGrp="1"/>
          </p:cNvSpPr>
          <p:nvPr>
            <p:ph type="body" sz="quarter" idx="20" hasCustomPrompt="1"/>
          </p:nvPr>
        </p:nvSpPr>
        <p:spPr>
          <a:xfrm>
            <a:off x="636449" y="275776"/>
            <a:ext cx="10684951" cy="1240915"/>
          </a:xfrm>
        </p:spPr>
        <p:txBody>
          <a:bodyPr>
            <a:normAutofit/>
          </a:bodyPr>
          <a:lstStyle>
            <a:lvl1pPr>
              <a:defRPr sz="3200" baseline="0">
                <a:solidFill>
                  <a:srgbClr val="5A6771"/>
                </a:solidFill>
                <a:latin typeface="Georgia" panose="02040502050405020303" pitchFamily="18" charset="0"/>
              </a:defRPr>
            </a:lvl1pPr>
          </a:lstStyle>
          <a:p>
            <a:pPr lvl="0"/>
            <a:r>
              <a:rPr lang="en-US" dirty="0"/>
              <a:t>Place title of table slide here</a:t>
            </a:r>
          </a:p>
        </p:txBody>
      </p:sp>
      <p:sp>
        <p:nvSpPr>
          <p:cNvPr id="13" name="Text Placeholder 2"/>
          <p:cNvSpPr>
            <a:spLocks noGrp="1"/>
          </p:cNvSpPr>
          <p:nvPr>
            <p:ph type="body" sz="quarter" idx="23" hasCustomPrompt="1"/>
          </p:nvPr>
        </p:nvSpPr>
        <p:spPr>
          <a:xfrm>
            <a:off x="6159494" y="1641581"/>
            <a:ext cx="5161905" cy="534769"/>
          </a:xfrm>
        </p:spPr>
        <p:txBody>
          <a:bodyPr>
            <a:normAutofit/>
          </a:bodyPr>
          <a:lstStyle>
            <a:lvl1pPr>
              <a:defRPr sz="2000">
                <a:latin typeface="Franklin Gothic Medium" panose="020B0603020102020204" pitchFamily="34" charset="0"/>
              </a:defRPr>
            </a:lvl1pPr>
          </a:lstStyle>
          <a:p>
            <a:pPr lvl="0"/>
            <a:r>
              <a:rPr lang="en-US" dirty="0"/>
              <a:t>Place body title text here</a:t>
            </a:r>
          </a:p>
        </p:txBody>
      </p:sp>
      <p:sp>
        <p:nvSpPr>
          <p:cNvPr id="16" name="Text Placeholder 4"/>
          <p:cNvSpPr>
            <a:spLocks noGrp="1"/>
          </p:cNvSpPr>
          <p:nvPr>
            <p:ph type="body" sz="quarter" idx="24" hasCustomPrompt="1"/>
          </p:nvPr>
        </p:nvSpPr>
        <p:spPr>
          <a:xfrm>
            <a:off x="6170524" y="2271713"/>
            <a:ext cx="5150875" cy="3734451"/>
          </a:xfrm>
        </p:spPr>
        <p:txBody>
          <a:bodyPr>
            <a:normAutofit/>
          </a:bodyPr>
          <a:lstStyle>
            <a:lvl1pPr>
              <a:defRPr sz="1700">
                <a:solidFill>
                  <a:srgbClr val="5A6771"/>
                </a:solidFill>
                <a:latin typeface="Franklin Gothic Medium" panose="020B0603020102020204" pitchFamily="34" charset="0"/>
              </a:defRPr>
            </a:lvl1pPr>
            <a:lvl2pPr>
              <a:defRPr sz="1700">
                <a:solidFill>
                  <a:srgbClr val="5A6771"/>
                </a:solidFill>
                <a:latin typeface="Franklin Gothic Medium" panose="020B0603020102020204" pitchFamily="34" charset="0"/>
              </a:defRPr>
            </a:lvl2pPr>
            <a:lvl3pPr>
              <a:defRPr sz="1700">
                <a:solidFill>
                  <a:srgbClr val="5A6771"/>
                </a:solidFill>
                <a:latin typeface="Franklin Gothic Medium" panose="020B0603020102020204" pitchFamily="34" charset="0"/>
              </a:defRPr>
            </a:lvl3pPr>
            <a:lvl4pPr>
              <a:defRPr sz="1500" baseline="0">
                <a:solidFill>
                  <a:srgbClr val="5A6771"/>
                </a:solidFill>
                <a:latin typeface="Franklin Gothic Medium" panose="020B0603020102020204" pitchFamily="34" charset="0"/>
              </a:defRPr>
            </a:lvl4pPr>
            <a:lvl5pPr>
              <a:defRPr sz="1500">
                <a:solidFill>
                  <a:srgbClr val="5A6771"/>
                </a:solidFill>
                <a:latin typeface="Franklin Gothic Medium" panose="020B0603020102020204" pitchFamily="34" charset="0"/>
              </a:defRPr>
            </a:lvl5pPr>
          </a:lstStyle>
          <a:p>
            <a:pPr lvl="0"/>
            <a:r>
              <a:rPr lang="en-US" dirty="0"/>
              <a:t>Place body text here</a:t>
            </a:r>
          </a:p>
          <a:p>
            <a:pPr lvl="1"/>
            <a:r>
              <a:rPr lang="en-US" dirty="0"/>
              <a:t>Place first level bullet text here</a:t>
            </a:r>
          </a:p>
          <a:p>
            <a:pPr lvl="2"/>
            <a:r>
              <a:rPr lang="en-US" dirty="0"/>
              <a:t>Place second level bullet text here</a:t>
            </a:r>
          </a:p>
          <a:p>
            <a:pPr lvl="3"/>
            <a:r>
              <a:rPr lang="en-US" dirty="0"/>
              <a:t>Place third level bullet text here</a:t>
            </a:r>
          </a:p>
          <a:p>
            <a:pPr lvl="4"/>
            <a:r>
              <a:rPr lang="en-US" dirty="0"/>
              <a:t>Place fourth level bullet text here</a:t>
            </a:r>
          </a:p>
        </p:txBody>
      </p:sp>
    </p:spTree>
    <p:extLst>
      <p:ext uri="{BB962C8B-B14F-4D97-AF65-F5344CB8AC3E}">
        <p14:creationId xmlns:p14="http://schemas.microsoft.com/office/powerpoint/2010/main" val="1934479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8865" cy="6867960"/>
          </a:xfrm>
          <a:prstGeom prst="rect">
            <a:avLst/>
          </a:prstGeom>
        </p:spPr>
      </p:pic>
      <p:pic>
        <p:nvPicPr>
          <p:cNvPr id="8" name="Picture 7" descr="CCFiber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830" y="330200"/>
            <a:ext cx="2884641" cy="538467"/>
          </a:xfrm>
          <a:prstGeom prst="rect">
            <a:avLst/>
          </a:prstGeom>
        </p:spPr>
      </p:pic>
      <p:sp>
        <p:nvSpPr>
          <p:cNvPr id="9" name="Rectangle 8"/>
          <p:cNvSpPr/>
          <p:nvPr userDrawn="1"/>
        </p:nvSpPr>
        <p:spPr>
          <a:xfrm>
            <a:off x="9347201" y="6256345"/>
            <a:ext cx="2278393" cy="205121"/>
          </a:xfrm>
          <a:prstGeom prst="rect">
            <a:avLst/>
          </a:prstGeom>
        </p:spPr>
        <p:txBody>
          <a:bodyPr wrap="square" lIns="0" tIns="0" rIns="0" bIns="0">
            <a:spAutoFit/>
          </a:bodyPr>
          <a:lstStyle/>
          <a:p>
            <a:pPr algn="r"/>
            <a:r>
              <a:rPr lang="en-US" sz="1333" dirty="0">
                <a:solidFill>
                  <a:schemeClr val="bg1"/>
                </a:solidFill>
                <a:latin typeface="Georgia" panose="02040502050405020303" pitchFamily="18" charset="0"/>
                <a:cs typeface="Franklin Gothic Medium"/>
              </a:rPr>
              <a:t>The pathway to possible.</a:t>
            </a:r>
          </a:p>
        </p:txBody>
      </p:sp>
      <p:sp>
        <p:nvSpPr>
          <p:cNvPr id="2" name="Title 1"/>
          <p:cNvSpPr>
            <a:spLocks noGrp="1"/>
          </p:cNvSpPr>
          <p:nvPr>
            <p:ph type="ctrTitle" hasCustomPrompt="1"/>
          </p:nvPr>
        </p:nvSpPr>
        <p:spPr>
          <a:xfrm>
            <a:off x="637117" y="1833345"/>
            <a:ext cx="8520481" cy="2802988"/>
          </a:xfrm>
        </p:spPr>
        <p:txBody>
          <a:bodyPr lIns="0" rIns="0" anchor="ctr">
            <a:noAutofit/>
          </a:bodyPr>
          <a:lstStyle>
            <a:lvl1pPr algn="l">
              <a:lnSpc>
                <a:spcPct val="82000"/>
              </a:lnSpc>
              <a:defRPr sz="7600">
                <a:solidFill>
                  <a:schemeClr val="bg1"/>
                </a:solidFill>
              </a:defRPr>
            </a:lvl1pPr>
          </a:lstStyle>
          <a:p>
            <a:r>
              <a:rPr lang="en-US" dirty="0"/>
              <a:t>Place title of presentation </a:t>
            </a:r>
            <a:br>
              <a:rPr lang="en-US" dirty="0"/>
            </a:br>
            <a:r>
              <a:rPr lang="en-US" dirty="0"/>
              <a:t>here</a:t>
            </a:r>
          </a:p>
        </p:txBody>
      </p:sp>
      <p:sp>
        <p:nvSpPr>
          <p:cNvPr id="3" name="Subtitle 2"/>
          <p:cNvSpPr>
            <a:spLocks noGrp="1"/>
          </p:cNvSpPr>
          <p:nvPr>
            <p:ph type="subTitle" idx="1" hasCustomPrompt="1"/>
          </p:nvPr>
        </p:nvSpPr>
        <p:spPr>
          <a:xfrm>
            <a:off x="637117" y="4804423"/>
            <a:ext cx="8520480" cy="724943"/>
          </a:xfrm>
        </p:spPr>
        <p:txBody>
          <a:bodyPr lIns="0" tIns="0" rIns="0" bIns="0">
            <a:normAutofit/>
          </a:bodyPr>
          <a:lstStyle>
            <a:lvl1pPr marL="0" indent="0" algn="l">
              <a:lnSpc>
                <a:spcPct val="90000"/>
              </a:lnSpc>
              <a:spcBef>
                <a:spcPts val="0"/>
              </a:spcBef>
              <a:buNone/>
              <a:defRPr sz="22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Place subtitle/description</a:t>
            </a:r>
            <a:br>
              <a:rPr lang="en-US" dirty="0"/>
            </a:br>
            <a:r>
              <a:rPr lang="en-US" dirty="0"/>
              <a:t>text here</a:t>
            </a:r>
          </a:p>
        </p:txBody>
      </p:sp>
      <p:sp>
        <p:nvSpPr>
          <p:cNvPr id="16" name="Text Placeholder 15"/>
          <p:cNvSpPr>
            <a:spLocks noGrp="1"/>
          </p:cNvSpPr>
          <p:nvPr>
            <p:ph type="body" sz="quarter" idx="10" hasCustomPrompt="1"/>
          </p:nvPr>
        </p:nvSpPr>
        <p:spPr>
          <a:xfrm>
            <a:off x="637118" y="5568070"/>
            <a:ext cx="1814012" cy="555101"/>
          </a:xfrm>
        </p:spPr>
        <p:txBody>
          <a:bodyPr lIns="0" tIns="0" rIns="0" bIns="0">
            <a:noAutofit/>
          </a:bodyPr>
          <a:lstStyle>
            <a:lvl1pPr marL="0" indent="0">
              <a:lnSpc>
                <a:spcPct val="100000"/>
              </a:lnSpc>
              <a:spcBef>
                <a:spcPts val="0"/>
              </a:spcBef>
              <a:buNone/>
              <a:defRPr sz="1467">
                <a:solidFill>
                  <a:schemeClr val="bg1"/>
                </a:solidFill>
              </a:defRPr>
            </a:lvl1pPr>
            <a:lvl2pPr>
              <a:defRPr sz="1467"/>
            </a:lvl2pPr>
            <a:lvl3pPr>
              <a:defRPr sz="1467"/>
            </a:lvl3pPr>
            <a:lvl4pPr>
              <a:defRPr sz="1467"/>
            </a:lvl4pPr>
            <a:lvl5pPr>
              <a:defRPr sz="1467"/>
            </a:lvl5pPr>
          </a:lstStyle>
          <a:p>
            <a:pPr lvl="0"/>
            <a:r>
              <a:rPr lang="en-US" dirty="0"/>
              <a:t>MONTH</a:t>
            </a:r>
          </a:p>
        </p:txBody>
      </p:sp>
    </p:spTree>
    <p:extLst>
      <p:ext uri="{BB962C8B-B14F-4D97-AF65-F5344CB8AC3E}">
        <p14:creationId xmlns:p14="http://schemas.microsoft.com/office/powerpoint/2010/main" val="1323978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8863" cy="6867960"/>
          </a:xfrm>
          <a:prstGeom prst="rect">
            <a:avLst/>
          </a:prstGeom>
        </p:spPr>
      </p:pic>
      <p:pic>
        <p:nvPicPr>
          <p:cNvPr id="8" name="Picture 7" descr="CCFiber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830" y="330200"/>
            <a:ext cx="2884641" cy="538467"/>
          </a:xfrm>
          <a:prstGeom prst="rect">
            <a:avLst/>
          </a:prstGeom>
        </p:spPr>
      </p:pic>
      <p:sp>
        <p:nvSpPr>
          <p:cNvPr id="9" name="Rectangle 8"/>
          <p:cNvSpPr/>
          <p:nvPr userDrawn="1"/>
        </p:nvSpPr>
        <p:spPr>
          <a:xfrm>
            <a:off x="9347201" y="6256345"/>
            <a:ext cx="2278393" cy="205121"/>
          </a:xfrm>
          <a:prstGeom prst="rect">
            <a:avLst/>
          </a:prstGeom>
        </p:spPr>
        <p:txBody>
          <a:bodyPr wrap="square" lIns="0" tIns="0" rIns="0" bIns="0">
            <a:spAutoFit/>
          </a:bodyPr>
          <a:lstStyle/>
          <a:p>
            <a:pPr algn="r"/>
            <a:r>
              <a:rPr lang="en-US" sz="1333" dirty="0">
                <a:solidFill>
                  <a:schemeClr val="bg2"/>
                </a:solidFill>
                <a:latin typeface="Georgia" panose="02040502050405020303" pitchFamily="18" charset="0"/>
                <a:cs typeface="Franklin Gothic Medium"/>
              </a:rPr>
              <a:t>The pathway to possible.</a:t>
            </a:r>
          </a:p>
        </p:txBody>
      </p:sp>
      <p:sp>
        <p:nvSpPr>
          <p:cNvPr id="2" name="Title 1"/>
          <p:cNvSpPr>
            <a:spLocks noGrp="1"/>
          </p:cNvSpPr>
          <p:nvPr>
            <p:ph type="ctrTitle" hasCustomPrompt="1"/>
          </p:nvPr>
        </p:nvSpPr>
        <p:spPr>
          <a:xfrm>
            <a:off x="637117" y="1833345"/>
            <a:ext cx="8520481" cy="2802988"/>
          </a:xfrm>
        </p:spPr>
        <p:txBody>
          <a:bodyPr lIns="0" rIns="0" anchor="ctr">
            <a:noAutofit/>
          </a:bodyPr>
          <a:lstStyle>
            <a:lvl1pPr algn="l">
              <a:lnSpc>
                <a:spcPct val="82000"/>
              </a:lnSpc>
              <a:defRPr sz="7600">
                <a:solidFill>
                  <a:schemeClr val="bg1"/>
                </a:solidFill>
              </a:defRPr>
            </a:lvl1pPr>
          </a:lstStyle>
          <a:p>
            <a:r>
              <a:rPr lang="en-US" dirty="0"/>
              <a:t>Place title of presentation </a:t>
            </a:r>
            <a:br>
              <a:rPr lang="en-US" dirty="0"/>
            </a:br>
            <a:r>
              <a:rPr lang="en-US" dirty="0"/>
              <a:t>here</a:t>
            </a:r>
          </a:p>
        </p:txBody>
      </p:sp>
      <p:sp>
        <p:nvSpPr>
          <p:cNvPr id="3" name="Subtitle 2"/>
          <p:cNvSpPr>
            <a:spLocks noGrp="1"/>
          </p:cNvSpPr>
          <p:nvPr>
            <p:ph type="subTitle" idx="1" hasCustomPrompt="1"/>
          </p:nvPr>
        </p:nvSpPr>
        <p:spPr>
          <a:xfrm>
            <a:off x="637117" y="4804423"/>
            <a:ext cx="8520480" cy="724943"/>
          </a:xfrm>
        </p:spPr>
        <p:txBody>
          <a:bodyPr lIns="0" tIns="0" rIns="0" bIns="0">
            <a:normAutofit/>
          </a:bodyPr>
          <a:lstStyle>
            <a:lvl1pPr marL="0" indent="0" algn="l">
              <a:lnSpc>
                <a:spcPct val="90000"/>
              </a:lnSpc>
              <a:spcBef>
                <a:spcPts val="0"/>
              </a:spcBef>
              <a:buNone/>
              <a:defRPr sz="22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Place subtitle/description</a:t>
            </a:r>
            <a:br>
              <a:rPr lang="en-US" dirty="0"/>
            </a:br>
            <a:r>
              <a:rPr lang="en-US" dirty="0"/>
              <a:t>text here</a:t>
            </a:r>
          </a:p>
        </p:txBody>
      </p:sp>
      <p:sp>
        <p:nvSpPr>
          <p:cNvPr id="16" name="Text Placeholder 15"/>
          <p:cNvSpPr>
            <a:spLocks noGrp="1"/>
          </p:cNvSpPr>
          <p:nvPr>
            <p:ph type="body" sz="quarter" idx="10" hasCustomPrompt="1"/>
          </p:nvPr>
        </p:nvSpPr>
        <p:spPr>
          <a:xfrm>
            <a:off x="637118" y="5568070"/>
            <a:ext cx="1814012" cy="555101"/>
          </a:xfrm>
        </p:spPr>
        <p:txBody>
          <a:bodyPr lIns="0" tIns="0" rIns="0" bIns="0">
            <a:noAutofit/>
          </a:bodyPr>
          <a:lstStyle>
            <a:lvl1pPr marL="0" indent="0">
              <a:lnSpc>
                <a:spcPct val="100000"/>
              </a:lnSpc>
              <a:spcBef>
                <a:spcPts val="0"/>
              </a:spcBef>
              <a:buNone/>
              <a:defRPr sz="1467">
                <a:solidFill>
                  <a:schemeClr val="bg1"/>
                </a:solidFill>
              </a:defRPr>
            </a:lvl1pPr>
            <a:lvl2pPr>
              <a:defRPr sz="1467"/>
            </a:lvl2pPr>
            <a:lvl3pPr>
              <a:defRPr sz="1467"/>
            </a:lvl3pPr>
            <a:lvl4pPr>
              <a:defRPr sz="1467"/>
            </a:lvl4pPr>
            <a:lvl5pPr>
              <a:defRPr sz="1467"/>
            </a:lvl5pPr>
          </a:lstStyle>
          <a:p>
            <a:pPr lvl="0"/>
            <a:r>
              <a:rPr lang="en-US" dirty="0"/>
              <a:t>MONTH</a:t>
            </a:r>
          </a:p>
        </p:txBody>
      </p:sp>
    </p:spTree>
    <p:extLst>
      <p:ext uri="{BB962C8B-B14F-4D97-AF65-F5344CB8AC3E}">
        <p14:creationId xmlns:p14="http://schemas.microsoft.com/office/powerpoint/2010/main" val="111852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
            <a:ext cx="12198863" cy="6867959"/>
          </a:xfrm>
          <a:prstGeom prst="rect">
            <a:avLst/>
          </a:prstGeom>
        </p:spPr>
      </p:pic>
      <p:pic>
        <p:nvPicPr>
          <p:cNvPr id="8" name="Picture 7" descr="CCFiber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830" y="330200"/>
            <a:ext cx="2884641" cy="538467"/>
          </a:xfrm>
          <a:prstGeom prst="rect">
            <a:avLst/>
          </a:prstGeom>
        </p:spPr>
      </p:pic>
      <p:sp>
        <p:nvSpPr>
          <p:cNvPr id="9" name="Rectangle 8"/>
          <p:cNvSpPr/>
          <p:nvPr userDrawn="1"/>
        </p:nvSpPr>
        <p:spPr>
          <a:xfrm>
            <a:off x="9347201" y="6256345"/>
            <a:ext cx="2278393" cy="205121"/>
          </a:xfrm>
          <a:prstGeom prst="rect">
            <a:avLst/>
          </a:prstGeom>
        </p:spPr>
        <p:txBody>
          <a:bodyPr wrap="square" lIns="0" tIns="0" rIns="0" bIns="0">
            <a:spAutoFit/>
          </a:bodyPr>
          <a:lstStyle/>
          <a:p>
            <a:pPr algn="r"/>
            <a:r>
              <a:rPr lang="en-US" sz="1333" dirty="0">
                <a:solidFill>
                  <a:schemeClr val="bg1"/>
                </a:solidFill>
                <a:latin typeface="Georgia" panose="02040502050405020303" pitchFamily="18" charset="0"/>
                <a:cs typeface="Franklin Gothic Medium"/>
              </a:rPr>
              <a:t>The pathway to possible.</a:t>
            </a:r>
          </a:p>
        </p:txBody>
      </p:sp>
      <p:sp>
        <p:nvSpPr>
          <p:cNvPr id="2" name="Title 1"/>
          <p:cNvSpPr>
            <a:spLocks noGrp="1"/>
          </p:cNvSpPr>
          <p:nvPr>
            <p:ph type="ctrTitle" hasCustomPrompt="1"/>
          </p:nvPr>
        </p:nvSpPr>
        <p:spPr>
          <a:xfrm>
            <a:off x="637117" y="1833345"/>
            <a:ext cx="8520481" cy="2802988"/>
          </a:xfrm>
        </p:spPr>
        <p:txBody>
          <a:bodyPr lIns="0" rIns="0" anchor="ctr">
            <a:noAutofit/>
          </a:bodyPr>
          <a:lstStyle>
            <a:lvl1pPr algn="l">
              <a:lnSpc>
                <a:spcPct val="82000"/>
              </a:lnSpc>
              <a:defRPr sz="7600">
                <a:solidFill>
                  <a:schemeClr val="bg1"/>
                </a:solidFill>
              </a:defRPr>
            </a:lvl1pPr>
          </a:lstStyle>
          <a:p>
            <a:r>
              <a:rPr lang="en-US" dirty="0"/>
              <a:t>Place title of presentation </a:t>
            </a:r>
            <a:br>
              <a:rPr lang="en-US" dirty="0"/>
            </a:br>
            <a:r>
              <a:rPr lang="en-US" dirty="0"/>
              <a:t>here</a:t>
            </a:r>
          </a:p>
        </p:txBody>
      </p:sp>
      <p:sp>
        <p:nvSpPr>
          <p:cNvPr id="3" name="Subtitle 2"/>
          <p:cNvSpPr>
            <a:spLocks noGrp="1"/>
          </p:cNvSpPr>
          <p:nvPr>
            <p:ph type="subTitle" idx="1" hasCustomPrompt="1"/>
          </p:nvPr>
        </p:nvSpPr>
        <p:spPr>
          <a:xfrm>
            <a:off x="637117" y="4804423"/>
            <a:ext cx="8520480" cy="724943"/>
          </a:xfrm>
        </p:spPr>
        <p:txBody>
          <a:bodyPr lIns="0" tIns="0" rIns="0" bIns="0">
            <a:normAutofit/>
          </a:bodyPr>
          <a:lstStyle>
            <a:lvl1pPr marL="0" indent="0" algn="l">
              <a:lnSpc>
                <a:spcPct val="90000"/>
              </a:lnSpc>
              <a:spcBef>
                <a:spcPts val="0"/>
              </a:spcBef>
              <a:buNone/>
              <a:defRPr sz="22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Place subtitle/description</a:t>
            </a:r>
            <a:br>
              <a:rPr lang="en-US" dirty="0"/>
            </a:br>
            <a:r>
              <a:rPr lang="en-US" dirty="0"/>
              <a:t>text here</a:t>
            </a:r>
          </a:p>
        </p:txBody>
      </p:sp>
      <p:sp>
        <p:nvSpPr>
          <p:cNvPr id="16" name="Text Placeholder 15"/>
          <p:cNvSpPr>
            <a:spLocks noGrp="1"/>
          </p:cNvSpPr>
          <p:nvPr>
            <p:ph type="body" sz="quarter" idx="10" hasCustomPrompt="1"/>
          </p:nvPr>
        </p:nvSpPr>
        <p:spPr>
          <a:xfrm>
            <a:off x="637118" y="5568070"/>
            <a:ext cx="1814012" cy="555101"/>
          </a:xfrm>
        </p:spPr>
        <p:txBody>
          <a:bodyPr lIns="0" tIns="0" rIns="0" bIns="0">
            <a:noAutofit/>
          </a:bodyPr>
          <a:lstStyle>
            <a:lvl1pPr marL="0" indent="0">
              <a:lnSpc>
                <a:spcPct val="100000"/>
              </a:lnSpc>
              <a:spcBef>
                <a:spcPts val="0"/>
              </a:spcBef>
              <a:buNone/>
              <a:defRPr sz="1467">
                <a:solidFill>
                  <a:schemeClr val="bg1"/>
                </a:solidFill>
              </a:defRPr>
            </a:lvl1pPr>
            <a:lvl2pPr>
              <a:defRPr sz="1467"/>
            </a:lvl2pPr>
            <a:lvl3pPr>
              <a:defRPr sz="1467"/>
            </a:lvl3pPr>
            <a:lvl4pPr>
              <a:defRPr sz="1467"/>
            </a:lvl4pPr>
            <a:lvl5pPr>
              <a:defRPr sz="1467"/>
            </a:lvl5pPr>
          </a:lstStyle>
          <a:p>
            <a:pPr lvl="0"/>
            <a:r>
              <a:rPr lang="en-US" dirty="0"/>
              <a:t>MONTH</a:t>
            </a:r>
          </a:p>
        </p:txBody>
      </p:sp>
    </p:spTree>
    <p:extLst>
      <p:ext uri="{BB962C8B-B14F-4D97-AF65-F5344CB8AC3E}">
        <p14:creationId xmlns:p14="http://schemas.microsoft.com/office/powerpoint/2010/main" val="1851470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33" y="0"/>
            <a:ext cx="12186668" cy="6861095"/>
          </a:xfrm>
          <a:prstGeom prst="rect">
            <a:avLst/>
          </a:prstGeom>
        </p:spPr>
      </p:pic>
      <p:pic>
        <p:nvPicPr>
          <p:cNvPr id="8" name="Picture 7" descr="CCFiber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1830" y="330200"/>
            <a:ext cx="2884641" cy="538467"/>
          </a:xfrm>
          <a:prstGeom prst="rect">
            <a:avLst/>
          </a:prstGeom>
        </p:spPr>
      </p:pic>
      <p:sp>
        <p:nvSpPr>
          <p:cNvPr id="9" name="Rectangle 8"/>
          <p:cNvSpPr/>
          <p:nvPr userDrawn="1"/>
        </p:nvSpPr>
        <p:spPr>
          <a:xfrm>
            <a:off x="9347201" y="6256345"/>
            <a:ext cx="2278393" cy="205121"/>
          </a:xfrm>
          <a:prstGeom prst="rect">
            <a:avLst/>
          </a:prstGeom>
        </p:spPr>
        <p:txBody>
          <a:bodyPr wrap="square" lIns="0" tIns="0" rIns="0" bIns="0">
            <a:spAutoFit/>
          </a:bodyPr>
          <a:lstStyle/>
          <a:p>
            <a:pPr algn="r"/>
            <a:r>
              <a:rPr lang="en-US" sz="1333" dirty="0">
                <a:solidFill>
                  <a:schemeClr val="bg1"/>
                </a:solidFill>
                <a:latin typeface="Georgia" panose="02040502050405020303" pitchFamily="18" charset="0"/>
                <a:cs typeface="Franklin Gothic Medium"/>
              </a:rPr>
              <a:t>The pathway to possible.</a:t>
            </a:r>
          </a:p>
        </p:txBody>
      </p:sp>
      <p:sp>
        <p:nvSpPr>
          <p:cNvPr id="2" name="Title 1"/>
          <p:cNvSpPr>
            <a:spLocks noGrp="1"/>
          </p:cNvSpPr>
          <p:nvPr>
            <p:ph type="ctrTitle" hasCustomPrompt="1"/>
          </p:nvPr>
        </p:nvSpPr>
        <p:spPr>
          <a:xfrm>
            <a:off x="637117" y="1833345"/>
            <a:ext cx="8520481" cy="2802988"/>
          </a:xfrm>
        </p:spPr>
        <p:txBody>
          <a:bodyPr lIns="0" rIns="0" anchor="ctr">
            <a:noAutofit/>
          </a:bodyPr>
          <a:lstStyle>
            <a:lvl1pPr algn="l">
              <a:lnSpc>
                <a:spcPct val="82000"/>
              </a:lnSpc>
              <a:defRPr sz="7600">
                <a:solidFill>
                  <a:schemeClr val="bg1"/>
                </a:solidFill>
              </a:defRPr>
            </a:lvl1pPr>
          </a:lstStyle>
          <a:p>
            <a:r>
              <a:rPr lang="en-US" dirty="0"/>
              <a:t>Place title of presentation </a:t>
            </a:r>
            <a:br>
              <a:rPr lang="en-US" dirty="0"/>
            </a:br>
            <a:r>
              <a:rPr lang="en-US" dirty="0"/>
              <a:t>here</a:t>
            </a:r>
          </a:p>
        </p:txBody>
      </p:sp>
      <p:sp>
        <p:nvSpPr>
          <p:cNvPr id="3" name="Subtitle 2"/>
          <p:cNvSpPr>
            <a:spLocks noGrp="1"/>
          </p:cNvSpPr>
          <p:nvPr>
            <p:ph type="subTitle" idx="1" hasCustomPrompt="1"/>
          </p:nvPr>
        </p:nvSpPr>
        <p:spPr>
          <a:xfrm>
            <a:off x="637117" y="4804423"/>
            <a:ext cx="8520480" cy="724943"/>
          </a:xfrm>
        </p:spPr>
        <p:txBody>
          <a:bodyPr lIns="0" tIns="0" rIns="0" bIns="0">
            <a:normAutofit/>
          </a:bodyPr>
          <a:lstStyle>
            <a:lvl1pPr marL="0" indent="0" algn="l">
              <a:lnSpc>
                <a:spcPct val="90000"/>
              </a:lnSpc>
              <a:spcBef>
                <a:spcPts val="0"/>
              </a:spcBef>
              <a:buNone/>
              <a:defRPr sz="2267">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Place subtitle/description</a:t>
            </a:r>
            <a:br>
              <a:rPr lang="en-US" dirty="0"/>
            </a:br>
            <a:r>
              <a:rPr lang="en-US" dirty="0"/>
              <a:t>text here</a:t>
            </a:r>
          </a:p>
        </p:txBody>
      </p:sp>
      <p:sp>
        <p:nvSpPr>
          <p:cNvPr id="16" name="Text Placeholder 15"/>
          <p:cNvSpPr>
            <a:spLocks noGrp="1"/>
          </p:cNvSpPr>
          <p:nvPr>
            <p:ph type="body" sz="quarter" idx="10" hasCustomPrompt="1"/>
          </p:nvPr>
        </p:nvSpPr>
        <p:spPr>
          <a:xfrm>
            <a:off x="637118" y="5568070"/>
            <a:ext cx="1814012" cy="555101"/>
          </a:xfrm>
        </p:spPr>
        <p:txBody>
          <a:bodyPr lIns="0" tIns="0" rIns="0" bIns="0">
            <a:noAutofit/>
          </a:bodyPr>
          <a:lstStyle>
            <a:lvl1pPr marL="0" indent="0">
              <a:lnSpc>
                <a:spcPct val="100000"/>
              </a:lnSpc>
              <a:spcBef>
                <a:spcPts val="0"/>
              </a:spcBef>
              <a:buNone/>
              <a:defRPr sz="1467">
                <a:solidFill>
                  <a:schemeClr val="bg1"/>
                </a:solidFill>
              </a:defRPr>
            </a:lvl1pPr>
            <a:lvl2pPr>
              <a:defRPr sz="1467"/>
            </a:lvl2pPr>
            <a:lvl3pPr>
              <a:defRPr sz="1467"/>
            </a:lvl3pPr>
            <a:lvl4pPr>
              <a:defRPr sz="1467"/>
            </a:lvl4pPr>
            <a:lvl5pPr>
              <a:defRPr sz="1467"/>
            </a:lvl5pPr>
          </a:lstStyle>
          <a:p>
            <a:pPr lvl="0"/>
            <a:r>
              <a:rPr lang="en-US" dirty="0"/>
              <a:t>MONTH</a:t>
            </a:r>
          </a:p>
        </p:txBody>
      </p:sp>
    </p:spTree>
    <p:extLst>
      <p:ext uri="{BB962C8B-B14F-4D97-AF65-F5344CB8AC3E}">
        <p14:creationId xmlns:p14="http://schemas.microsoft.com/office/powerpoint/2010/main" val="152990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Divider Slide">
    <p:spTree>
      <p:nvGrpSpPr>
        <p:cNvPr id="1" name=""/>
        <p:cNvGrpSpPr/>
        <p:nvPr/>
      </p:nvGrpSpPr>
      <p:grpSpPr>
        <a:xfrm>
          <a:off x="0" y="0"/>
          <a:ext cx="0" cy="0"/>
          <a:chOff x="0" y="0"/>
          <a:chExt cx="0" cy="0"/>
        </a:xfrm>
      </p:grpSpPr>
      <p:pic>
        <p:nvPicPr>
          <p:cNvPr id="12" name="Picture 11" descr="CCFiber_Divider0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11551"/>
          <a:stretch/>
        </p:blipFill>
        <p:spPr>
          <a:xfrm>
            <a:off x="1" y="0"/>
            <a:ext cx="12217456" cy="6083907"/>
          </a:xfrm>
          <a:prstGeom prst="rect">
            <a:avLst/>
          </a:prstGeom>
        </p:spPr>
      </p:pic>
      <p:sp>
        <p:nvSpPr>
          <p:cNvPr id="3" name="Title 2"/>
          <p:cNvSpPr>
            <a:spLocks noGrp="1"/>
          </p:cNvSpPr>
          <p:nvPr>
            <p:ph type="title" hasCustomPrompt="1"/>
          </p:nvPr>
        </p:nvSpPr>
        <p:spPr>
          <a:xfrm>
            <a:off x="633984" y="829530"/>
            <a:ext cx="8522208" cy="4280545"/>
          </a:xfrm>
        </p:spPr>
        <p:txBody>
          <a:bodyPr>
            <a:noAutofit/>
          </a:bodyPr>
          <a:lstStyle>
            <a:lvl1pPr>
              <a:lnSpc>
                <a:spcPct val="82000"/>
              </a:lnSpc>
              <a:defRPr sz="7600">
                <a:solidFill>
                  <a:srgbClr val="FFFFFF"/>
                </a:solidFill>
              </a:defRPr>
            </a:lvl1pPr>
          </a:lstStyle>
          <a:p>
            <a:r>
              <a:rPr lang="en-US" dirty="0"/>
              <a:t>Place title of divider/transitional slide here</a:t>
            </a:r>
          </a:p>
        </p:txBody>
      </p:sp>
      <p:sp>
        <p:nvSpPr>
          <p:cNvPr id="5"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1398909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ivider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64095"/>
          </a:xfrm>
          <a:prstGeom prst="rect">
            <a:avLst/>
          </a:prstGeom>
        </p:spPr>
      </p:pic>
      <p:sp>
        <p:nvSpPr>
          <p:cNvPr id="3" name="Title 2"/>
          <p:cNvSpPr>
            <a:spLocks noGrp="1"/>
          </p:cNvSpPr>
          <p:nvPr>
            <p:ph type="title" hasCustomPrompt="1"/>
          </p:nvPr>
        </p:nvSpPr>
        <p:spPr>
          <a:xfrm>
            <a:off x="633984" y="829530"/>
            <a:ext cx="8522208" cy="4280545"/>
          </a:xfrm>
        </p:spPr>
        <p:txBody>
          <a:bodyPr>
            <a:noAutofit/>
          </a:bodyPr>
          <a:lstStyle>
            <a:lvl1pPr>
              <a:lnSpc>
                <a:spcPct val="82000"/>
              </a:lnSpc>
              <a:defRPr sz="7600">
                <a:solidFill>
                  <a:srgbClr val="FFFFFF"/>
                </a:solidFill>
              </a:defRPr>
            </a:lvl1pPr>
          </a:lstStyle>
          <a:p>
            <a:r>
              <a:rPr lang="en-US" dirty="0"/>
              <a:t>Place title of divider/transitional slide here</a:t>
            </a:r>
          </a:p>
        </p:txBody>
      </p:sp>
      <p:sp>
        <p:nvSpPr>
          <p:cNvPr id="5"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3540802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Divider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
            <a:ext cx="12191997" cy="6864095"/>
          </a:xfrm>
          <a:prstGeom prst="rect">
            <a:avLst/>
          </a:prstGeom>
        </p:spPr>
      </p:pic>
      <p:sp>
        <p:nvSpPr>
          <p:cNvPr id="3" name="Title 2"/>
          <p:cNvSpPr>
            <a:spLocks noGrp="1"/>
          </p:cNvSpPr>
          <p:nvPr>
            <p:ph type="title" hasCustomPrompt="1"/>
          </p:nvPr>
        </p:nvSpPr>
        <p:spPr>
          <a:xfrm>
            <a:off x="633984" y="829530"/>
            <a:ext cx="8522208" cy="4280545"/>
          </a:xfrm>
        </p:spPr>
        <p:txBody>
          <a:bodyPr>
            <a:noAutofit/>
          </a:bodyPr>
          <a:lstStyle>
            <a:lvl1pPr>
              <a:lnSpc>
                <a:spcPct val="82000"/>
              </a:lnSpc>
              <a:defRPr sz="7600">
                <a:solidFill>
                  <a:srgbClr val="FFFFFF"/>
                </a:solidFill>
              </a:defRPr>
            </a:lvl1pPr>
          </a:lstStyle>
          <a:p>
            <a:r>
              <a:rPr lang="en-US" dirty="0"/>
              <a:t>Place title of divider/transitional slide here</a:t>
            </a:r>
          </a:p>
        </p:txBody>
      </p:sp>
      <p:sp>
        <p:nvSpPr>
          <p:cNvPr id="5" name="Slide Number Placeholder 5"/>
          <p:cNvSpPr>
            <a:spLocks noGrp="1"/>
          </p:cNvSpPr>
          <p:nvPr>
            <p:ph type="sldNum" sz="quarter" idx="12"/>
          </p:nvPr>
        </p:nvSpPr>
        <p:spPr>
          <a:xfrm>
            <a:off x="11344274" y="6222069"/>
            <a:ext cx="248784" cy="175035"/>
          </a:xfrm>
          <a:prstGeom prst="rect">
            <a:avLst/>
          </a:prstGeom>
        </p:spPr>
        <p:txBody>
          <a:bodyPr lIns="0" tIns="0" rIns="0" bIns="0" anchor="b"/>
          <a:lstStyle>
            <a:lvl1pPr algn="r">
              <a:defRPr sz="800">
                <a:solidFill>
                  <a:srgbClr val="5A6771"/>
                </a:solidFill>
              </a:defRPr>
            </a:lvl1pPr>
          </a:lstStyle>
          <a:p>
            <a:fld id="{CA217CA2-108F-D246-B7E4-F65166CF0311}" type="slidenum">
              <a:rPr lang="en-US" smtClean="0"/>
              <a:pPr/>
              <a:t>‹#›</a:t>
            </a:fld>
            <a:endParaRPr lang="en-US" dirty="0"/>
          </a:p>
        </p:txBody>
      </p:sp>
    </p:spTree>
    <p:extLst>
      <p:ext uri="{BB962C8B-B14F-4D97-AF65-F5344CB8AC3E}">
        <p14:creationId xmlns:p14="http://schemas.microsoft.com/office/powerpoint/2010/main" val="2547852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0576" y="2301240"/>
            <a:ext cx="10972800" cy="3824923"/>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a:xfrm>
            <a:off x="649212" y="346907"/>
            <a:ext cx="10972800" cy="1278693"/>
          </a:xfrm>
          <a:prstGeom prst="rect">
            <a:avLst/>
          </a:prstGeom>
        </p:spPr>
        <p:txBody>
          <a:bodyPr vert="horz" lIns="0" tIns="45720" rIns="0" bIns="45720" rtlCol="0" anchor="t">
            <a:normAutofit/>
          </a:bodyPr>
          <a:lstStyle/>
          <a:p>
            <a:r>
              <a:rPr lang="en-US"/>
              <a:t>Click to edit Master title style</a:t>
            </a:r>
            <a:endParaRPr lang="en-US" dirty="0"/>
          </a:p>
        </p:txBody>
      </p:sp>
      <p:pic>
        <p:nvPicPr>
          <p:cNvPr id="7" name="Picture 6"/>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39542" y="6206583"/>
            <a:ext cx="1827339" cy="338667"/>
          </a:xfrm>
          <a:prstGeom prst="rect">
            <a:avLst/>
          </a:prstGeom>
        </p:spPr>
      </p:pic>
      <p:sp>
        <p:nvSpPr>
          <p:cNvPr id="10" name="Rectangle 9"/>
          <p:cNvSpPr/>
          <p:nvPr userDrawn="1"/>
        </p:nvSpPr>
        <p:spPr>
          <a:xfrm>
            <a:off x="9066687" y="6408593"/>
            <a:ext cx="2546689" cy="123111"/>
          </a:xfrm>
          <a:prstGeom prst="rect">
            <a:avLst/>
          </a:prstGeom>
        </p:spPr>
        <p:txBody>
          <a:bodyPr wrap="square" lIns="0" tIns="0" rIns="0" bIns="0">
            <a:spAutoFit/>
          </a:bodyPr>
          <a:lstStyle/>
          <a:p>
            <a:pPr algn="r"/>
            <a:r>
              <a:rPr lang="en-US" sz="800" dirty="0">
                <a:solidFill>
                  <a:schemeClr val="bg2">
                    <a:lumMod val="40000"/>
                    <a:lumOff val="60000"/>
                  </a:schemeClr>
                </a:solidFill>
                <a:latin typeface="+mn-lt"/>
                <a:cs typeface="Franklin Gothic Medium"/>
              </a:rPr>
              <a:t>PROPRIETARY &amp; CONFIDENTIAL</a:t>
            </a:r>
          </a:p>
        </p:txBody>
      </p:sp>
      <p:sp>
        <p:nvSpPr>
          <p:cNvPr id="12" name="Rectangle 11"/>
          <p:cNvSpPr/>
          <p:nvPr userDrawn="1"/>
        </p:nvSpPr>
        <p:spPr>
          <a:xfrm>
            <a:off x="11011993" y="6232708"/>
            <a:ext cx="422275" cy="17503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r"/>
            <a:r>
              <a:rPr lang="en-US" sz="800" dirty="0">
                <a:solidFill>
                  <a:srgbClr val="5A6771"/>
                </a:solidFill>
                <a:latin typeface="+mn-lt"/>
                <a:cs typeface="Franklin Gothic Medium"/>
              </a:rPr>
              <a:t>PAGE</a:t>
            </a:r>
            <a:endParaRPr lang="en-US" sz="800" dirty="0"/>
          </a:p>
        </p:txBody>
      </p:sp>
      <p:sp>
        <p:nvSpPr>
          <p:cNvPr id="8" name="Slide Number Placeholder 5"/>
          <p:cNvSpPr>
            <a:spLocks noGrp="1"/>
          </p:cNvSpPr>
          <p:nvPr>
            <p:ph type="sldNum" sz="quarter" idx="4"/>
          </p:nvPr>
        </p:nvSpPr>
        <p:spPr>
          <a:xfrm>
            <a:off x="11459668" y="6231858"/>
            <a:ext cx="133390" cy="165246"/>
          </a:xfrm>
          <a:prstGeom prst="rect">
            <a:avLst/>
          </a:prstGeom>
        </p:spPr>
        <p:txBody>
          <a:bodyPr lIns="0" tIns="0" rIns="0" bIns="0" anchor="b"/>
          <a:lstStyle>
            <a:lvl1pPr algn="r">
              <a:defRPr sz="800">
                <a:solidFill>
                  <a:srgbClr val="5A6771"/>
                </a:solidFill>
              </a:defRPr>
            </a:lvl1pPr>
          </a:lstStyle>
          <a:p>
            <a:fld id="{48957264-6352-439C-B62E-8AA0B82AFBC9}" type="slidenum">
              <a:rPr lang="en-US" smtClean="0"/>
              <a:pPr/>
              <a:t>‹#›</a:t>
            </a:fld>
            <a:endParaRPr lang="en-US" dirty="0"/>
          </a:p>
        </p:txBody>
      </p:sp>
    </p:spTree>
    <p:extLst>
      <p:ext uri="{BB962C8B-B14F-4D97-AF65-F5344CB8AC3E}">
        <p14:creationId xmlns:p14="http://schemas.microsoft.com/office/powerpoint/2010/main" val="3915358885"/>
      </p:ext>
    </p:extLst>
  </p:cSld>
  <p:clrMap bg1="lt1" tx1="dk1" bg2="lt2" tx2="dk2" accent1="accent1" accent2="accent2" accent3="accent3" accent4="accent4" accent5="accent5" accent6="accent6" hlink="hlink" folHlink="folHlink"/>
  <p:sldLayoutIdLst>
    <p:sldLayoutId id="2147483694" r:id="rId1"/>
    <p:sldLayoutId id="2147483697"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96" r:id="rId18"/>
    <p:sldLayoutId id="2147483681" r:id="rId19"/>
    <p:sldLayoutId id="2147483682" r:id="rId20"/>
    <p:sldLayoutId id="2147483683" r:id="rId21"/>
    <p:sldLayoutId id="2147483684" r:id="rId22"/>
    <p:sldLayoutId id="2147483695" r:id="rId23"/>
    <p:sldLayoutId id="2147483685" r:id="rId24"/>
    <p:sldLayoutId id="2147483698" r:id="rId25"/>
    <p:sldLayoutId id="2147483726" r:id="rId26"/>
    <p:sldLayoutId id="2147483727" r:id="rId27"/>
    <p:sldLayoutId id="2147483728" r:id="rId28"/>
  </p:sldLayoutIdLst>
  <p:hf hdr="0" ftr="0" dt="0"/>
  <p:txStyles>
    <p:titleStyle>
      <a:lvl1pPr algn="l" defTabSz="609585" rtl="0" eaLnBrk="1" latinLnBrk="0" hangingPunct="1">
        <a:lnSpc>
          <a:spcPct val="90000"/>
        </a:lnSpc>
        <a:spcBef>
          <a:spcPct val="0"/>
        </a:spcBef>
        <a:buNone/>
        <a:defRPr sz="3733" kern="1200">
          <a:solidFill>
            <a:srgbClr val="5A6771"/>
          </a:solidFill>
          <a:latin typeface="+mj-lt"/>
          <a:ea typeface="+mj-ea"/>
          <a:cs typeface="+mj-cs"/>
        </a:defRPr>
      </a:lvl1pPr>
    </p:titleStyle>
    <p:bodyStyle>
      <a:lvl1pPr marL="0" indent="0" algn="l" defTabSz="609585" rtl="0" eaLnBrk="1" latinLnBrk="0" hangingPunct="1">
        <a:spcBef>
          <a:spcPts val="1067"/>
        </a:spcBef>
        <a:buFont typeface="Arial"/>
        <a:buNone/>
        <a:defRPr sz="2000" kern="1200">
          <a:solidFill>
            <a:schemeClr val="bg2"/>
          </a:solidFill>
          <a:latin typeface="+mn-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18" Type="http://schemas.openxmlformats.org/officeDocument/2006/relationships/slide" Target="slide18.xml"/><Relationship Id="rId26" Type="http://schemas.openxmlformats.org/officeDocument/2006/relationships/slide" Target="slide26.xml"/><Relationship Id="rId3" Type="http://schemas.openxmlformats.org/officeDocument/2006/relationships/slide" Target="slide3.xml"/><Relationship Id="rId21" Type="http://schemas.openxmlformats.org/officeDocument/2006/relationships/slide" Target="slide21.xml"/><Relationship Id="rId7" Type="http://schemas.openxmlformats.org/officeDocument/2006/relationships/slide" Target="slide7.xml"/><Relationship Id="rId12" Type="http://schemas.openxmlformats.org/officeDocument/2006/relationships/slide" Target="slide12.xml"/><Relationship Id="rId17" Type="http://schemas.openxmlformats.org/officeDocument/2006/relationships/slide" Target="slide44.xml"/><Relationship Id="rId25" Type="http://schemas.openxmlformats.org/officeDocument/2006/relationships/slide" Target="slide25.xml"/><Relationship Id="rId2" Type="http://schemas.openxmlformats.org/officeDocument/2006/relationships/slide" Target="slide2.xml"/><Relationship Id="rId16" Type="http://schemas.openxmlformats.org/officeDocument/2006/relationships/slide" Target="slide16.xml"/><Relationship Id="rId20" Type="http://schemas.openxmlformats.org/officeDocument/2006/relationships/slide" Target="slide20.xml"/><Relationship Id="rId29" Type="http://schemas.openxmlformats.org/officeDocument/2006/relationships/slide" Target="slide29.xml"/><Relationship Id="rId1" Type="http://schemas.openxmlformats.org/officeDocument/2006/relationships/slideLayout" Target="../slideLayouts/slideLayout26.xml"/><Relationship Id="rId6" Type="http://schemas.openxmlformats.org/officeDocument/2006/relationships/slide" Target="slide6.xml"/><Relationship Id="rId11" Type="http://schemas.openxmlformats.org/officeDocument/2006/relationships/slide" Target="slide11.xml"/><Relationship Id="rId24" Type="http://schemas.openxmlformats.org/officeDocument/2006/relationships/slide" Target="slide24.xml"/><Relationship Id="rId5" Type="http://schemas.openxmlformats.org/officeDocument/2006/relationships/slide" Target="slide5.xml"/><Relationship Id="rId15" Type="http://schemas.openxmlformats.org/officeDocument/2006/relationships/slide" Target="slide15.xml"/><Relationship Id="rId23" Type="http://schemas.openxmlformats.org/officeDocument/2006/relationships/slide" Target="slide23.xml"/><Relationship Id="rId28" Type="http://schemas.openxmlformats.org/officeDocument/2006/relationships/slide" Target="slide28.xml"/><Relationship Id="rId10" Type="http://schemas.openxmlformats.org/officeDocument/2006/relationships/slide" Target="slide10.xml"/><Relationship Id="rId19" Type="http://schemas.openxmlformats.org/officeDocument/2006/relationships/slide" Target="slide19.xml"/><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slide" Target="slide14.xml"/><Relationship Id="rId22" Type="http://schemas.openxmlformats.org/officeDocument/2006/relationships/slide" Target="slide22.xml"/><Relationship Id="rId27" Type="http://schemas.openxmlformats.org/officeDocument/2006/relationships/slide" Target="slide27.xml"/><Relationship Id="rId30" Type="http://schemas.openxmlformats.org/officeDocument/2006/relationships/slide" Target="slide30.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8" Type="http://schemas.openxmlformats.org/officeDocument/2006/relationships/slide" Target="slide38.xml"/><Relationship Id="rId13" Type="http://schemas.openxmlformats.org/officeDocument/2006/relationships/slide" Target="slide43.xml"/><Relationship Id="rId3" Type="http://schemas.openxmlformats.org/officeDocument/2006/relationships/slide" Target="slide33.xml"/><Relationship Id="rId7" Type="http://schemas.openxmlformats.org/officeDocument/2006/relationships/slide" Target="slide37.xml"/><Relationship Id="rId12" Type="http://schemas.openxmlformats.org/officeDocument/2006/relationships/slide" Target="slide42.xml"/><Relationship Id="rId2" Type="http://schemas.openxmlformats.org/officeDocument/2006/relationships/slide" Target="slide32.xml"/><Relationship Id="rId1" Type="http://schemas.openxmlformats.org/officeDocument/2006/relationships/slideLayout" Target="../slideLayouts/slideLayout26.xml"/><Relationship Id="rId6" Type="http://schemas.openxmlformats.org/officeDocument/2006/relationships/slide" Target="slide36.xml"/><Relationship Id="rId11" Type="http://schemas.openxmlformats.org/officeDocument/2006/relationships/slide" Target="slide41.xml"/><Relationship Id="rId5" Type="http://schemas.openxmlformats.org/officeDocument/2006/relationships/slide" Target="slide35.xml"/><Relationship Id="rId10" Type="http://schemas.openxmlformats.org/officeDocument/2006/relationships/slide" Target="slide40.xml"/><Relationship Id="rId4" Type="http://schemas.openxmlformats.org/officeDocument/2006/relationships/slide" Target="slide34.xml"/><Relationship Id="rId9" Type="http://schemas.openxmlformats.org/officeDocument/2006/relationships/slide" Target="slide39.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slide" Target="slide45.xml"/><Relationship Id="rId1" Type="http://schemas.openxmlformats.org/officeDocument/2006/relationships/slideLayout" Target="../slideLayouts/slideLayout26.xml"/><Relationship Id="rId6" Type="http://schemas.openxmlformats.org/officeDocument/2006/relationships/slide" Target="slide49.xml"/><Relationship Id="rId5" Type="http://schemas.openxmlformats.org/officeDocument/2006/relationships/slide" Target="slide48.xml"/><Relationship Id="rId4" Type="http://schemas.openxmlformats.org/officeDocument/2006/relationships/slide" Target="slide4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5.xml"/><Relationship Id="rId1" Type="http://schemas.openxmlformats.org/officeDocument/2006/relationships/themeOverride" Target="../theme/themeOverr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6CC0898-6A80-417E-880C-0441BBC24C64}"/>
              </a:ext>
            </a:extLst>
          </p:cNvPr>
          <p:cNvSpPr>
            <a:spLocks noGrp="1"/>
          </p:cNvSpPr>
          <p:nvPr>
            <p:ph type="body" sz="quarter" idx="11"/>
          </p:nvPr>
        </p:nvSpPr>
        <p:spPr>
          <a:xfrm>
            <a:off x="547134" y="596750"/>
            <a:ext cx="7495252" cy="1336997"/>
          </a:xfrm>
        </p:spPr>
        <p:txBody>
          <a:bodyPr>
            <a:normAutofit/>
          </a:bodyPr>
          <a:lstStyle/>
          <a:p>
            <a:r>
              <a:rPr lang="en-US" sz="2400" dirty="0">
                <a:solidFill>
                  <a:srgbClr val="902C91"/>
                </a:solidFill>
              </a:rPr>
              <a:t>Local footprint maps.</a:t>
            </a:r>
          </a:p>
          <a:p>
            <a:endParaRPr lang="en-US" sz="800" dirty="0">
              <a:solidFill>
                <a:srgbClr val="902C91"/>
              </a:solidFill>
            </a:endParaRPr>
          </a:p>
          <a:p>
            <a:pPr marL="285750" indent="-285750">
              <a:spcBef>
                <a:spcPts val="0"/>
              </a:spcBef>
              <a:buFont typeface="Arial" panose="020B0604020202020204" pitchFamily="34" charset="0"/>
              <a:buChar char="•"/>
            </a:pPr>
            <a:r>
              <a:rPr lang="en-US" sz="1600" dirty="0">
                <a:solidFill>
                  <a:srgbClr val="5A6771"/>
                </a:solidFill>
              </a:rPr>
              <a:t>Replace slide 11 in fiber sales deck with your area map.</a:t>
            </a:r>
          </a:p>
        </p:txBody>
      </p:sp>
      <p:sp>
        <p:nvSpPr>
          <p:cNvPr id="5" name="Text Placeholder 4">
            <a:extLst>
              <a:ext uri="{FF2B5EF4-FFF2-40B4-BE49-F238E27FC236}">
                <a16:creationId xmlns:a16="http://schemas.microsoft.com/office/drawing/2014/main" id="{DA22833F-EE2D-415B-AE38-B5F68C219E95}"/>
              </a:ext>
            </a:extLst>
          </p:cNvPr>
          <p:cNvSpPr>
            <a:spLocks noGrp="1"/>
          </p:cNvSpPr>
          <p:nvPr>
            <p:ph type="body" sz="quarter" idx="12"/>
          </p:nvPr>
        </p:nvSpPr>
        <p:spPr>
          <a:xfrm>
            <a:off x="547134" y="2423167"/>
            <a:ext cx="8335960" cy="2759218"/>
          </a:xfrm>
        </p:spPr>
        <p:txBody>
          <a:bodyPr numCol="2"/>
          <a:lstStyle/>
          <a:p>
            <a:r>
              <a:rPr lang="en-US" sz="1400" dirty="0"/>
              <a:t>2.		</a:t>
            </a:r>
            <a:r>
              <a:rPr lang="en-US" sz="1400" dirty="0">
                <a:hlinkClick r:id="rId2" action="ppaction://hlinksldjump"/>
              </a:rPr>
              <a:t>Albany</a:t>
            </a:r>
            <a:endParaRPr lang="en-US" sz="1400" dirty="0"/>
          </a:p>
          <a:p>
            <a:r>
              <a:rPr lang="en-US" sz="1400" dirty="0"/>
              <a:t>3.		</a:t>
            </a:r>
            <a:r>
              <a:rPr lang="en-US" sz="1400" dirty="0">
                <a:hlinkClick r:id="rId3" action="ppaction://hlinksldjump"/>
              </a:rPr>
              <a:t>Atlanta</a:t>
            </a:r>
            <a:endParaRPr lang="en-US" sz="1400" dirty="0"/>
          </a:p>
          <a:p>
            <a:r>
              <a:rPr lang="en-US" sz="1400" dirty="0"/>
              <a:t>4.		</a:t>
            </a:r>
            <a:r>
              <a:rPr lang="en-US" sz="1400" dirty="0">
                <a:hlinkClick r:id="rId4" action="ppaction://hlinksldjump"/>
              </a:rPr>
              <a:t>Boston</a:t>
            </a:r>
            <a:endParaRPr lang="en-US" sz="1400" dirty="0"/>
          </a:p>
          <a:p>
            <a:r>
              <a:rPr lang="en-US" sz="1400" dirty="0"/>
              <a:t>5.		</a:t>
            </a:r>
            <a:r>
              <a:rPr lang="en-US" sz="1400" dirty="0">
                <a:hlinkClick r:id="rId5" action="ppaction://hlinksldjump"/>
              </a:rPr>
              <a:t>Brooklyn</a:t>
            </a:r>
            <a:endParaRPr lang="en-US" sz="1400" dirty="0"/>
          </a:p>
          <a:p>
            <a:r>
              <a:rPr lang="en-US" sz="1400" dirty="0"/>
              <a:t>6.		</a:t>
            </a:r>
            <a:r>
              <a:rPr lang="en-US" sz="1400" dirty="0">
                <a:hlinkClick r:id="rId6" action="ppaction://hlinksldjump"/>
              </a:rPr>
              <a:t>Chicago</a:t>
            </a:r>
            <a:endParaRPr lang="en-US" sz="1400" dirty="0"/>
          </a:p>
          <a:p>
            <a:r>
              <a:rPr lang="en-US" sz="1400" dirty="0"/>
              <a:t>7.		</a:t>
            </a:r>
            <a:r>
              <a:rPr lang="en-US" sz="1400" dirty="0">
                <a:hlinkClick r:id="rId7" action="ppaction://hlinksldjump"/>
              </a:rPr>
              <a:t>Cincinnati</a:t>
            </a:r>
            <a:r>
              <a:rPr lang="en-US" sz="1400" dirty="0"/>
              <a:t> </a:t>
            </a:r>
          </a:p>
          <a:p>
            <a:r>
              <a:rPr lang="en-US" sz="1400" dirty="0"/>
              <a:t>8.		</a:t>
            </a:r>
            <a:r>
              <a:rPr lang="en-US" sz="1400" dirty="0">
                <a:hlinkClick r:id="rId8" action="ppaction://hlinksldjump"/>
              </a:rPr>
              <a:t>Cleveland</a:t>
            </a:r>
            <a:endParaRPr lang="en-US" sz="1400" dirty="0"/>
          </a:p>
          <a:p>
            <a:r>
              <a:rPr lang="en-US" sz="1400" dirty="0"/>
              <a:t>9.		</a:t>
            </a:r>
            <a:r>
              <a:rPr lang="en-US" sz="1400" dirty="0">
                <a:hlinkClick r:id="rId9" action="ppaction://hlinksldjump"/>
              </a:rPr>
              <a:t>Columbus</a:t>
            </a:r>
            <a:endParaRPr lang="en-US" sz="1400" dirty="0"/>
          </a:p>
          <a:p>
            <a:r>
              <a:rPr lang="en-US" sz="1400" dirty="0"/>
              <a:t>10.		</a:t>
            </a:r>
            <a:r>
              <a:rPr lang="en-US" sz="1400" dirty="0">
                <a:hlinkClick r:id="rId10" action="ppaction://hlinksldjump"/>
              </a:rPr>
              <a:t>Dayton</a:t>
            </a:r>
            <a:endParaRPr lang="en-US" sz="1400" dirty="0"/>
          </a:p>
          <a:p>
            <a:r>
              <a:rPr lang="en-US" sz="1400" dirty="0"/>
              <a:t>11.		</a:t>
            </a:r>
            <a:r>
              <a:rPr lang="en-US" sz="1400" dirty="0">
                <a:hlinkClick r:id="rId11" action="ppaction://hlinksldjump"/>
              </a:rPr>
              <a:t>Delaware</a:t>
            </a:r>
            <a:endParaRPr lang="en-US" sz="1400" dirty="0"/>
          </a:p>
          <a:p>
            <a:r>
              <a:rPr lang="en-US" sz="1400" dirty="0"/>
              <a:t>12.		</a:t>
            </a:r>
            <a:r>
              <a:rPr lang="en-US" sz="1400" dirty="0">
                <a:hlinkClick r:id="rId12" action="ppaction://hlinksldjump"/>
              </a:rPr>
              <a:t>Detroit</a:t>
            </a:r>
            <a:r>
              <a:rPr lang="en-US" sz="1400" dirty="0"/>
              <a:t> </a:t>
            </a:r>
          </a:p>
          <a:p>
            <a:r>
              <a:rPr lang="en-US" sz="1400" dirty="0"/>
              <a:t>13.		</a:t>
            </a:r>
            <a:r>
              <a:rPr lang="en-US" sz="1400" dirty="0">
                <a:hlinkClick r:id="rId13" action="ppaction://hlinksldjump"/>
              </a:rPr>
              <a:t>Florida</a:t>
            </a:r>
            <a:endParaRPr lang="en-US" sz="1400" dirty="0"/>
          </a:p>
          <a:p>
            <a:r>
              <a:rPr lang="en-US" sz="1400" dirty="0"/>
              <a:t>	</a:t>
            </a:r>
          </a:p>
          <a:p>
            <a:endParaRPr lang="en-US" sz="1400" dirty="0"/>
          </a:p>
          <a:p>
            <a:endParaRPr lang="en-US" dirty="0"/>
          </a:p>
        </p:txBody>
      </p:sp>
      <p:sp>
        <p:nvSpPr>
          <p:cNvPr id="7" name="Text Placeholder 4">
            <a:extLst>
              <a:ext uri="{FF2B5EF4-FFF2-40B4-BE49-F238E27FC236}">
                <a16:creationId xmlns:a16="http://schemas.microsoft.com/office/drawing/2014/main" id="{344F1290-DE5A-4E6A-B235-D10F01106417}"/>
              </a:ext>
            </a:extLst>
          </p:cNvPr>
          <p:cNvSpPr txBox="1">
            <a:spLocks/>
          </p:cNvSpPr>
          <p:nvPr/>
        </p:nvSpPr>
        <p:spPr>
          <a:xfrm>
            <a:off x="4290675" y="2444879"/>
            <a:ext cx="8335960" cy="2759218"/>
          </a:xfrm>
          <a:prstGeom prst="rect">
            <a:avLst/>
          </a:prstGeom>
        </p:spPr>
        <p:txBody>
          <a:bodyPr vert="horz" lIns="0" tIns="45720" rIns="0" bIns="45720" numCol="2" rtlCol="0">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700" kern="1200" baseline="0">
                <a:solidFill>
                  <a:srgbClr val="5A6771"/>
                </a:solidFill>
                <a:latin typeface="Franklin Gothic Medium" panose="020B0603020102020204" pitchFamily="34" charset="0"/>
                <a:ea typeface="+mn-ea"/>
                <a:cs typeface="+mn-cs"/>
              </a:defRPr>
            </a:lvl1pPr>
            <a:lvl2pPr marL="169863" marR="0" indent="-169863" algn="l" defTabSz="457200" rtl="0" eaLnBrk="1" fontAlgn="auto" latinLnBrk="0" hangingPunct="1">
              <a:lnSpc>
                <a:spcPct val="100000"/>
              </a:lnSpc>
              <a:spcBef>
                <a:spcPts val="800"/>
              </a:spcBef>
              <a:spcAft>
                <a:spcPts val="0"/>
              </a:spcAft>
              <a:buClrTx/>
              <a:buSzTx/>
              <a:buFont typeface="Arial"/>
              <a:buChar char="•"/>
              <a:tabLst/>
              <a:defRPr sz="2400" kern="1200">
                <a:solidFill>
                  <a:schemeClr val="tx1"/>
                </a:solidFill>
                <a:latin typeface="+mn-lt"/>
                <a:ea typeface="+mn-ea"/>
                <a:cs typeface="+mn-cs"/>
              </a:defRPr>
            </a:lvl2pPr>
            <a:lvl3pPr marL="463550" marR="0" indent="-177800" algn="l" defTabSz="457200" rtl="0" eaLnBrk="1" fontAlgn="auto" latinLnBrk="0" hangingPunct="1">
              <a:lnSpc>
                <a:spcPct val="100000"/>
              </a:lnSpc>
              <a:spcBef>
                <a:spcPts val="800"/>
              </a:spcBef>
              <a:spcAft>
                <a:spcPts val="0"/>
              </a:spcAft>
              <a:buClrTx/>
              <a:buSzTx/>
              <a:buFont typeface="Lucida Grande"/>
              <a:buChar char="-"/>
              <a:tabLst/>
              <a:defRPr sz="2000" kern="1200">
                <a:solidFill>
                  <a:schemeClr val="tx1"/>
                </a:solidFill>
                <a:latin typeface="+mn-lt"/>
                <a:ea typeface="+mn-ea"/>
                <a:cs typeface="+mn-cs"/>
              </a:defRPr>
            </a:lvl3pPr>
            <a:lvl4pPr marL="742950" marR="0" indent="-171450" algn="l" defTabSz="457200" rtl="0" eaLnBrk="1" fontAlgn="auto" latinLnBrk="0" hangingPunct="1">
              <a:lnSpc>
                <a:spcPct val="100000"/>
              </a:lnSpc>
              <a:spcBef>
                <a:spcPts val="800"/>
              </a:spcBef>
              <a:spcAft>
                <a:spcPts val="0"/>
              </a:spcAft>
              <a:buClrTx/>
              <a:buSzTx/>
              <a:buFont typeface="Arial"/>
              <a:buChar char="•"/>
              <a:tabLst/>
              <a:defRPr sz="1800" kern="1200">
                <a:solidFill>
                  <a:schemeClr val="tx1"/>
                </a:solidFill>
                <a:latin typeface="+mn-lt"/>
                <a:ea typeface="+mn-ea"/>
                <a:cs typeface="+mn-cs"/>
              </a:defRPr>
            </a:lvl4pPr>
            <a:lvl5pPr marL="965200" marR="0" indent="-166688" algn="l" defTabSz="457200" rtl="0" eaLnBrk="1" fontAlgn="auto" latinLnBrk="0" hangingPunct="1">
              <a:lnSpc>
                <a:spcPct val="100000"/>
              </a:lnSpc>
              <a:spcBef>
                <a:spcPts val="800"/>
              </a:spcBef>
              <a:spcAft>
                <a:spcPts val="0"/>
              </a:spcAft>
              <a:buClrTx/>
              <a:buSzTx/>
              <a:buFont typeface="Lucida Grande"/>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14.		</a:t>
            </a:r>
            <a:r>
              <a:rPr lang="en-US" sz="1400" dirty="0">
                <a:hlinkClick r:id="rId14" action="ppaction://hlinksldjump"/>
              </a:rPr>
              <a:t>Greater Miami</a:t>
            </a:r>
            <a:r>
              <a:rPr lang="en-US" sz="1400" dirty="0"/>
              <a:t>	</a:t>
            </a:r>
          </a:p>
          <a:p>
            <a:r>
              <a:rPr lang="en-US" sz="1400" dirty="0"/>
              <a:t>15.		</a:t>
            </a:r>
            <a:r>
              <a:rPr lang="en-US" sz="1400" dirty="0">
                <a:hlinkClick r:id="rId15" action="ppaction://hlinksldjump"/>
              </a:rPr>
              <a:t>Greater Tampa</a:t>
            </a:r>
            <a:endParaRPr lang="en-US" sz="1400" dirty="0"/>
          </a:p>
          <a:p>
            <a:pPr>
              <a:defRPr/>
            </a:pPr>
            <a:r>
              <a:rPr lang="en-US" sz="1400" dirty="0"/>
              <a:t>16.		</a:t>
            </a:r>
            <a:r>
              <a:rPr lang="en-US" sz="1400" dirty="0">
                <a:hlinkClick r:id="rId16" action="ppaction://hlinksldjump"/>
              </a:rPr>
              <a:t>Houston</a:t>
            </a:r>
            <a:endParaRPr lang="en-US" sz="1400" dirty="0"/>
          </a:p>
          <a:p>
            <a:pPr>
              <a:defRPr/>
            </a:pPr>
            <a:r>
              <a:rPr lang="en-US" sz="1400" dirty="0"/>
              <a:t>17.		</a:t>
            </a:r>
            <a:r>
              <a:rPr lang="en-US" sz="1400" dirty="0">
                <a:hlinkClick r:id="rId17" action="ppaction://hlinksldjump"/>
              </a:rPr>
              <a:t>Jacksonville</a:t>
            </a:r>
            <a:endParaRPr lang="en-US" sz="1400" dirty="0"/>
          </a:p>
          <a:p>
            <a:r>
              <a:rPr lang="en-US" sz="1400" dirty="0"/>
              <a:t>18.		</a:t>
            </a:r>
            <a:r>
              <a:rPr lang="en-US" sz="1400" dirty="0">
                <a:hlinkClick r:id="rId18" action="ppaction://hlinksldjump"/>
              </a:rPr>
              <a:t>Los Angeles</a:t>
            </a:r>
            <a:endParaRPr lang="en-US" sz="1400" dirty="0"/>
          </a:p>
          <a:p>
            <a:r>
              <a:rPr lang="en-US" sz="1400" dirty="0"/>
              <a:t>19.		</a:t>
            </a:r>
            <a:r>
              <a:rPr lang="en-US" sz="1400" dirty="0">
                <a:hlinkClick r:id="rId19" action="ppaction://hlinksldjump"/>
              </a:rPr>
              <a:t>SoCal</a:t>
            </a:r>
            <a:endParaRPr lang="en-US" sz="1400" dirty="0"/>
          </a:p>
          <a:p>
            <a:r>
              <a:rPr lang="en-US" sz="1400" dirty="0"/>
              <a:t>20.		</a:t>
            </a:r>
            <a:r>
              <a:rPr lang="en-US" sz="1400" dirty="0">
                <a:hlinkClick r:id="rId20" action="ppaction://hlinksldjump"/>
              </a:rPr>
              <a:t>Long Island </a:t>
            </a:r>
            <a:endParaRPr lang="en-US" sz="1400" dirty="0"/>
          </a:p>
          <a:p>
            <a:r>
              <a:rPr lang="en-US" sz="1400" dirty="0"/>
              <a:t>21.		</a:t>
            </a:r>
            <a:r>
              <a:rPr lang="en-US" sz="1400" dirty="0">
                <a:hlinkClick r:id="rId21" action="ppaction://hlinksldjump"/>
              </a:rPr>
              <a:t>Massachusetts</a:t>
            </a:r>
            <a:endParaRPr lang="en-US" sz="1400" dirty="0"/>
          </a:p>
          <a:p>
            <a:r>
              <a:rPr lang="en-US" sz="1400" dirty="0"/>
              <a:t>22.		</a:t>
            </a:r>
            <a:r>
              <a:rPr lang="en-US" sz="1400" dirty="0">
                <a:hlinkClick r:id="rId22" action="ppaction://hlinksldjump"/>
              </a:rPr>
              <a:t>Miami</a:t>
            </a:r>
            <a:endParaRPr lang="en-US" sz="1400" dirty="0"/>
          </a:p>
          <a:p>
            <a:r>
              <a:rPr lang="en-US" sz="1400" dirty="0"/>
              <a:t>23.		</a:t>
            </a:r>
            <a:r>
              <a:rPr lang="en-US" sz="1400" dirty="0">
                <a:hlinkClick r:id="rId23" action="ppaction://hlinksldjump"/>
              </a:rPr>
              <a:t>New York metro</a:t>
            </a:r>
            <a:endParaRPr lang="en-US" sz="1400" dirty="0"/>
          </a:p>
          <a:p>
            <a:r>
              <a:rPr lang="en-US" sz="1400" dirty="0"/>
              <a:t>24.		</a:t>
            </a:r>
            <a:r>
              <a:rPr lang="en-US" sz="1400" dirty="0">
                <a:hlinkClick r:id="rId24" action="ppaction://hlinksldjump"/>
              </a:rPr>
              <a:t>Orlando</a:t>
            </a:r>
            <a:endParaRPr lang="en-US" sz="1400" dirty="0"/>
          </a:p>
          <a:p>
            <a:r>
              <a:rPr lang="en-US" sz="1400" dirty="0"/>
              <a:t>25.		</a:t>
            </a:r>
            <a:r>
              <a:rPr lang="en-US" sz="1400" dirty="0">
                <a:hlinkClick r:id="rId25" action="ppaction://hlinksldjump"/>
              </a:rPr>
              <a:t>Philadelphia</a:t>
            </a:r>
            <a:endParaRPr lang="en-US" sz="1400" dirty="0"/>
          </a:p>
          <a:p>
            <a:r>
              <a:rPr lang="en-US" sz="1400" dirty="0"/>
              <a:t>	</a:t>
            </a:r>
          </a:p>
          <a:p>
            <a:endParaRPr lang="en-US" sz="1400" dirty="0"/>
          </a:p>
          <a:p>
            <a:endParaRPr lang="en-US" dirty="0"/>
          </a:p>
        </p:txBody>
      </p:sp>
      <p:sp>
        <p:nvSpPr>
          <p:cNvPr id="9" name="Text Placeholder 4">
            <a:extLst>
              <a:ext uri="{FF2B5EF4-FFF2-40B4-BE49-F238E27FC236}">
                <a16:creationId xmlns:a16="http://schemas.microsoft.com/office/drawing/2014/main" id="{322A849D-ED48-4EDE-BEE3-ED9039C29C21}"/>
              </a:ext>
            </a:extLst>
          </p:cNvPr>
          <p:cNvSpPr txBox="1">
            <a:spLocks/>
          </p:cNvSpPr>
          <p:nvPr/>
        </p:nvSpPr>
        <p:spPr>
          <a:xfrm>
            <a:off x="8458655" y="2423167"/>
            <a:ext cx="8335960" cy="2759218"/>
          </a:xfrm>
          <a:prstGeom prst="rect">
            <a:avLst/>
          </a:prstGeom>
        </p:spPr>
        <p:txBody>
          <a:bodyPr vert="horz" lIns="0" tIns="45720" rIns="0" bIns="45720" numCol="2" rtlCol="0">
            <a:norm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700" kern="1200" baseline="0">
                <a:solidFill>
                  <a:srgbClr val="5A6771"/>
                </a:solidFill>
                <a:latin typeface="Franklin Gothic Medium" panose="020B0603020102020204" pitchFamily="34" charset="0"/>
                <a:ea typeface="+mn-ea"/>
                <a:cs typeface="+mn-cs"/>
              </a:defRPr>
            </a:lvl1pPr>
            <a:lvl2pPr marL="169863" marR="0" indent="-169863" algn="l" defTabSz="457200" rtl="0" eaLnBrk="1" fontAlgn="auto" latinLnBrk="0" hangingPunct="1">
              <a:lnSpc>
                <a:spcPct val="100000"/>
              </a:lnSpc>
              <a:spcBef>
                <a:spcPts val="800"/>
              </a:spcBef>
              <a:spcAft>
                <a:spcPts val="0"/>
              </a:spcAft>
              <a:buClrTx/>
              <a:buSzTx/>
              <a:buFont typeface="Arial"/>
              <a:buChar char="•"/>
              <a:tabLst/>
              <a:defRPr sz="2400" kern="1200">
                <a:solidFill>
                  <a:schemeClr val="tx1"/>
                </a:solidFill>
                <a:latin typeface="+mn-lt"/>
                <a:ea typeface="+mn-ea"/>
                <a:cs typeface="+mn-cs"/>
              </a:defRPr>
            </a:lvl2pPr>
            <a:lvl3pPr marL="463550" marR="0" indent="-177800" algn="l" defTabSz="457200" rtl="0" eaLnBrk="1" fontAlgn="auto" latinLnBrk="0" hangingPunct="1">
              <a:lnSpc>
                <a:spcPct val="100000"/>
              </a:lnSpc>
              <a:spcBef>
                <a:spcPts val="800"/>
              </a:spcBef>
              <a:spcAft>
                <a:spcPts val="0"/>
              </a:spcAft>
              <a:buClrTx/>
              <a:buSzTx/>
              <a:buFont typeface="Lucida Grande"/>
              <a:buChar char="-"/>
              <a:tabLst/>
              <a:defRPr sz="2000" kern="1200">
                <a:solidFill>
                  <a:schemeClr val="tx1"/>
                </a:solidFill>
                <a:latin typeface="+mn-lt"/>
                <a:ea typeface="+mn-ea"/>
                <a:cs typeface="+mn-cs"/>
              </a:defRPr>
            </a:lvl3pPr>
            <a:lvl4pPr marL="742950" marR="0" indent="-171450" algn="l" defTabSz="457200" rtl="0" eaLnBrk="1" fontAlgn="auto" latinLnBrk="0" hangingPunct="1">
              <a:lnSpc>
                <a:spcPct val="100000"/>
              </a:lnSpc>
              <a:spcBef>
                <a:spcPts val="800"/>
              </a:spcBef>
              <a:spcAft>
                <a:spcPts val="0"/>
              </a:spcAft>
              <a:buClrTx/>
              <a:buSzTx/>
              <a:buFont typeface="Arial"/>
              <a:buChar char="•"/>
              <a:tabLst/>
              <a:defRPr sz="1800" kern="1200">
                <a:solidFill>
                  <a:schemeClr val="tx1"/>
                </a:solidFill>
                <a:latin typeface="+mn-lt"/>
                <a:ea typeface="+mn-ea"/>
                <a:cs typeface="+mn-cs"/>
              </a:defRPr>
            </a:lvl4pPr>
            <a:lvl5pPr marL="965200" marR="0" indent="-166688" algn="l" defTabSz="457200" rtl="0" eaLnBrk="1" fontAlgn="auto" latinLnBrk="0" hangingPunct="1">
              <a:lnSpc>
                <a:spcPct val="100000"/>
              </a:lnSpc>
              <a:spcBef>
                <a:spcPts val="800"/>
              </a:spcBef>
              <a:spcAft>
                <a:spcPts val="0"/>
              </a:spcAft>
              <a:buClrTx/>
              <a:buSzTx/>
              <a:buFont typeface="Lucida Grande"/>
              <a:buChar char="-"/>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t>26.		</a:t>
            </a:r>
            <a:r>
              <a:rPr lang="en-US" sz="1400" dirty="0">
                <a:hlinkClick r:id="rId26" action="ppaction://hlinksldjump"/>
              </a:rPr>
              <a:t>Pittsburgh</a:t>
            </a:r>
            <a:r>
              <a:rPr lang="en-US" sz="1400" dirty="0"/>
              <a:t>	</a:t>
            </a:r>
          </a:p>
          <a:p>
            <a:r>
              <a:rPr lang="en-US" sz="1400" dirty="0"/>
              <a:t>27.		</a:t>
            </a:r>
            <a:r>
              <a:rPr lang="en-US" sz="1400" dirty="0">
                <a:hlinkClick r:id="rId27" action="ppaction://hlinksldjump"/>
              </a:rPr>
              <a:t>Rhode Island</a:t>
            </a:r>
            <a:endParaRPr lang="en-US" sz="1400" dirty="0"/>
          </a:p>
          <a:p>
            <a:r>
              <a:rPr lang="en-US" sz="1400" dirty="0"/>
              <a:t>28.		</a:t>
            </a:r>
            <a:r>
              <a:rPr lang="en-US" sz="1400" dirty="0">
                <a:hlinkClick r:id="rId28" action="ppaction://hlinksldjump"/>
              </a:rPr>
              <a:t>Tampa</a:t>
            </a:r>
            <a:endParaRPr lang="en-US" sz="1400" dirty="0"/>
          </a:p>
          <a:p>
            <a:r>
              <a:rPr lang="en-US" sz="1400" dirty="0"/>
              <a:t>29.		</a:t>
            </a:r>
            <a:r>
              <a:rPr lang="en-US" sz="1400" dirty="0">
                <a:hlinkClick r:id="rId29" action="ppaction://hlinksldjump"/>
              </a:rPr>
              <a:t>Washington, DC</a:t>
            </a:r>
            <a:endParaRPr lang="en-US" sz="1400" dirty="0"/>
          </a:p>
          <a:p>
            <a:r>
              <a:rPr lang="en-US" sz="1400" dirty="0"/>
              <a:t>30.		</a:t>
            </a:r>
            <a:r>
              <a:rPr lang="en-US" sz="1400" dirty="0">
                <a:hlinkClick r:id="rId30" action="ppaction://hlinksldjump"/>
              </a:rPr>
              <a:t>Wilmington</a:t>
            </a:r>
            <a:endParaRPr lang="en-US" sz="1400" dirty="0"/>
          </a:p>
          <a:p>
            <a:endParaRPr lang="en-US" sz="1400" dirty="0"/>
          </a:p>
          <a:p>
            <a:endParaRPr lang="en-US" dirty="0"/>
          </a:p>
        </p:txBody>
      </p:sp>
    </p:spTree>
    <p:extLst>
      <p:ext uri="{BB962C8B-B14F-4D97-AF65-F5344CB8AC3E}">
        <p14:creationId xmlns:p14="http://schemas.microsoft.com/office/powerpoint/2010/main" val="653215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Dayton</a:t>
            </a:r>
            <a:r>
              <a:rPr lang="en-US" sz="3730" dirty="0"/>
              <a:t>.</a:t>
            </a:r>
          </a:p>
        </p:txBody>
      </p:sp>
      <p:pic>
        <p:nvPicPr>
          <p:cNvPr id="7" name="Picture 6">
            <a:extLst>
              <a:ext uri="{FF2B5EF4-FFF2-40B4-BE49-F238E27FC236}">
                <a16:creationId xmlns:a16="http://schemas.microsoft.com/office/drawing/2014/main" id="{E4B23E78-627A-4584-9C46-C50FDB7EF12B}"/>
              </a:ext>
            </a:extLst>
          </p:cNvPr>
          <p:cNvPicPr>
            <a:picLocks noChangeAspect="1"/>
          </p:cNvPicPr>
          <p:nvPr/>
        </p:nvPicPr>
        <p:blipFill rotWithShape="1">
          <a:blip r:embed="rId2"/>
          <a:srcRect l="22313"/>
          <a:stretch/>
        </p:blipFill>
        <p:spPr>
          <a:xfrm>
            <a:off x="3449546" y="1058941"/>
            <a:ext cx="5292908" cy="4701619"/>
          </a:xfrm>
          <a:prstGeom prst="rect">
            <a:avLst/>
          </a:prstGeom>
          <a:ln w="19050">
            <a:solidFill>
              <a:schemeClr val="bg1">
                <a:lumMod val="85000"/>
              </a:schemeClr>
            </a:solidFill>
          </a:ln>
        </p:spPr>
      </p:pic>
    </p:spTree>
    <p:extLst>
      <p:ext uri="{BB962C8B-B14F-4D97-AF65-F5344CB8AC3E}">
        <p14:creationId xmlns:p14="http://schemas.microsoft.com/office/powerpoint/2010/main" val="1424073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Delaware</a:t>
            </a:r>
            <a:r>
              <a:rPr lang="en-US" sz="3730" dirty="0"/>
              <a:t>.</a:t>
            </a:r>
          </a:p>
        </p:txBody>
      </p:sp>
      <p:pic>
        <p:nvPicPr>
          <p:cNvPr id="5" name="Picture 4">
            <a:extLst>
              <a:ext uri="{FF2B5EF4-FFF2-40B4-BE49-F238E27FC236}">
                <a16:creationId xmlns:a16="http://schemas.microsoft.com/office/drawing/2014/main" id="{08D82EB7-E354-4FBA-A524-4A330C83CC7A}"/>
              </a:ext>
            </a:extLst>
          </p:cNvPr>
          <p:cNvPicPr>
            <a:picLocks noChangeAspect="1"/>
          </p:cNvPicPr>
          <p:nvPr/>
        </p:nvPicPr>
        <p:blipFill>
          <a:blip r:embed="rId2"/>
          <a:stretch>
            <a:fillRect/>
          </a:stretch>
        </p:blipFill>
        <p:spPr>
          <a:xfrm>
            <a:off x="3449546" y="1043645"/>
            <a:ext cx="5292908" cy="4716915"/>
          </a:xfrm>
          <a:prstGeom prst="rect">
            <a:avLst/>
          </a:prstGeom>
          <a:ln w="19050">
            <a:solidFill>
              <a:schemeClr val="bg1">
                <a:lumMod val="85000"/>
              </a:schemeClr>
            </a:solidFill>
          </a:ln>
        </p:spPr>
      </p:pic>
    </p:spTree>
    <p:extLst>
      <p:ext uri="{BB962C8B-B14F-4D97-AF65-F5344CB8AC3E}">
        <p14:creationId xmlns:p14="http://schemas.microsoft.com/office/powerpoint/2010/main" val="2913346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Detroit</a:t>
            </a:r>
            <a:r>
              <a:rPr lang="en-US" sz="3730" dirty="0"/>
              <a:t>.</a:t>
            </a:r>
          </a:p>
        </p:txBody>
      </p:sp>
      <p:pic>
        <p:nvPicPr>
          <p:cNvPr id="6" name="Picture 5">
            <a:extLst>
              <a:ext uri="{FF2B5EF4-FFF2-40B4-BE49-F238E27FC236}">
                <a16:creationId xmlns:a16="http://schemas.microsoft.com/office/drawing/2014/main" id="{04A02CE1-3521-4285-ADCA-D81450B58BA1}"/>
              </a:ext>
            </a:extLst>
          </p:cNvPr>
          <p:cNvPicPr>
            <a:picLocks noChangeAspect="1"/>
          </p:cNvPicPr>
          <p:nvPr/>
        </p:nvPicPr>
        <p:blipFill rotWithShape="1">
          <a:blip r:embed="rId2"/>
          <a:srcRect l="6337" r="3243"/>
          <a:stretch/>
        </p:blipFill>
        <p:spPr>
          <a:xfrm>
            <a:off x="3449546" y="1043645"/>
            <a:ext cx="5327869" cy="4716915"/>
          </a:xfrm>
          <a:prstGeom prst="rect">
            <a:avLst/>
          </a:prstGeom>
          <a:ln w="19050">
            <a:solidFill>
              <a:schemeClr val="bg1">
                <a:lumMod val="85000"/>
              </a:schemeClr>
            </a:solidFill>
          </a:ln>
        </p:spPr>
      </p:pic>
    </p:spTree>
    <p:extLst>
      <p:ext uri="{BB962C8B-B14F-4D97-AF65-F5344CB8AC3E}">
        <p14:creationId xmlns:p14="http://schemas.microsoft.com/office/powerpoint/2010/main" val="564563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Florida</a:t>
            </a:r>
            <a:r>
              <a:rPr lang="en-US" sz="3730" dirty="0"/>
              <a:t>.</a:t>
            </a:r>
          </a:p>
        </p:txBody>
      </p:sp>
      <p:pic>
        <p:nvPicPr>
          <p:cNvPr id="5" name="Picture 4">
            <a:extLst>
              <a:ext uri="{FF2B5EF4-FFF2-40B4-BE49-F238E27FC236}">
                <a16:creationId xmlns:a16="http://schemas.microsoft.com/office/drawing/2014/main" id="{C3B01DC2-8B0C-4816-B547-AB244DDDDD71}"/>
              </a:ext>
            </a:extLst>
          </p:cNvPr>
          <p:cNvPicPr>
            <a:picLocks noChangeAspect="1"/>
          </p:cNvPicPr>
          <p:nvPr/>
        </p:nvPicPr>
        <p:blipFill rotWithShape="1">
          <a:blip r:embed="rId2"/>
          <a:srcRect b="5048"/>
          <a:stretch/>
        </p:blipFill>
        <p:spPr>
          <a:xfrm>
            <a:off x="3449546" y="1043645"/>
            <a:ext cx="5292908" cy="4770711"/>
          </a:xfrm>
          <a:prstGeom prst="rect">
            <a:avLst/>
          </a:prstGeom>
          <a:ln w="19050">
            <a:solidFill>
              <a:schemeClr val="bg1">
                <a:lumMod val="85000"/>
              </a:schemeClr>
            </a:solidFill>
          </a:ln>
        </p:spPr>
      </p:pic>
    </p:spTree>
    <p:extLst>
      <p:ext uri="{BB962C8B-B14F-4D97-AF65-F5344CB8AC3E}">
        <p14:creationId xmlns:p14="http://schemas.microsoft.com/office/powerpoint/2010/main" val="2338386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Greater Miami</a:t>
            </a:r>
            <a:r>
              <a:rPr lang="en-US" sz="3730" dirty="0"/>
              <a:t>. </a:t>
            </a:r>
          </a:p>
        </p:txBody>
      </p:sp>
      <p:pic>
        <p:nvPicPr>
          <p:cNvPr id="6" name="Picture 5">
            <a:extLst>
              <a:ext uri="{FF2B5EF4-FFF2-40B4-BE49-F238E27FC236}">
                <a16:creationId xmlns:a16="http://schemas.microsoft.com/office/drawing/2014/main" id="{0D15D268-16F0-4CB9-8412-338262ADFDF8}"/>
              </a:ext>
            </a:extLst>
          </p:cNvPr>
          <p:cNvPicPr>
            <a:picLocks noChangeAspect="1"/>
          </p:cNvPicPr>
          <p:nvPr/>
        </p:nvPicPr>
        <p:blipFill rotWithShape="1">
          <a:blip r:embed="rId2"/>
          <a:srcRect b="3271"/>
          <a:stretch/>
        </p:blipFill>
        <p:spPr>
          <a:xfrm>
            <a:off x="3449546" y="1043645"/>
            <a:ext cx="5292908" cy="4770711"/>
          </a:xfrm>
          <a:prstGeom prst="rect">
            <a:avLst/>
          </a:prstGeom>
          <a:ln w="19050">
            <a:solidFill>
              <a:schemeClr val="bg1">
                <a:lumMod val="85000"/>
              </a:schemeClr>
            </a:solidFill>
          </a:ln>
        </p:spPr>
      </p:pic>
    </p:spTree>
    <p:extLst>
      <p:ext uri="{BB962C8B-B14F-4D97-AF65-F5344CB8AC3E}">
        <p14:creationId xmlns:p14="http://schemas.microsoft.com/office/powerpoint/2010/main" val="225816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Greater Tampa</a:t>
            </a:r>
            <a:r>
              <a:rPr lang="en-US" sz="3730" dirty="0"/>
              <a:t>.</a:t>
            </a:r>
          </a:p>
        </p:txBody>
      </p:sp>
      <p:pic>
        <p:nvPicPr>
          <p:cNvPr id="9" name="Picture 8">
            <a:extLst>
              <a:ext uri="{FF2B5EF4-FFF2-40B4-BE49-F238E27FC236}">
                <a16:creationId xmlns:a16="http://schemas.microsoft.com/office/drawing/2014/main" id="{00BD5899-9215-40C4-B40A-ADA428F1EAA4}"/>
              </a:ext>
            </a:extLst>
          </p:cNvPr>
          <p:cNvPicPr>
            <a:picLocks noChangeAspect="1"/>
          </p:cNvPicPr>
          <p:nvPr/>
        </p:nvPicPr>
        <p:blipFill rotWithShape="1">
          <a:blip r:embed="rId2"/>
          <a:srcRect l="17779"/>
          <a:stretch/>
        </p:blipFill>
        <p:spPr>
          <a:xfrm>
            <a:off x="3449546" y="1039229"/>
            <a:ext cx="5292909" cy="4775127"/>
          </a:xfrm>
          <a:prstGeom prst="rect">
            <a:avLst/>
          </a:prstGeom>
          <a:ln w="19050">
            <a:solidFill>
              <a:schemeClr val="bg1">
                <a:lumMod val="85000"/>
              </a:schemeClr>
            </a:solidFill>
          </a:ln>
        </p:spPr>
      </p:pic>
    </p:spTree>
    <p:extLst>
      <p:ext uri="{BB962C8B-B14F-4D97-AF65-F5344CB8AC3E}">
        <p14:creationId xmlns:p14="http://schemas.microsoft.com/office/powerpoint/2010/main" val="34837583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Houston</a:t>
            </a:r>
            <a:r>
              <a:rPr lang="en-US" sz="3730" dirty="0"/>
              <a:t>.</a:t>
            </a:r>
          </a:p>
        </p:txBody>
      </p:sp>
      <p:pic>
        <p:nvPicPr>
          <p:cNvPr id="5" name="Picture 4">
            <a:extLst>
              <a:ext uri="{FF2B5EF4-FFF2-40B4-BE49-F238E27FC236}">
                <a16:creationId xmlns:a16="http://schemas.microsoft.com/office/drawing/2014/main" id="{A95C0F0D-23B4-4F3D-BE26-E7F028E8C276}"/>
              </a:ext>
            </a:extLst>
          </p:cNvPr>
          <p:cNvPicPr>
            <a:picLocks noChangeAspect="1"/>
          </p:cNvPicPr>
          <p:nvPr/>
        </p:nvPicPr>
        <p:blipFill rotWithShape="1">
          <a:blip r:embed="rId2"/>
          <a:srcRect l="3168" t="347" r="3168"/>
          <a:stretch/>
        </p:blipFill>
        <p:spPr>
          <a:xfrm>
            <a:off x="3449544" y="1055802"/>
            <a:ext cx="5292910" cy="4758554"/>
          </a:xfrm>
          <a:prstGeom prst="rect">
            <a:avLst/>
          </a:prstGeom>
          <a:ln w="19050">
            <a:solidFill>
              <a:schemeClr val="bg1">
                <a:lumMod val="85000"/>
              </a:schemeClr>
            </a:solidFill>
          </a:ln>
        </p:spPr>
      </p:pic>
    </p:spTree>
    <p:extLst>
      <p:ext uri="{BB962C8B-B14F-4D97-AF65-F5344CB8AC3E}">
        <p14:creationId xmlns:p14="http://schemas.microsoft.com/office/powerpoint/2010/main" val="2825101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a:t>
            </a:r>
            <a:r>
              <a:rPr lang="en-US" sz="3730" dirty="0">
                <a:solidFill>
                  <a:schemeClr val="tx2"/>
                </a:solidFill>
              </a:rPr>
              <a:t> Jacksonville</a:t>
            </a:r>
            <a:r>
              <a:rPr lang="en-US" sz="3730" dirty="0"/>
              <a:t>.</a:t>
            </a:r>
          </a:p>
        </p:txBody>
      </p:sp>
      <p:pic>
        <p:nvPicPr>
          <p:cNvPr id="5" name="Picture 4">
            <a:extLst>
              <a:ext uri="{FF2B5EF4-FFF2-40B4-BE49-F238E27FC236}">
                <a16:creationId xmlns:a16="http://schemas.microsoft.com/office/drawing/2014/main" id="{9A59D0E8-ACF6-48B1-A63E-D662763BD024}"/>
              </a:ext>
            </a:extLst>
          </p:cNvPr>
          <p:cNvPicPr>
            <a:picLocks noChangeAspect="1"/>
          </p:cNvPicPr>
          <p:nvPr/>
        </p:nvPicPr>
        <p:blipFill rotWithShape="1">
          <a:blip r:embed="rId2"/>
          <a:srcRect r="5382"/>
          <a:stretch/>
        </p:blipFill>
        <p:spPr>
          <a:xfrm>
            <a:off x="3449547" y="1039228"/>
            <a:ext cx="5292909" cy="4775127"/>
          </a:xfrm>
          <a:prstGeom prst="rect">
            <a:avLst/>
          </a:prstGeom>
          <a:ln w="19050">
            <a:solidFill>
              <a:schemeClr val="bg1">
                <a:lumMod val="85000"/>
              </a:schemeClr>
            </a:solidFill>
          </a:ln>
        </p:spPr>
      </p:pic>
    </p:spTree>
    <p:extLst>
      <p:ext uri="{BB962C8B-B14F-4D97-AF65-F5344CB8AC3E}">
        <p14:creationId xmlns:p14="http://schemas.microsoft.com/office/powerpoint/2010/main" val="1577586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Los Angeles</a:t>
            </a:r>
            <a:r>
              <a:rPr lang="en-US" sz="3730" dirty="0"/>
              <a:t>.</a:t>
            </a:r>
          </a:p>
        </p:txBody>
      </p:sp>
      <p:pic>
        <p:nvPicPr>
          <p:cNvPr id="10" name="Picture 9">
            <a:extLst>
              <a:ext uri="{FF2B5EF4-FFF2-40B4-BE49-F238E27FC236}">
                <a16:creationId xmlns:a16="http://schemas.microsoft.com/office/drawing/2014/main" id="{818B5700-8E06-4ABD-B66C-2E262ABCECFA}"/>
              </a:ext>
            </a:extLst>
          </p:cNvPr>
          <p:cNvPicPr>
            <a:picLocks noChangeAspect="1"/>
          </p:cNvPicPr>
          <p:nvPr/>
        </p:nvPicPr>
        <p:blipFill rotWithShape="1">
          <a:blip r:embed="rId2"/>
          <a:srcRect l="14521" r="13631" b="2614"/>
          <a:stretch/>
        </p:blipFill>
        <p:spPr>
          <a:xfrm>
            <a:off x="3449545" y="1039228"/>
            <a:ext cx="5292910" cy="4775127"/>
          </a:xfrm>
          <a:prstGeom prst="rect">
            <a:avLst/>
          </a:prstGeom>
          <a:ln w="19050">
            <a:solidFill>
              <a:schemeClr val="bg1">
                <a:lumMod val="85000"/>
              </a:schemeClr>
            </a:solidFill>
          </a:ln>
        </p:spPr>
      </p:pic>
    </p:spTree>
    <p:extLst>
      <p:ext uri="{BB962C8B-B14F-4D97-AF65-F5344CB8AC3E}">
        <p14:creationId xmlns:p14="http://schemas.microsoft.com/office/powerpoint/2010/main" val="16307863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SoCal</a:t>
            </a:r>
            <a:r>
              <a:rPr lang="en-US" sz="3730" dirty="0"/>
              <a:t>.</a:t>
            </a:r>
          </a:p>
        </p:txBody>
      </p:sp>
      <p:pic>
        <p:nvPicPr>
          <p:cNvPr id="5" name="Picture 4">
            <a:extLst>
              <a:ext uri="{FF2B5EF4-FFF2-40B4-BE49-F238E27FC236}">
                <a16:creationId xmlns:a16="http://schemas.microsoft.com/office/drawing/2014/main" id="{F3B4AE7D-F25B-4926-9330-C31B19633087}"/>
              </a:ext>
            </a:extLst>
          </p:cNvPr>
          <p:cNvPicPr>
            <a:picLocks noChangeAspect="1"/>
          </p:cNvPicPr>
          <p:nvPr/>
        </p:nvPicPr>
        <p:blipFill rotWithShape="1">
          <a:blip r:embed="rId2"/>
          <a:srcRect r="4331" b="316"/>
          <a:stretch/>
        </p:blipFill>
        <p:spPr>
          <a:xfrm>
            <a:off x="3449546" y="1039229"/>
            <a:ext cx="5292909" cy="4775127"/>
          </a:xfrm>
          <a:prstGeom prst="rect">
            <a:avLst/>
          </a:prstGeom>
          <a:ln w="19050">
            <a:solidFill>
              <a:schemeClr val="bg1">
                <a:lumMod val="85000"/>
              </a:schemeClr>
            </a:solidFill>
          </a:ln>
        </p:spPr>
      </p:pic>
    </p:spTree>
    <p:extLst>
      <p:ext uri="{BB962C8B-B14F-4D97-AF65-F5344CB8AC3E}">
        <p14:creationId xmlns:p14="http://schemas.microsoft.com/office/powerpoint/2010/main" val="1085609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a:xfrm>
            <a:off x="636449" y="275776"/>
            <a:ext cx="10684951" cy="574003"/>
          </a:xfrm>
        </p:spPr>
        <p:txBody>
          <a:bodyPr wrap="square" lIns="0" tIns="0" rIns="0" bIns="0">
            <a:spAutoFit/>
          </a:bodyPr>
          <a:lstStyle/>
          <a:p>
            <a:pPr defTabSz="914400"/>
            <a:r>
              <a:rPr lang="en-US" sz="3730" dirty="0">
                <a:solidFill>
                  <a:schemeClr val="bg2"/>
                </a:solidFill>
                <a:latin typeface="+mj-lt"/>
              </a:rPr>
              <a:t>Your local footprint: </a:t>
            </a:r>
            <a:r>
              <a:rPr lang="en-US" sz="3730" dirty="0">
                <a:solidFill>
                  <a:schemeClr val="tx2"/>
                </a:solidFill>
                <a:latin typeface="+mj-lt"/>
              </a:rPr>
              <a:t>Albany</a:t>
            </a:r>
            <a:r>
              <a:rPr lang="en-US" sz="3730" dirty="0">
                <a:solidFill>
                  <a:schemeClr val="bg2"/>
                </a:solidFill>
                <a:latin typeface="+mj-lt"/>
              </a:rPr>
              <a:t>.</a:t>
            </a:r>
          </a:p>
        </p:txBody>
      </p:sp>
      <p:pic>
        <p:nvPicPr>
          <p:cNvPr id="3" name="Picture 2">
            <a:extLst>
              <a:ext uri="{FF2B5EF4-FFF2-40B4-BE49-F238E27FC236}">
                <a16:creationId xmlns:a16="http://schemas.microsoft.com/office/drawing/2014/main" id="{BD07BEDC-E413-47C1-91FE-1470FFCB0C5D}"/>
              </a:ext>
            </a:extLst>
          </p:cNvPr>
          <p:cNvPicPr>
            <a:picLocks noChangeAspect="1"/>
          </p:cNvPicPr>
          <p:nvPr/>
        </p:nvPicPr>
        <p:blipFill rotWithShape="1">
          <a:blip r:embed="rId2"/>
          <a:srcRect l="10389" r="7670" b="1886"/>
          <a:stretch/>
        </p:blipFill>
        <p:spPr>
          <a:xfrm>
            <a:off x="3449546" y="1097441"/>
            <a:ext cx="5292908" cy="4663118"/>
          </a:xfrm>
          <a:prstGeom prst="rect">
            <a:avLst/>
          </a:prstGeom>
          <a:ln w="19050">
            <a:solidFill>
              <a:schemeClr val="bg1">
                <a:lumMod val="85000"/>
              </a:schemeClr>
            </a:solidFill>
          </a:ln>
        </p:spPr>
      </p:pic>
    </p:spTree>
    <p:extLst>
      <p:ext uri="{BB962C8B-B14F-4D97-AF65-F5344CB8AC3E}">
        <p14:creationId xmlns:p14="http://schemas.microsoft.com/office/powerpoint/2010/main" val="2370954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Long Island</a:t>
            </a:r>
            <a:r>
              <a:rPr lang="en-US" sz="3730" dirty="0"/>
              <a:t>.</a:t>
            </a:r>
          </a:p>
        </p:txBody>
      </p:sp>
      <p:pic>
        <p:nvPicPr>
          <p:cNvPr id="6" name="Picture 5">
            <a:extLst>
              <a:ext uri="{FF2B5EF4-FFF2-40B4-BE49-F238E27FC236}">
                <a16:creationId xmlns:a16="http://schemas.microsoft.com/office/drawing/2014/main" id="{98F2B758-8703-4997-B6C5-1132F0FDF97E}"/>
              </a:ext>
            </a:extLst>
          </p:cNvPr>
          <p:cNvPicPr>
            <a:picLocks noChangeAspect="1"/>
          </p:cNvPicPr>
          <p:nvPr/>
        </p:nvPicPr>
        <p:blipFill rotWithShape="1">
          <a:blip r:embed="rId2"/>
          <a:srcRect r="5691"/>
          <a:stretch/>
        </p:blipFill>
        <p:spPr>
          <a:xfrm>
            <a:off x="3449546" y="1039228"/>
            <a:ext cx="5292909" cy="4775127"/>
          </a:xfrm>
          <a:prstGeom prst="rect">
            <a:avLst/>
          </a:prstGeom>
          <a:ln w="19050">
            <a:solidFill>
              <a:schemeClr val="bg1">
                <a:lumMod val="85000"/>
              </a:schemeClr>
            </a:solidFill>
          </a:ln>
        </p:spPr>
      </p:pic>
    </p:spTree>
    <p:extLst>
      <p:ext uri="{BB962C8B-B14F-4D97-AF65-F5344CB8AC3E}">
        <p14:creationId xmlns:p14="http://schemas.microsoft.com/office/powerpoint/2010/main" val="662440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Massachusetts</a:t>
            </a:r>
            <a:r>
              <a:rPr lang="en-US" sz="3730" dirty="0"/>
              <a:t>.</a:t>
            </a:r>
          </a:p>
        </p:txBody>
      </p:sp>
      <p:pic>
        <p:nvPicPr>
          <p:cNvPr id="6" name="Picture 5">
            <a:extLst>
              <a:ext uri="{FF2B5EF4-FFF2-40B4-BE49-F238E27FC236}">
                <a16:creationId xmlns:a16="http://schemas.microsoft.com/office/drawing/2014/main" id="{244EE85D-F01A-4CAA-BD17-8AA4B2545ED6}"/>
              </a:ext>
            </a:extLst>
          </p:cNvPr>
          <p:cNvPicPr>
            <a:picLocks noChangeAspect="1"/>
          </p:cNvPicPr>
          <p:nvPr/>
        </p:nvPicPr>
        <p:blipFill rotWithShape="1">
          <a:blip r:embed="rId2"/>
          <a:srcRect l="22184" r="1"/>
          <a:stretch/>
        </p:blipFill>
        <p:spPr>
          <a:xfrm>
            <a:off x="3449546" y="1039228"/>
            <a:ext cx="5292909" cy="4775127"/>
          </a:xfrm>
          <a:prstGeom prst="rect">
            <a:avLst/>
          </a:prstGeom>
          <a:ln w="19050">
            <a:solidFill>
              <a:schemeClr val="bg1">
                <a:lumMod val="85000"/>
              </a:schemeClr>
            </a:solidFill>
          </a:ln>
        </p:spPr>
      </p:pic>
    </p:spTree>
    <p:extLst>
      <p:ext uri="{BB962C8B-B14F-4D97-AF65-F5344CB8AC3E}">
        <p14:creationId xmlns:p14="http://schemas.microsoft.com/office/powerpoint/2010/main" val="1448179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Miami</a:t>
            </a:r>
            <a:r>
              <a:rPr lang="en-US" sz="3730" dirty="0"/>
              <a:t>.</a:t>
            </a:r>
          </a:p>
        </p:txBody>
      </p:sp>
      <p:pic>
        <p:nvPicPr>
          <p:cNvPr id="5" name="Picture 4">
            <a:extLst>
              <a:ext uri="{FF2B5EF4-FFF2-40B4-BE49-F238E27FC236}">
                <a16:creationId xmlns:a16="http://schemas.microsoft.com/office/drawing/2014/main" id="{651E6CA9-3155-4574-918D-DC46BC41B886}"/>
              </a:ext>
            </a:extLst>
          </p:cNvPr>
          <p:cNvPicPr>
            <a:picLocks noChangeAspect="1"/>
          </p:cNvPicPr>
          <p:nvPr/>
        </p:nvPicPr>
        <p:blipFill rotWithShape="1">
          <a:blip r:embed="rId2"/>
          <a:srcRect l="5062" r="16798"/>
          <a:stretch/>
        </p:blipFill>
        <p:spPr>
          <a:xfrm>
            <a:off x="3449546" y="1039227"/>
            <a:ext cx="5292909" cy="4775127"/>
          </a:xfrm>
          <a:prstGeom prst="rect">
            <a:avLst/>
          </a:prstGeom>
          <a:ln w="19050">
            <a:solidFill>
              <a:schemeClr val="bg1">
                <a:lumMod val="85000"/>
              </a:schemeClr>
            </a:solidFill>
          </a:ln>
        </p:spPr>
      </p:pic>
    </p:spTree>
    <p:extLst>
      <p:ext uri="{BB962C8B-B14F-4D97-AF65-F5344CB8AC3E}">
        <p14:creationId xmlns:p14="http://schemas.microsoft.com/office/powerpoint/2010/main" val="3391419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New York metro</a:t>
            </a:r>
            <a:r>
              <a:rPr lang="en-US" sz="3730" dirty="0"/>
              <a:t>.</a:t>
            </a:r>
          </a:p>
        </p:txBody>
      </p:sp>
      <p:pic>
        <p:nvPicPr>
          <p:cNvPr id="6" name="Picture 5">
            <a:extLst>
              <a:ext uri="{FF2B5EF4-FFF2-40B4-BE49-F238E27FC236}">
                <a16:creationId xmlns:a16="http://schemas.microsoft.com/office/drawing/2014/main" id="{7A174095-C040-49AB-A4CB-C6FCF3BF5853}"/>
              </a:ext>
            </a:extLst>
          </p:cNvPr>
          <p:cNvPicPr>
            <a:picLocks noChangeAspect="1"/>
          </p:cNvPicPr>
          <p:nvPr/>
        </p:nvPicPr>
        <p:blipFill rotWithShape="1">
          <a:blip r:embed="rId2"/>
          <a:srcRect b="3266"/>
          <a:stretch/>
        </p:blipFill>
        <p:spPr>
          <a:xfrm>
            <a:off x="3449545" y="1039226"/>
            <a:ext cx="5292909" cy="4775127"/>
          </a:xfrm>
          <a:prstGeom prst="rect">
            <a:avLst/>
          </a:prstGeom>
          <a:ln w="19050">
            <a:solidFill>
              <a:schemeClr val="bg1">
                <a:lumMod val="85000"/>
              </a:schemeClr>
            </a:solidFill>
          </a:ln>
        </p:spPr>
      </p:pic>
    </p:spTree>
    <p:extLst>
      <p:ext uri="{BB962C8B-B14F-4D97-AF65-F5344CB8AC3E}">
        <p14:creationId xmlns:p14="http://schemas.microsoft.com/office/powerpoint/2010/main" val="1243664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Orlando</a:t>
            </a:r>
            <a:r>
              <a:rPr lang="en-US" sz="3730" dirty="0"/>
              <a:t>.</a:t>
            </a:r>
          </a:p>
        </p:txBody>
      </p:sp>
      <p:pic>
        <p:nvPicPr>
          <p:cNvPr id="5" name="Picture 4">
            <a:extLst>
              <a:ext uri="{FF2B5EF4-FFF2-40B4-BE49-F238E27FC236}">
                <a16:creationId xmlns:a16="http://schemas.microsoft.com/office/drawing/2014/main" id="{0CB4F020-843A-4534-8313-CCE29A2DCE44}"/>
              </a:ext>
            </a:extLst>
          </p:cNvPr>
          <p:cNvPicPr>
            <a:picLocks noChangeAspect="1"/>
          </p:cNvPicPr>
          <p:nvPr/>
        </p:nvPicPr>
        <p:blipFill rotWithShape="1">
          <a:blip r:embed="rId2"/>
          <a:srcRect l="3986" r="3986"/>
          <a:stretch/>
        </p:blipFill>
        <p:spPr>
          <a:xfrm>
            <a:off x="3449545" y="1039226"/>
            <a:ext cx="5292909" cy="4775127"/>
          </a:xfrm>
          <a:prstGeom prst="rect">
            <a:avLst/>
          </a:prstGeom>
          <a:ln w="19050">
            <a:solidFill>
              <a:schemeClr val="bg1">
                <a:lumMod val="85000"/>
              </a:schemeClr>
            </a:solidFill>
          </a:ln>
        </p:spPr>
      </p:pic>
    </p:spTree>
    <p:extLst>
      <p:ext uri="{BB962C8B-B14F-4D97-AF65-F5344CB8AC3E}">
        <p14:creationId xmlns:p14="http://schemas.microsoft.com/office/powerpoint/2010/main" val="3855329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Philadelphia</a:t>
            </a:r>
            <a:r>
              <a:rPr lang="en-US" sz="3730" dirty="0"/>
              <a:t>.</a:t>
            </a:r>
          </a:p>
        </p:txBody>
      </p:sp>
      <p:pic>
        <p:nvPicPr>
          <p:cNvPr id="6" name="Picture 5">
            <a:extLst>
              <a:ext uri="{FF2B5EF4-FFF2-40B4-BE49-F238E27FC236}">
                <a16:creationId xmlns:a16="http://schemas.microsoft.com/office/drawing/2014/main" id="{BFE85BED-6050-4A2C-B04D-3A3812BB2957}"/>
              </a:ext>
            </a:extLst>
          </p:cNvPr>
          <p:cNvPicPr>
            <a:picLocks noChangeAspect="1"/>
          </p:cNvPicPr>
          <p:nvPr/>
        </p:nvPicPr>
        <p:blipFill rotWithShape="1">
          <a:blip r:embed="rId2"/>
          <a:srcRect l="3205"/>
          <a:stretch/>
        </p:blipFill>
        <p:spPr>
          <a:xfrm>
            <a:off x="3449544" y="1039226"/>
            <a:ext cx="5292909" cy="4775127"/>
          </a:xfrm>
          <a:prstGeom prst="rect">
            <a:avLst/>
          </a:prstGeom>
          <a:ln w="19050">
            <a:solidFill>
              <a:schemeClr val="bg1">
                <a:lumMod val="85000"/>
              </a:schemeClr>
            </a:solidFill>
          </a:ln>
        </p:spPr>
      </p:pic>
    </p:spTree>
    <p:extLst>
      <p:ext uri="{BB962C8B-B14F-4D97-AF65-F5344CB8AC3E}">
        <p14:creationId xmlns:p14="http://schemas.microsoft.com/office/powerpoint/2010/main" val="1650494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Pittsburgh</a:t>
            </a:r>
            <a:r>
              <a:rPr lang="en-US" sz="3730" dirty="0"/>
              <a:t>.</a:t>
            </a:r>
          </a:p>
        </p:txBody>
      </p:sp>
      <p:pic>
        <p:nvPicPr>
          <p:cNvPr id="8" name="Picture 7">
            <a:extLst>
              <a:ext uri="{FF2B5EF4-FFF2-40B4-BE49-F238E27FC236}">
                <a16:creationId xmlns:a16="http://schemas.microsoft.com/office/drawing/2014/main" id="{CFEE5F0D-2232-4412-B646-35B3512D6D00}"/>
              </a:ext>
            </a:extLst>
          </p:cNvPr>
          <p:cNvPicPr>
            <a:picLocks noChangeAspect="1"/>
          </p:cNvPicPr>
          <p:nvPr/>
        </p:nvPicPr>
        <p:blipFill rotWithShape="1">
          <a:blip r:embed="rId2"/>
          <a:srcRect l="4356"/>
          <a:stretch/>
        </p:blipFill>
        <p:spPr>
          <a:xfrm>
            <a:off x="3449542" y="1039224"/>
            <a:ext cx="5292911" cy="4775127"/>
          </a:xfrm>
          <a:prstGeom prst="rect">
            <a:avLst/>
          </a:prstGeom>
          <a:ln w="19050">
            <a:solidFill>
              <a:schemeClr val="bg1">
                <a:lumMod val="85000"/>
              </a:schemeClr>
            </a:solidFill>
          </a:ln>
        </p:spPr>
      </p:pic>
    </p:spTree>
    <p:extLst>
      <p:ext uri="{BB962C8B-B14F-4D97-AF65-F5344CB8AC3E}">
        <p14:creationId xmlns:p14="http://schemas.microsoft.com/office/powerpoint/2010/main" val="4197648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Rhode Island</a:t>
            </a:r>
            <a:r>
              <a:rPr lang="en-US" sz="3730" dirty="0"/>
              <a:t>.</a:t>
            </a:r>
          </a:p>
        </p:txBody>
      </p:sp>
      <p:pic>
        <p:nvPicPr>
          <p:cNvPr id="8" name="Picture 7">
            <a:extLst>
              <a:ext uri="{FF2B5EF4-FFF2-40B4-BE49-F238E27FC236}">
                <a16:creationId xmlns:a16="http://schemas.microsoft.com/office/drawing/2014/main" id="{FD5088A4-7199-462C-8753-8B9BC3E46BD0}"/>
              </a:ext>
            </a:extLst>
          </p:cNvPr>
          <p:cNvPicPr>
            <a:picLocks noChangeAspect="1"/>
          </p:cNvPicPr>
          <p:nvPr/>
        </p:nvPicPr>
        <p:blipFill rotWithShape="1">
          <a:blip r:embed="rId2"/>
          <a:srcRect l="3454"/>
          <a:stretch/>
        </p:blipFill>
        <p:spPr>
          <a:xfrm>
            <a:off x="3449544" y="1039226"/>
            <a:ext cx="5292910" cy="4775127"/>
          </a:xfrm>
          <a:prstGeom prst="rect">
            <a:avLst/>
          </a:prstGeom>
          <a:ln w="19050">
            <a:solidFill>
              <a:schemeClr val="bg1">
                <a:lumMod val="85000"/>
              </a:schemeClr>
            </a:solidFill>
          </a:ln>
        </p:spPr>
      </p:pic>
    </p:spTree>
    <p:extLst>
      <p:ext uri="{BB962C8B-B14F-4D97-AF65-F5344CB8AC3E}">
        <p14:creationId xmlns:p14="http://schemas.microsoft.com/office/powerpoint/2010/main" val="1679598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Tampa</a:t>
            </a:r>
            <a:r>
              <a:rPr lang="en-US" sz="3730" dirty="0"/>
              <a:t>.</a:t>
            </a:r>
          </a:p>
        </p:txBody>
      </p:sp>
      <p:pic>
        <p:nvPicPr>
          <p:cNvPr id="5" name="Picture 4">
            <a:extLst>
              <a:ext uri="{FF2B5EF4-FFF2-40B4-BE49-F238E27FC236}">
                <a16:creationId xmlns:a16="http://schemas.microsoft.com/office/drawing/2014/main" id="{31D470FD-C89D-4B26-8FEB-FD20F00246D2}"/>
              </a:ext>
            </a:extLst>
          </p:cNvPr>
          <p:cNvPicPr>
            <a:picLocks noChangeAspect="1"/>
          </p:cNvPicPr>
          <p:nvPr/>
        </p:nvPicPr>
        <p:blipFill rotWithShape="1">
          <a:blip r:embed="rId2"/>
          <a:srcRect r="13711"/>
          <a:stretch/>
        </p:blipFill>
        <p:spPr>
          <a:xfrm>
            <a:off x="3449544" y="1039225"/>
            <a:ext cx="5292910" cy="4775127"/>
          </a:xfrm>
          <a:prstGeom prst="rect">
            <a:avLst/>
          </a:prstGeom>
          <a:ln w="19050">
            <a:solidFill>
              <a:schemeClr val="bg1">
                <a:lumMod val="85000"/>
              </a:schemeClr>
            </a:solidFill>
          </a:ln>
        </p:spPr>
      </p:pic>
    </p:spTree>
    <p:extLst>
      <p:ext uri="{BB962C8B-B14F-4D97-AF65-F5344CB8AC3E}">
        <p14:creationId xmlns:p14="http://schemas.microsoft.com/office/powerpoint/2010/main" val="2637845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Washington, DC</a:t>
            </a:r>
            <a:r>
              <a:rPr lang="en-US" sz="3730" dirty="0"/>
              <a:t>.</a:t>
            </a:r>
          </a:p>
        </p:txBody>
      </p:sp>
      <p:pic>
        <p:nvPicPr>
          <p:cNvPr id="7" name="Picture 6">
            <a:extLst>
              <a:ext uri="{FF2B5EF4-FFF2-40B4-BE49-F238E27FC236}">
                <a16:creationId xmlns:a16="http://schemas.microsoft.com/office/drawing/2014/main" id="{73D067A9-BAD9-41A4-850D-B936CE2749B9}"/>
              </a:ext>
            </a:extLst>
          </p:cNvPr>
          <p:cNvPicPr>
            <a:picLocks noChangeAspect="1"/>
          </p:cNvPicPr>
          <p:nvPr/>
        </p:nvPicPr>
        <p:blipFill rotWithShape="1">
          <a:blip r:embed="rId2"/>
          <a:srcRect b="5064"/>
          <a:stretch/>
        </p:blipFill>
        <p:spPr>
          <a:xfrm>
            <a:off x="3449545" y="1041437"/>
            <a:ext cx="5292910" cy="4775127"/>
          </a:xfrm>
          <a:prstGeom prst="rect">
            <a:avLst/>
          </a:prstGeom>
          <a:ln w="19050">
            <a:solidFill>
              <a:schemeClr val="bg1">
                <a:lumMod val="85000"/>
              </a:schemeClr>
            </a:solidFill>
          </a:ln>
        </p:spPr>
      </p:pic>
    </p:spTree>
    <p:extLst>
      <p:ext uri="{BB962C8B-B14F-4D97-AF65-F5344CB8AC3E}">
        <p14:creationId xmlns:p14="http://schemas.microsoft.com/office/powerpoint/2010/main" val="2782726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Atlanta</a:t>
            </a:r>
            <a:r>
              <a:rPr lang="en-US" sz="3730" dirty="0"/>
              <a:t>.</a:t>
            </a:r>
          </a:p>
        </p:txBody>
      </p:sp>
      <p:pic>
        <p:nvPicPr>
          <p:cNvPr id="5" name="Picture 4">
            <a:extLst>
              <a:ext uri="{FF2B5EF4-FFF2-40B4-BE49-F238E27FC236}">
                <a16:creationId xmlns:a16="http://schemas.microsoft.com/office/drawing/2014/main" id="{783C1574-59CA-4719-86A9-DFD66DF3C6F2}"/>
              </a:ext>
            </a:extLst>
          </p:cNvPr>
          <p:cNvPicPr>
            <a:picLocks noChangeAspect="1"/>
          </p:cNvPicPr>
          <p:nvPr/>
        </p:nvPicPr>
        <p:blipFill rotWithShape="1">
          <a:blip r:embed="rId2"/>
          <a:srcRect l="8741"/>
          <a:stretch/>
        </p:blipFill>
        <p:spPr>
          <a:xfrm>
            <a:off x="3449546" y="1097441"/>
            <a:ext cx="5292908" cy="4663118"/>
          </a:xfrm>
          <a:prstGeom prst="rect">
            <a:avLst/>
          </a:prstGeom>
          <a:ln w="19050">
            <a:solidFill>
              <a:schemeClr val="bg1">
                <a:lumMod val="85000"/>
              </a:schemeClr>
            </a:solidFill>
          </a:ln>
        </p:spPr>
      </p:pic>
    </p:spTree>
    <p:extLst>
      <p:ext uri="{BB962C8B-B14F-4D97-AF65-F5344CB8AC3E}">
        <p14:creationId xmlns:p14="http://schemas.microsoft.com/office/powerpoint/2010/main" val="33348023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Wilmington</a:t>
            </a:r>
            <a:r>
              <a:rPr lang="en-US" sz="3730" dirty="0"/>
              <a:t>.</a:t>
            </a:r>
          </a:p>
        </p:txBody>
      </p:sp>
      <p:pic>
        <p:nvPicPr>
          <p:cNvPr id="5" name="Picture 4">
            <a:extLst>
              <a:ext uri="{FF2B5EF4-FFF2-40B4-BE49-F238E27FC236}">
                <a16:creationId xmlns:a16="http://schemas.microsoft.com/office/drawing/2014/main" id="{B45303F5-8A87-4475-9978-109A5A94C712}"/>
              </a:ext>
            </a:extLst>
          </p:cNvPr>
          <p:cNvPicPr>
            <a:picLocks noChangeAspect="1"/>
          </p:cNvPicPr>
          <p:nvPr/>
        </p:nvPicPr>
        <p:blipFill rotWithShape="1">
          <a:blip r:embed="rId2"/>
          <a:srcRect l="2926" r="2926"/>
          <a:stretch/>
        </p:blipFill>
        <p:spPr>
          <a:xfrm>
            <a:off x="3449545" y="1041437"/>
            <a:ext cx="5292910" cy="4775127"/>
          </a:xfrm>
          <a:prstGeom prst="rect">
            <a:avLst/>
          </a:prstGeom>
          <a:ln w="19050">
            <a:solidFill>
              <a:schemeClr val="bg1">
                <a:lumMod val="85000"/>
              </a:schemeClr>
            </a:solidFill>
          </a:ln>
        </p:spPr>
      </p:pic>
    </p:spTree>
    <p:extLst>
      <p:ext uri="{BB962C8B-B14F-4D97-AF65-F5344CB8AC3E}">
        <p14:creationId xmlns:p14="http://schemas.microsoft.com/office/powerpoint/2010/main" val="1310579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10C222AD-879F-4F32-B482-319C0256BBE4}"/>
              </a:ext>
            </a:extLst>
          </p:cNvPr>
          <p:cNvSpPr txBox="1">
            <a:spLocks/>
          </p:cNvSpPr>
          <p:nvPr/>
        </p:nvSpPr>
        <p:spPr>
          <a:xfrm>
            <a:off x="547134" y="596750"/>
            <a:ext cx="7495252" cy="1336997"/>
          </a:xfrm>
          <a:prstGeom prst="rect">
            <a:avLst/>
          </a:prstGeom>
        </p:spPr>
        <p:txBody>
          <a:bodyPr vert="horz" lIns="0" tIns="45720" rIns="0" bIns="45720" rtlCol="0" anchor="ctr">
            <a:normAutofit/>
          </a:bodyPr>
          <a:lstStyle>
            <a:lvl1pPr marL="0" indent="0" algn="l" defTabSz="609585" rtl="0" eaLnBrk="1" latinLnBrk="0" hangingPunct="1">
              <a:spcBef>
                <a:spcPts val="1067"/>
              </a:spcBef>
              <a:buFont typeface="Arial"/>
              <a:buNone/>
              <a:defRPr sz="1700" kern="1200">
                <a:solidFill>
                  <a:schemeClr val="bg2"/>
                </a:solidFill>
                <a:latin typeface="Franklin Gothic Medium" panose="020B0603020102020204" pitchFamily="34" charset="0"/>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400" dirty="0">
                <a:solidFill>
                  <a:srgbClr val="902C91"/>
                </a:solidFill>
              </a:rPr>
              <a:t>Product details.</a:t>
            </a:r>
          </a:p>
          <a:p>
            <a:endParaRPr lang="en-US" sz="800" dirty="0">
              <a:solidFill>
                <a:srgbClr val="902C91"/>
              </a:solidFill>
            </a:endParaRPr>
          </a:p>
          <a:p>
            <a:pPr marL="285750" indent="-285750">
              <a:spcBef>
                <a:spcPts val="0"/>
              </a:spcBef>
              <a:buFont typeface="Arial" panose="020B0604020202020204" pitchFamily="34" charset="0"/>
              <a:buChar char="•"/>
            </a:pPr>
            <a:r>
              <a:rPr lang="en-US" sz="1600" dirty="0">
                <a:solidFill>
                  <a:srgbClr val="5A6771"/>
                </a:solidFill>
              </a:rPr>
              <a:t>Add to the fiber sales deck based on customer needs. </a:t>
            </a:r>
          </a:p>
          <a:p>
            <a:pPr>
              <a:spcBef>
                <a:spcPts val="0"/>
              </a:spcBef>
            </a:pPr>
            <a:r>
              <a:rPr lang="en-US" sz="1600" dirty="0">
                <a:solidFill>
                  <a:srgbClr val="5A6771"/>
                </a:solidFill>
              </a:rPr>
              <a:t> </a:t>
            </a:r>
          </a:p>
        </p:txBody>
      </p:sp>
      <p:sp>
        <p:nvSpPr>
          <p:cNvPr id="15" name="Text Placeholder 4">
            <a:extLst>
              <a:ext uri="{FF2B5EF4-FFF2-40B4-BE49-F238E27FC236}">
                <a16:creationId xmlns:a16="http://schemas.microsoft.com/office/drawing/2014/main" id="{255089BB-295D-471B-A324-ABB5568FD597}"/>
              </a:ext>
            </a:extLst>
          </p:cNvPr>
          <p:cNvSpPr txBox="1">
            <a:spLocks/>
          </p:cNvSpPr>
          <p:nvPr/>
        </p:nvSpPr>
        <p:spPr>
          <a:xfrm>
            <a:off x="547133" y="2423167"/>
            <a:ext cx="10010887" cy="2759218"/>
          </a:xfrm>
          <a:prstGeom prst="rect">
            <a:avLst/>
          </a:prstGeom>
        </p:spPr>
        <p:txBody>
          <a:bodyPr vert="horz" lIns="0" tIns="45720" rIns="0" bIns="45720" numCol="2" rtlCol="0">
            <a:normAutofit/>
          </a:bodyPr>
          <a:lstStyle>
            <a:lvl1pPr marL="0" indent="0" algn="l" defTabSz="609585" rtl="0" eaLnBrk="1" latinLnBrk="0" hangingPunct="1">
              <a:spcBef>
                <a:spcPts val="0"/>
              </a:spcBef>
              <a:buFont typeface="Arial"/>
              <a:buNone/>
              <a:defRPr sz="1700" kern="1200" baseline="0">
                <a:solidFill>
                  <a:srgbClr val="5A6771"/>
                </a:solidFill>
                <a:latin typeface="Franklin Gothic Medium" panose="020B0603020102020204" pitchFamily="34" charset="0"/>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400" dirty="0"/>
              <a:t>32.		</a:t>
            </a:r>
            <a:r>
              <a:rPr lang="en-US" sz="1400" dirty="0">
                <a:hlinkClick r:id="rId2" action="ppaction://hlinksldjump"/>
              </a:rPr>
              <a:t>Dark Fiber</a:t>
            </a:r>
            <a:endParaRPr lang="en-US" sz="1400" dirty="0"/>
          </a:p>
          <a:p>
            <a:r>
              <a:rPr lang="en-US" sz="1400" dirty="0"/>
              <a:t>33.		</a:t>
            </a:r>
            <a:r>
              <a:rPr lang="en-US" sz="1400" dirty="0">
                <a:hlinkClick r:id="rId3" action="ppaction://hlinksldjump"/>
              </a:rPr>
              <a:t>Wavelength</a:t>
            </a:r>
            <a:endParaRPr lang="en-US" sz="1400" dirty="0"/>
          </a:p>
          <a:p>
            <a:r>
              <a:rPr lang="en-US" sz="1400" dirty="0"/>
              <a:t>34.		</a:t>
            </a:r>
            <a:r>
              <a:rPr lang="en-US" sz="1400" dirty="0">
                <a:hlinkClick r:id="rId4" action="ppaction://hlinksldjump"/>
              </a:rPr>
              <a:t>Ethernet</a:t>
            </a:r>
            <a:r>
              <a:rPr lang="en-US" sz="1400" dirty="0"/>
              <a:t> </a:t>
            </a:r>
          </a:p>
          <a:p>
            <a:r>
              <a:rPr lang="en-US" sz="1400" dirty="0"/>
              <a:t>35.		</a:t>
            </a:r>
            <a:r>
              <a:rPr lang="en-US" sz="1400" dirty="0">
                <a:hlinkClick r:id="rId5" action="ppaction://hlinksldjump"/>
              </a:rPr>
              <a:t>Managed Private Optical Network (MPON)</a:t>
            </a:r>
            <a:br>
              <a:rPr lang="en-US" sz="1400" dirty="0"/>
            </a:br>
            <a:r>
              <a:rPr lang="en-US" sz="1400" dirty="0"/>
              <a:t>36.		</a:t>
            </a:r>
            <a:r>
              <a:rPr lang="en-US" sz="1400" dirty="0">
                <a:hlinkClick r:id="rId6" action="ppaction://hlinksldjump"/>
              </a:rPr>
              <a:t>Managed SD-WAN</a:t>
            </a:r>
            <a:endParaRPr lang="en-US" sz="1400" dirty="0"/>
          </a:p>
          <a:p>
            <a:r>
              <a:rPr lang="en-US" sz="1400" dirty="0"/>
              <a:t>37.		</a:t>
            </a:r>
            <a:r>
              <a:rPr lang="en-US" sz="1400" dirty="0">
                <a:hlinkClick r:id="rId7" action="ppaction://hlinksldjump"/>
              </a:rPr>
              <a:t>Internet Access</a:t>
            </a:r>
            <a:endParaRPr lang="en-US" sz="1400" dirty="0"/>
          </a:p>
          <a:p>
            <a:r>
              <a:rPr lang="en-US" sz="1400" dirty="0"/>
              <a:t>38.		</a:t>
            </a:r>
            <a:r>
              <a:rPr lang="en-US" sz="1400" dirty="0">
                <a:hlinkClick r:id="rId8" action="ppaction://hlinksldjump"/>
              </a:rPr>
              <a:t>Cloud Services</a:t>
            </a:r>
            <a:endParaRPr lang="en-US" sz="1400" dirty="0"/>
          </a:p>
          <a:p>
            <a:r>
              <a:rPr lang="en-US" sz="1400" dirty="0"/>
              <a:t>39.		</a:t>
            </a:r>
            <a:r>
              <a:rPr lang="en-US" sz="1400" dirty="0">
                <a:hlinkClick r:id="rId9" action="ppaction://hlinksldjump"/>
              </a:rPr>
              <a:t>Colocation</a:t>
            </a:r>
            <a:endParaRPr lang="en-US" sz="1400" dirty="0"/>
          </a:p>
          <a:p>
            <a:r>
              <a:rPr lang="en-US" sz="1400" dirty="0"/>
              <a:t>40.		</a:t>
            </a:r>
            <a:r>
              <a:rPr lang="en-US" sz="1400" dirty="0">
                <a:hlinkClick r:id="rId10" action="ppaction://hlinksldjump"/>
              </a:rPr>
              <a:t>Optical Encryption </a:t>
            </a:r>
            <a:endParaRPr lang="en-US" sz="1400" dirty="0"/>
          </a:p>
          <a:p>
            <a:r>
              <a:rPr lang="en-US" sz="1400" dirty="0"/>
              <a:t>41.		</a:t>
            </a:r>
            <a:r>
              <a:rPr lang="en-US" sz="1400" dirty="0">
                <a:hlinkClick r:id="rId11" action="ppaction://hlinksldjump"/>
              </a:rPr>
              <a:t>Video Transport </a:t>
            </a:r>
            <a:br>
              <a:rPr lang="en-US" sz="1400" dirty="0"/>
            </a:br>
            <a:r>
              <a:rPr lang="en-US" sz="1400" dirty="0"/>
              <a:t>42. 		</a:t>
            </a:r>
            <a:r>
              <a:rPr lang="en-US" sz="1400" dirty="0">
                <a:hlinkClick r:id="rId12" action="ppaction://hlinksldjump"/>
              </a:rPr>
              <a:t>DDoS Defense Solution</a:t>
            </a:r>
            <a:endParaRPr lang="en-US" sz="1400" dirty="0"/>
          </a:p>
          <a:p>
            <a:r>
              <a:rPr lang="en-US" sz="1400" dirty="0"/>
              <a:t>43.		</a:t>
            </a:r>
            <a:r>
              <a:rPr lang="en-US" sz="1400" dirty="0">
                <a:hlinkClick r:id="rId13" action="ppaction://hlinksldjump"/>
              </a:rPr>
              <a:t>Additional Solutions</a:t>
            </a:r>
            <a:r>
              <a:rPr lang="en-US" sz="1400" dirty="0"/>
              <a:t>	</a:t>
            </a:r>
          </a:p>
          <a:p>
            <a:endParaRPr lang="en-US" sz="1400" dirty="0"/>
          </a:p>
          <a:p>
            <a:endParaRPr lang="en-US" dirty="0"/>
          </a:p>
        </p:txBody>
      </p:sp>
    </p:spTree>
    <p:extLst>
      <p:ext uri="{BB962C8B-B14F-4D97-AF65-F5344CB8AC3E}">
        <p14:creationId xmlns:p14="http://schemas.microsoft.com/office/powerpoint/2010/main" val="786726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7513164" y="1397017"/>
            <a:ext cx="4011732" cy="4356692"/>
          </a:xfrm>
        </p:spPr>
        <p:txBody>
          <a:bodyPr>
            <a:noAutofit/>
          </a:bodyPr>
          <a:lstStyle/>
          <a:p>
            <a:pPr marL="182880" indent="-182880">
              <a:lnSpc>
                <a:spcPts val="1800"/>
              </a:lnSpc>
              <a:spcBef>
                <a:spcPts val="600"/>
              </a:spcBef>
              <a:buBlip>
                <a:blip r:embed="rId3"/>
              </a:buBlip>
            </a:pPr>
            <a:r>
              <a:rPr lang="en-US" sz="1600" dirty="0">
                <a:solidFill>
                  <a:srgbClr val="5A6771"/>
                </a:solidFill>
              </a:rPr>
              <a:t>Full access to approximately 80,000 route miles of fiber </a:t>
            </a:r>
          </a:p>
          <a:p>
            <a:pPr marL="182880" indent="-182880">
              <a:lnSpc>
                <a:spcPts val="1800"/>
              </a:lnSpc>
              <a:spcBef>
                <a:spcPts val="600"/>
              </a:spcBef>
              <a:buBlip>
                <a:blip r:embed="rId3"/>
              </a:buBlip>
            </a:pPr>
            <a:r>
              <a:rPr lang="en-US" sz="1600" dirty="0">
                <a:solidFill>
                  <a:srgbClr val="5A6771"/>
                </a:solidFill>
              </a:rPr>
              <a:t>32,000+ on-net buildings</a:t>
            </a:r>
          </a:p>
          <a:p>
            <a:pPr marL="182880" indent="-182880">
              <a:lnSpc>
                <a:spcPts val="1800"/>
              </a:lnSpc>
              <a:spcBef>
                <a:spcPts val="600"/>
              </a:spcBef>
              <a:buBlip>
                <a:blip r:embed="rId3"/>
              </a:buBlip>
            </a:pPr>
            <a:r>
              <a:rPr lang="en-US" sz="1600" dirty="0">
                <a:solidFill>
                  <a:srgbClr val="5A6771"/>
                </a:solidFill>
              </a:rPr>
              <a:t>900+ connected data centers, </a:t>
            </a:r>
            <a:r>
              <a:rPr lang="en-US" sz="1600" dirty="0" err="1">
                <a:solidFill>
                  <a:srgbClr val="5A6771"/>
                </a:solidFill>
              </a:rPr>
              <a:t>PoPs</a:t>
            </a:r>
            <a:r>
              <a:rPr lang="en-US" sz="1600" dirty="0">
                <a:solidFill>
                  <a:srgbClr val="5A6771"/>
                </a:solidFill>
              </a:rPr>
              <a:t>, and COs</a:t>
            </a:r>
          </a:p>
          <a:p>
            <a:pPr marL="182880" indent="-182880">
              <a:lnSpc>
                <a:spcPts val="1800"/>
              </a:lnSpc>
              <a:spcBef>
                <a:spcPts val="600"/>
              </a:spcBef>
              <a:buBlip>
                <a:blip r:embed="rId3"/>
              </a:buBlip>
            </a:pPr>
            <a:r>
              <a:rPr lang="en-US" sz="1600" dirty="0">
                <a:solidFill>
                  <a:srgbClr val="5A6771"/>
                </a:solidFill>
              </a:rPr>
              <a:t>Multi-site designs customized for you</a:t>
            </a:r>
          </a:p>
          <a:p>
            <a:pPr marL="182880" indent="-182880">
              <a:lnSpc>
                <a:spcPts val="1800"/>
              </a:lnSpc>
              <a:spcBef>
                <a:spcPts val="600"/>
              </a:spcBef>
              <a:buBlip>
                <a:blip r:embed="rId3"/>
              </a:buBlip>
            </a:pPr>
            <a:r>
              <a:rPr lang="en-US" sz="1600" dirty="0">
                <a:solidFill>
                  <a:srgbClr val="5A6771"/>
                </a:solidFill>
              </a:rPr>
              <a:t>Access to unique fiber assets, routes and secure rights-of-way</a:t>
            </a:r>
          </a:p>
          <a:p>
            <a:pPr marL="182880" indent="-182880">
              <a:lnSpc>
                <a:spcPts val="1800"/>
              </a:lnSpc>
              <a:spcBef>
                <a:spcPts val="600"/>
              </a:spcBef>
              <a:buBlip>
                <a:blip r:embed="rId3"/>
              </a:buBlip>
            </a:pPr>
            <a:r>
              <a:rPr lang="en-US" sz="1600" dirty="0">
                <a:solidFill>
                  <a:srgbClr val="5A6771"/>
                </a:solidFill>
              </a:rPr>
              <a:t>More than 25 years of experience building and   maintaining fiber networks for over 9,000 customers</a:t>
            </a:r>
          </a:p>
          <a:p>
            <a:pPr marL="182880" indent="-182880">
              <a:lnSpc>
                <a:spcPts val="1800"/>
              </a:lnSpc>
              <a:spcBef>
                <a:spcPts val="600"/>
              </a:spcBef>
              <a:buBlip>
                <a:blip r:embed="rId3"/>
              </a:buBlip>
            </a:pPr>
            <a:r>
              <a:rPr lang="en-US" sz="1600" dirty="0">
                <a:solidFill>
                  <a:srgbClr val="5A6771"/>
                </a:solidFill>
              </a:rPr>
              <a:t>Locally based service teams are  available to you whenever you need them</a:t>
            </a:r>
          </a:p>
        </p:txBody>
      </p:sp>
      <p:sp>
        <p:nvSpPr>
          <p:cNvPr id="6" name="Text Placeholder 5"/>
          <p:cNvSpPr>
            <a:spLocks noGrp="1"/>
          </p:cNvSpPr>
          <p:nvPr>
            <p:ph type="body" sz="quarter" idx="15"/>
          </p:nvPr>
        </p:nvSpPr>
        <p:spPr>
          <a:xfrm>
            <a:off x="7716363" y="1397017"/>
            <a:ext cx="1344573" cy="360922"/>
          </a:xfrm>
        </p:spPr>
        <p:txBody>
          <a:bodyPr/>
          <a:lstStyle/>
          <a:p>
            <a:r>
              <a:rPr lang="en-US" dirty="0">
                <a:latin typeface="+mn-lt"/>
              </a:rPr>
              <a:t>Features</a:t>
            </a:r>
          </a:p>
        </p:txBody>
      </p:sp>
      <p:sp>
        <p:nvSpPr>
          <p:cNvPr id="5" name="Text Placeholder 4"/>
          <p:cNvSpPr>
            <a:spLocks noGrp="1"/>
          </p:cNvSpPr>
          <p:nvPr>
            <p:ph type="body" sz="quarter" idx="17"/>
          </p:nvPr>
        </p:nvSpPr>
        <p:spPr>
          <a:xfrm>
            <a:off x="667104" y="1848578"/>
            <a:ext cx="6421853" cy="3642325"/>
          </a:xfrm>
        </p:spPr>
        <p:txBody>
          <a:bodyPr/>
          <a:lstStyle/>
          <a:p>
            <a:r>
              <a:rPr lang="en-US" b="1" dirty="0">
                <a:solidFill>
                  <a:srgbClr val="794399"/>
                </a:solidFill>
                <a:latin typeface="+mn-lt"/>
              </a:rPr>
              <a:t>Control:</a:t>
            </a:r>
            <a:r>
              <a:rPr lang="en-US" dirty="0">
                <a:solidFill>
                  <a:srgbClr val="794399"/>
                </a:solidFill>
                <a:latin typeface="+mn-lt"/>
              </a:rPr>
              <a:t> </a:t>
            </a:r>
            <a:r>
              <a:rPr lang="en-US" dirty="0">
                <a:latin typeface="+mn-lt"/>
              </a:rPr>
              <a:t>Design, build and plan the evolution of your own network while managing budget and project costs according your business growth. You have the freedom to select technologies and equipment used, on your timeline.</a:t>
            </a:r>
          </a:p>
          <a:p>
            <a:r>
              <a:rPr lang="en-US" b="1" dirty="0">
                <a:solidFill>
                  <a:srgbClr val="794399"/>
                </a:solidFill>
                <a:latin typeface="+mn-lt"/>
              </a:rPr>
              <a:t>Security:</a:t>
            </a:r>
            <a:r>
              <a:rPr lang="en-US" dirty="0">
                <a:solidFill>
                  <a:srgbClr val="794399"/>
                </a:solidFill>
                <a:latin typeface="+mn-lt"/>
              </a:rPr>
              <a:t> </a:t>
            </a:r>
            <a:r>
              <a:rPr lang="en-US" dirty="0">
                <a:latin typeface="+mn-lt"/>
              </a:rPr>
              <a:t>With private physical network infrastructure on your own dedicated strands of fiber, you can maximize your security.</a:t>
            </a:r>
          </a:p>
          <a:p>
            <a:r>
              <a:rPr lang="en-US" b="1" dirty="0">
                <a:solidFill>
                  <a:srgbClr val="794399"/>
                </a:solidFill>
                <a:latin typeface="+mn-lt"/>
              </a:rPr>
              <a:t>Scalability:</a:t>
            </a:r>
            <a:r>
              <a:rPr lang="en-US" dirty="0">
                <a:solidFill>
                  <a:srgbClr val="794399"/>
                </a:solidFill>
                <a:latin typeface="+mn-lt"/>
              </a:rPr>
              <a:t> </a:t>
            </a:r>
            <a:r>
              <a:rPr lang="en-US" dirty="0">
                <a:latin typeface="+mn-lt"/>
              </a:rPr>
              <a:t>With unlimited bandwidth capabilities you have the ability to easily scale your network depending on the needs of your organization.</a:t>
            </a:r>
          </a:p>
        </p:txBody>
      </p:sp>
      <p:sp>
        <p:nvSpPr>
          <p:cNvPr id="7" name="Text Placeholder 6"/>
          <p:cNvSpPr>
            <a:spLocks noGrp="1"/>
          </p:cNvSpPr>
          <p:nvPr>
            <p:ph type="body" sz="quarter" idx="18"/>
          </p:nvPr>
        </p:nvSpPr>
        <p:spPr/>
        <p:txBody>
          <a:bodyPr/>
          <a:lstStyle/>
          <a:p>
            <a:r>
              <a:rPr lang="en-US" dirty="0"/>
              <a:t>Dark Fiber</a:t>
            </a:r>
          </a:p>
        </p:txBody>
      </p:sp>
      <p:sp>
        <p:nvSpPr>
          <p:cNvPr id="8" name="Text Placeholder 7"/>
          <p:cNvSpPr>
            <a:spLocks noGrp="1"/>
          </p:cNvSpPr>
          <p:nvPr>
            <p:ph type="body" sz="quarter" idx="19"/>
          </p:nvPr>
        </p:nvSpPr>
        <p:spPr>
          <a:xfrm>
            <a:off x="662651" y="1319245"/>
            <a:ext cx="5046119" cy="423862"/>
          </a:xfrm>
        </p:spPr>
        <p:txBody>
          <a:bodyPr/>
          <a:lstStyle/>
          <a:p>
            <a:r>
              <a:rPr lang="en-US" dirty="0">
                <a:latin typeface="+mn-lt"/>
              </a:rPr>
              <a:t>Key benefits</a:t>
            </a:r>
          </a:p>
        </p:txBody>
      </p:sp>
    </p:spTree>
    <p:extLst>
      <p:ext uri="{BB962C8B-B14F-4D97-AF65-F5344CB8AC3E}">
        <p14:creationId xmlns:p14="http://schemas.microsoft.com/office/powerpoint/2010/main" val="2195492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D16CB5E3-2F41-4396-AA75-00CEB0F844D9}"/>
              </a:ext>
            </a:extLst>
          </p:cNvPr>
          <p:cNvSpPr txBox="1">
            <a:spLocks/>
          </p:cNvSpPr>
          <p:nvPr/>
        </p:nvSpPr>
        <p:spPr>
          <a:xfrm>
            <a:off x="7513164" y="1346391"/>
            <a:ext cx="4011732" cy="4301767"/>
          </a:xfrm>
          <a:prstGeom prst="rect">
            <a:avLst/>
          </a:prstGeom>
          <a:solidFill>
            <a:srgbClr val="F2F2F2"/>
          </a:solidFill>
        </p:spPr>
        <p:txBody>
          <a:bodyPr vert="horz" lIns="137160" tIns="457200" rIns="137160" bIns="45720" rtlCol="0">
            <a:noAutofit/>
          </a:bodyPr>
          <a:lstStyle>
            <a:lvl1pPr marL="0" indent="0" algn="l" defTabSz="609585" rtl="0" eaLnBrk="1" latinLnBrk="0" hangingPunct="1">
              <a:spcBef>
                <a:spcPts val="1067"/>
              </a:spcBef>
              <a:buFont typeface="Arial"/>
              <a:buNone/>
              <a:defRPr sz="2000" kern="1200">
                <a:solidFill>
                  <a:schemeClr val="bg2"/>
                </a:solidFill>
                <a:latin typeface="+mn-lt"/>
                <a:ea typeface="+mn-ea"/>
                <a:cs typeface="+mn-cs"/>
              </a:defRPr>
            </a:lvl1pPr>
            <a:lvl2pPr marL="285750" indent="-285750" algn="l" defTabSz="609585" rtl="0" eaLnBrk="1" latinLnBrk="0" hangingPunct="1">
              <a:lnSpc>
                <a:spcPts val="1800"/>
              </a:lnSpc>
              <a:spcBef>
                <a:spcPts val="600"/>
              </a:spcBef>
              <a:buFontTx/>
              <a:buBlip>
                <a:blip r:embed="rId3"/>
              </a:buBlip>
              <a:defRPr sz="1600" kern="1200" baseline="0">
                <a:solidFill>
                  <a:srgbClr val="5A6771"/>
                </a:solidFill>
                <a:latin typeface="+mj-lt"/>
                <a:ea typeface="+mn-ea"/>
                <a:cs typeface="+mn-cs"/>
              </a:defRPr>
            </a:lvl2pPr>
            <a:lvl3pPr marL="609585" indent="-228594" algn="l" defTabSz="609585" rtl="0" eaLnBrk="1" latinLnBrk="0" hangingPunct="1">
              <a:lnSpc>
                <a:spcPts val="1800"/>
              </a:lnSpc>
              <a:spcBef>
                <a:spcPts val="600"/>
              </a:spcBef>
              <a:buClr>
                <a:srgbClr val="00B0F0"/>
              </a:buClr>
              <a:buFont typeface="Lucida Grande"/>
              <a:buChar char="-"/>
              <a:tabLst/>
              <a:defRPr sz="1600" kern="1200" baseline="0">
                <a:solidFill>
                  <a:srgbClr val="5A6771"/>
                </a:solidFill>
                <a:latin typeface="+mj-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2880" indent="-182880">
              <a:lnSpc>
                <a:spcPts val="1800"/>
              </a:lnSpc>
              <a:spcBef>
                <a:spcPts val="600"/>
              </a:spcBef>
              <a:buFont typeface="Arial"/>
              <a:buBlip>
                <a:blip r:embed="rId3"/>
              </a:buBlip>
              <a:defRPr/>
            </a:pPr>
            <a:r>
              <a:rPr lang="en-US" sz="1600" dirty="0">
                <a:solidFill>
                  <a:srgbClr val="5A6771"/>
                </a:solidFill>
              </a:rPr>
              <a:t>Speeds from 1Gbps to 100Gbps</a:t>
            </a:r>
          </a:p>
          <a:p>
            <a:pPr marL="182880" indent="-182880">
              <a:lnSpc>
                <a:spcPts val="1800"/>
              </a:lnSpc>
              <a:spcBef>
                <a:spcPts val="600"/>
              </a:spcBef>
              <a:buFont typeface="Arial"/>
              <a:buBlip>
                <a:blip r:embed="rId3"/>
              </a:buBlip>
              <a:defRPr/>
            </a:pPr>
            <a:r>
              <a:rPr lang="en-US" sz="1600" dirty="0">
                <a:solidFill>
                  <a:srgbClr val="5A6771"/>
                </a:solidFill>
              </a:rPr>
              <a:t>Dedicated bandwidth at full line rate</a:t>
            </a:r>
          </a:p>
          <a:p>
            <a:pPr marL="182880" indent="-182880">
              <a:lnSpc>
                <a:spcPts val="1800"/>
              </a:lnSpc>
              <a:spcBef>
                <a:spcPts val="600"/>
              </a:spcBef>
              <a:buFont typeface="Arial"/>
              <a:buBlip>
                <a:blip r:embed="rId3"/>
              </a:buBlip>
              <a:defRPr/>
            </a:pPr>
            <a:r>
              <a:rPr lang="en-US" sz="1600" dirty="0">
                <a:solidFill>
                  <a:srgbClr val="5A6771"/>
                </a:solidFill>
              </a:rPr>
              <a:t>Flexible, transparent bandwidth that     supports most major protocols</a:t>
            </a:r>
          </a:p>
          <a:p>
            <a:pPr marL="182880" indent="-182880">
              <a:lnSpc>
                <a:spcPts val="1800"/>
              </a:lnSpc>
              <a:spcBef>
                <a:spcPts val="600"/>
              </a:spcBef>
              <a:buFont typeface="Arial"/>
              <a:buBlip>
                <a:blip r:embed="rId3"/>
              </a:buBlip>
              <a:defRPr/>
            </a:pPr>
            <a:r>
              <a:rPr lang="en-US" sz="1600" dirty="0">
                <a:solidFill>
                  <a:srgbClr val="5A6771"/>
                </a:solidFill>
              </a:rPr>
              <a:t>Unprotected or protected configurations designed to your specific needs</a:t>
            </a:r>
          </a:p>
          <a:p>
            <a:pPr marL="182880" indent="-182880">
              <a:lnSpc>
                <a:spcPts val="1800"/>
              </a:lnSpc>
              <a:spcBef>
                <a:spcPts val="600"/>
              </a:spcBef>
              <a:buFont typeface="Arial"/>
              <a:buBlip>
                <a:blip r:embed="rId3"/>
              </a:buBlip>
              <a:defRPr/>
            </a:pPr>
            <a:r>
              <a:rPr lang="en-US" sz="1600" dirty="0">
                <a:solidFill>
                  <a:srgbClr val="5A6771"/>
                </a:solidFill>
              </a:rPr>
              <a:t>Standard or customized diverse fiber paths and low latency routes available</a:t>
            </a:r>
          </a:p>
          <a:p>
            <a:pPr marL="182880" indent="-182880">
              <a:lnSpc>
                <a:spcPts val="1800"/>
              </a:lnSpc>
              <a:spcBef>
                <a:spcPts val="600"/>
              </a:spcBef>
              <a:buFont typeface="Arial"/>
              <a:buBlip>
                <a:blip r:embed="rId3"/>
              </a:buBlip>
              <a:defRPr/>
            </a:pPr>
            <a:r>
              <a:rPr lang="en-US" sz="1600" dirty="0">
                <a:solidFill>
                  <a:srgbClr val="5A6771"/>
                </a:solidFill>
              </a:rPr>
              <a:t>Dedicated bandwidth to your cloud provider</a:t>
            </a:r>
          </a:p>
          <a:p>
            <a:pPr marL="182880" indent="-182880">
              <a:lnSpc>
                <a:spcPts val="1800"/>
              </a:lnSpc>
              <a:spcBef>
                <a:spcPts val="600"/>
              </a:spcBef>
              <a:buFont typeface="Arial"/>
              <a:buBlip>
                <a:blip r:embed="rId3"/>
              </a:buBlip>
              <a:defRPr/>
            </a:pPr>
            <a:r>
              <a:rPr lang="en-US" sz="1600" dirty="0">
                <a:solidFill>
                  <a:srgbClr val="5A6771"/>
                </a:solidFill>
              </a:rPr>
              <a:t>Managed Private Optical Networks delivered over private fiber and dedicated WDM equipment</a:t>
            </a:r>
          </a:p>
        </p:txBody>
      </p:sp>
      <p:sp>
        <p:nvSpPr>
          <p:cNvPr id="6" name="Text Placeholder 5"/>
          <p:cNvSpPr>
            <a:spLocks noGrp="1"/>
          </p:cNvSpPr>
          <p:nvPr>
            <p:ph type="body" sz="quarter" idx="15"/>
          </p:nvPr>
        </p:nvSpPr>
        <p:spPr>
          <a:xfrm>
            <a:off x="7716363" y="1397017"/>
            <a:ext cx="1344573" cy="360922"/>
          </a:xfrm>
        </p:spPr>
        <p:txBody>
          <a:bodyPr/>
          <a:lstStyle/>
          <a:p>
            <a:r>
              <a:rPr lang="en-US" dirty="0">
                <a:latin typeface="+mn-lt"/>
              </a:rPr>
              <a:t>Features</a:t>
            </a:r>
          </a:p>
        </p:txBody>
      </p:sp>
      <p:sp>
        <p:nvSpPr>
          <p:cNvPr id="7" name="Text Placeholder 6"/>
          <p:cNvSpPr>
            <a:spLocks noGrp="1"/>
          </p:cNvSpPr>
          <p:nvPr>
            <p:ph type="body" sz="quarter" idx="18"/>
          </p:nvPr>
        </p:nvSpPr>
        <p:spPr/>
        <p:txBody>
          <a:bodyPr/>
          <a:lstStyle/>
          <a:p>
            <a:r>
              <a:rPr lang="en-US" dirty="0"/>
              <a:t>Wavelength</a:t>
            </a:r>
          </a:p>
        </p:txBody>
      </p:sp>
      <p:sp>
        <p:nvSpPr>
          <p:cNvPr id="8" name="Text Placeholder 7"/>
          <p:cNvSpPr>
            <a:spLocks noGrp="1"/>
          </p:cNvSpPr>
          <p:nvPr>
            <p:ph type="body" sz="quarter" idx="19"/>
          </p:nvPr>
        </p:nvSpPr>
        <p:spPr>
          <a:xfrm>
            <a:off x="662651" y="1319245"/>
            <a:ext cx="5046119" cy="423862"/>
          </a:xfrm>
        </p:spPr>
        <p:txBody>
          <a:bodyPr/>
          <a:lstStyle/>
          <a:p>
            <a:r>
              <a:rPr lang="en-US" dirty="0">
                <a:latin typeface="+mn-lt"/>
              </a:rPr>
              <a:t>Key benefits</a:t>
            </a:r>
          </a:p>
        </p:txBody>
      </p:sp>
      <p:sp>
        <p:nvSpPr>
          <p:cNvPr id="19" name="Text Placeholder 3">
            <a:extLst>
              <a:ext uri="{FF2B5EF4-FFF2-40B4-BE49-F238E27FC236}">
                <a16:creationId xmlns:a16="http://schemas.microsoft.com/office/drawing/2014/main" id="{C14855C2-B163-49F6-B3F2-CFD857B40CEA}"/>
              </a:ext>
            </a:extLst>
          </p:cNvPr>
          <p:cNvSpPr txBox="1">
            <a:spLocks/>
          </p:cNvSpPr>
          <p:nvPr/>
        </p:nvSpPr>
        <p:spPr>
          <a:xfrm>
            <a:off x="662651" y="1838941"/>
            <a:ext cx="6266050" cy="3624387"/>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800" kern="1200">
                <a:solidFill>
                  <a:srgbClr val="7C489B"/>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600" b="1" dirty="0">
                <a:solidFill>
                  <a:srgbClr val="794399"/>
                </a:solidFill>
                <a:latin typeface="+mn-lt"/>
              </a:rPr>
              <a:t>Speed and capacity:</a:t>
            </a:r>
            <a:r>
              <a:rPr lang="en-US" sz="1600" dirty="0">
                <a:solidFill>
                  <a:srgbClr val="794399"/>
                </a:solidFill>
                <a:latin typeface="+mn-lt"/>
              </a:rPr>
              <a:t> </a:t>
            </a:r>
            <a:r>
              <a:rPr lang="en-US" sz="1600" dirty="0">
                <a:solidFill>
                  <a:srgbClr val="5A6771"/>
                </a:solidFill>
                <a:latin typeface="+mn-lt"/>
              </a:rPr>
              <a:t>Transfer large amounts of data at speeds between 1Gbps and 100Gbps at full line rate without traffic congestion.</a:t>
            </a:r>
          </a:p>
          <a:p>
            <a:r>
              <a:rPr lang="en-US" sz="1600" b="1" dirty="0">
                <a:solidFill>
                  <a:srgbClr val="794399"/>
                </a:solidFill>
                <a:latin typeface="+mn-lt"/>
              </a:rPr>
              <a:t>Security:</a:t>
            </a:r>
            <a:r>
              <a:rPr lang="en-US" sz="1600" dirty="0">
                <a:solidFill>
                  <a:srgbClr val="794399"/>
                </a:solidFill>
                <a:latin typeface="+mn-lt"/>
              </a:rPr>
              <a:t> </a:t>
            </a:r>
            <a:r>
              <a:rPr lang="en-US" sz="1600" dirty="0">
                <a:solidFill>
                  <a:srgbClr val="5A6771"/>
                </a:solidFill>
                <a:latin typeface="+mn-lt"/>
              </a:rPr>
              <a:t>Dedicated wavelengths protect your data and optical encryption is available to help meet regulatory requirements.</a:t>
            </a:r>
          </a:p>
          <a:p>
            <a:r>
              <a:rPr lang="en-US" sz="1600" b="1" dirty="0">
                <a:solidFill>
                  <a:srgbClr val="794399"/>
                </a:solidFill>
                <a:latin typeface="+mn-lt"/>
              </a:rPr>
              <a:t>Availability:</a:t>
            </a:r>
            <a:r>
              <a:rPr lang="en-US" sz="1600" dirty="0">
                <a:solidFill>
                  <a:srgbClr val="794399"/>
                </a:solidFill>
                <a:latin typeface="+mn-lt"/>
              </a:rPr>
              <a:t> </a:t>
            </a:r>
            <a:r>
              <a:rPr lang="en-US" sz="1600" dirty="0">
                <a:solidFill>
                  <a:srgbClr val="5A6771"/>
                </a:solidFill>
                <a:latin typeface="+mn-lt"/>
              </a:rPr>
              <a:t>Standard wavelengths offer SLAs of 99.9% and are customizable to protect against all single points of failure up to 99.999%.</a:t>
            </a:r>
          </a:p>
        </p:txBody>
      </p:sp>
    </p:spTree>
    <p:extLst>
      <p:ext uri="{BB962C8B-B14F-4D97-AF65-F5344CB8AC3E}">
        <p14:creationId xmlns:p14="http://schemas.microsoft.com/office/powerpoint/2010/main" val="772297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D16CB5E3-2F41-4396-AA75-00CEB0F844D9}"/>
              </a:ext>
            </a:extLst>
          </p:cNvPr>
          <p:cNvSpPr txBox="1">
            <a:spLocks/>
          </p:cNvSpPr>
          <p:nvPr/>
        </p:nvSpPr>
        <p:spPr>
          <a:xfrm>
            <a:off x="7513164" y="1346391"/>
            <a:ext cx="4011732" cy="4301767"/>
          </a:xfrm>
          <a:prstGeom prst="rect">
            <a:avLst/>
          </a:prstGeom>
          <a:solidFill>
            <a:srgbClr val="F2F2F2"/>
          </a:solidFill>
        </p:spPr>
        <p:txBody>
          <a:bodyPr vert="horz" lIns="137160" tIns="457200" rIns="137160" bIns="45720" rtlCol="0">
            <a:noAutofit/>
          </a:bodyPr>
          <a:lstStyle>
            <a:lvl1pPr marL="0" indent="0" algn="l" defTabSz="609585" rtl="0" eaLnBrk="1" latinLnBrk="0" hangingPunct="1">
              <a:spcBef>
                <a:spcPts val="1067"/>
              </a:spcBef>
              <a:buFont typeface="Arial"/>
              <a:buNone/>
              <a:defRPr sz="2000" kern="1200">
                <a:solidFill>
                  <a:schemeClr val="bg2"/>
                </a:solidFill>
                <a:latin typeface="+mn-lt"/>
                <a:ea typeface="+mn-ea"/>
                <a:cs typeface="+mn-cs"/>
              </a:defRPr>
            </a:lvl1pPr>
            <a:lvl2pPr marL="285750" indent="-285750" algn="l" defTabSz="609585" rtl="0" eaLnBrk="1" latinLnBrk="0" hangingPunct="1">
              <a:lnSpc>
                <a:spcPts val="1800"/>
              </a:lnSpc>
              <a:spcBef>
                <a:spcPts val="600"/>
              </a:spcBef>
              <a:buFontTx/>
              <a:buBlip>
                <a:blip r:embed="rId3"/>
              </a:buBlip>
              <a:defRPr sz="1600" kern="1200" baseline="0">
                <a:solidFill>
                  <a:srgbClr val="5A6771"/>
                </a:solidFill>
                <a:latin typeface="+mj-lt"/>
                <a:ea typeface="+mn-ea"/>
                <a:cs typeface="+mn-cs"/>
              </a:defRPr>
            </a:lvl2pPr>
            <a:lvl3pPr marL="609585" indent="-228594" algn="l" defTabSz="609585" rtl="0" eaLnBrk="1" latinLnBrk="0" hangingPunct="1">
              <a:lnSpc>
                <a:spcPts val="1800"/>
              </a:lnSpc>
              <a:spcBef>
                <a:spcPts val="600"/>
              </a:spcBef>
              <a:buClr>
                <a:srgbClr val="00B0F0"/>
              </a:buClr>
              <a:buFont typeface="Lucida Grande"/>
              <a:buChar char="-"/>
              <a:tabLst/>
              <a:defRPr sz="1600" kern="1200" baseline="0">
                <a:solidFill>
                  <a:srgbClr val="5A6771"/>
                </a:solidFill>
                <a:latin typeface="+mj-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2880" indent="-182880">
              <a:lnSpc>
                <a:spcPts val="1800"/>
              </a:lnSpc>
              <a:spcBef>
                <a:spcPts val="600"/>
              </a:spcBef>
              <a:buFont typeface="Arial"/>
              <a:buBlip>
                <a:blip r:embed="rId3"/>
              </a:buBlip>
              <a:defRPr/>
            </a:pPr>
            <a:r>
              <a:rPr lang="en-US" sz="1600" dirty="0">
                <a:solidFill>
                  <a:srgbClr val="5A6771"/>
                </a:solidFill>
                <a:latin typeface="+mj-lt"/>
              </a:rPr>
              <a:t>Speeds from 1Gbps to 100Gbps</a:t>
            </a:r>
          </a:p>
          <a:p>
            <a:pPr marL="182880" indent="-182880">
              <a:lnSpc>
                <a:spcPts val="1800"/>
              </a:lnSpc>
              <a:spcBef>
                <a:spcPts val="600"/>
              </a:spcBef>
              <a:buFont typeface="Arial"/>
              <a:buBlip>
                <a:blip r:embed="rId3"/>
              </a:buBlip>
              <a:defRPr/>
            </a:pPr>
            <a:r>
              <a:rPr lang="en-US" sz="1600" dirty="0">
                <a:solidFill>
                  <a:srgbClr val="5A6771"/>
                </a:solidFill>
                <a:latin typeface="+mj-lt"/>
              </a:rPr>
              <a:t>Dedicated bandwidth at full line rate</a:t>
            </a:r>
          </a:p>
          <a:p>
            <a:pPr marL="182880" indent="-182880">
              <a:lnSpc>
                <a:spcPts val="1800"/>
              </a:lnSpc>
              <a:spcBef>
                <a:spcPts val="600"/>
              </a:spcBef>
              <a:buFont typeface="Arial"/>
              <a:buBlip>
                <a:blip r:embed="rId3"/>
              </a:buBlip>
              <a:defRPr/>
            </a:pPr>
            <a:r>
              <a:rPr lang="en-US" sz="1600" dirty="0">
                <a:solidFill>
                  <a:srgbClr val="5A6771"/>
                </a:solidFill>
                <a:latin typeface="+mj-lt"/>
              </a:rPr>
              <a:t>Flexible, transparent bandwidth that     supports most major protocols</a:t>
            </a:r>
          </a:p>
          <a:p>
            <a:pPr marL="182880" indent="-182880">
              <a:lnSpc>
                <a:spcPts val="1800"/>
              </a:lnSpc>
              <a:spcBef>
                <a:spcPts val="600"/>
              </a:spcBef>
              <a:buFont typeface="Arial"/>
              <a:buBlip>
                <a:blip r:embed="rId3"/>
              </a:buBlip>
              <a:defRPr/>
            </a:pPr>
            <a:r>
              <a:rPr lang="en-US" sz="1600" dirty="0">
                <a:solidFill>
                  <a:srgbClr val="5A6771"/>
                </a:solidFill>
                <a:latin typeface="+mj-lt"/>
              </a:rPr>
              <a:t>Unprotected or protected configurations designed to your specific needs</a:t>
            </a:r>
          </a:p>
          <a:p>
            <a:pPr marL="182880" indent="-182880">
              <a:lnSpc>
                <a:spcPts val="1800"/>
              </a:lnSpc>
              <a:spcBef>
                <a:spcPts val="600"/>
              </a:spcBef>
              <a:buFont typeface="Arial"/>
              <a:buBlip>
                <a:blip r:embed="rId3"/>
              </a:buBlip>
              <a:defRPr/>
            </a:pPr>
            <a:r>
              <a:rPr lang="en-US" sz="1600" dirty="0">
                <a:solidFill>
                  <a:srgbClr val="5A6771"/>
                </a:solidFill>
                <a:latin typeface="+mj-lt"/>
              </a:rPr>
              <a:t>Standard or customized diverse fiber paths and low latency routes available</a:t>
            </a:r>
          </a:p>
          <a:p>
            <a:pPr marL="182880" indent="-182880">
              <a:lnSpc>
                <a:spcPts val="1800"/>
              </a:lnSpc>
              <a:spcBef>
                <a:spcPts val="600"/>
              </a:spcBef>
              <a:buFont typeface="Arial"/>
              <a:buBlip>
                <a:blip r:embed="rId3"/>
              </a:buBlip>
              <a:defRPr/>
            </a:pPr>
            <a:r>
              <a:rPr lang="en-US" sz="1600" dirty="0">
                <a:solidFill>
                  <a:srgbClr val="5A6771"/>
                </a:solidFill>
                <a:latin typeface="+mj-lt"/>
              </a:rPr>
              <a:t>Dedicated bandwidth to your cloud provider</a:t>
            </a:r>
          </a:p>
          <a:p>
            <a:pPr marL="182880" indent="-182880">
              <a:lnSpc>
                <a:spcPts val="1800"/>
              </a:lnSpc>
              <a:spcBef>
                <a:spcPts val="600"/>
              </a:spcBef>
              <a:buFont typeface="Arial"/>
              <a:buBlip>
                <a:blip r:embed="rId3"/>
              </a:buBlip>
              <a:defRPr/>
            </a:pPr>
            <a:r>
              <a:rPr lang="en-US" sz="1600" dirty="0">
                <a:solidFill>
                  <a:srgbClr val="5A6771"/>
                </a:solidFill>
                <a:latin typeface="+mj-lt"/>
              </a:rPr>
              <a:t>Managed Private Optical Networks delivered over private fiber and dedicated WDM equipment</a:t>
            </a:r>
          </a:p>
        </p:txBody>
      </p:sp>
      <p:sp>
        <p:nvSpPr>
          <p:cNvPr id="6" name="Text Placeholder 5"/>
          <p:cNvSpPr>
            <a:spLocks noGrp="1"/>
          </p:cNvSpPr>
          <p:nvPr>
            <p:ph type="body" sz="quarter" idx="15"/>
          </p:nvPr>
        </p:nvSpPr>
        <p:spPr>
          <a:xfrm>
            <a:off x="7716363" y="1397017"/>
            <a:ext cx="1344573" cy="360922"/>
          </a:xfrm>
        </p:spPr>
        <p:txBody>
          <a:bodyPr/>
          <a:lstStyle/>
          <a:p>
            <a:r>
              <a:rPr lang="en-US" dirty="0"/>
              <a:t>Features</a:t>
            </a:r>
          </a:p>
        </p:txBody>
      </p:sp>
      <p:sp>
        <p:nvSpPr>
          <p:cNvPr id="7" name="Text Placeholder 6"/>
          <p:cNvSpPr>
            <a:spLocks noGrp="1"/>
          </p:cNvSpPr>
          <p:nvPr>
            <p:ph type="body" sz="quarter" idx="18"/>
          </p:nvPr>
        </p:nvSpPr>
        <p:spPr/>
        <p:txBody>
          <a:bodyPr/>
          <a:lstStyle/>
          <a:p>
            <a:r>
              <a:rPr lang="en-US" dirty="0"/>
              <a:t>Ethernet</a:t>
            </a:r>
          </a:p>
        </p:txBody>
      </p:sp>
      <p:sp>
        <p:nvSpPr>
          <p:cNvPr id="8" name="Text Placeholder 7"/>
          <p:cNvSpPr>
            <a:spLocks noGrp="1"/>
          </p:cNvSpPr>
          <p:nvPr>
            <p:ph type="body" sz="quarter" idx="19"/>
          </p:nvPr>
        </p:nvSpPr>
        <p:spPr>
          <a:xfrm>
            <a:off x="662651" y="1319245"/>
            <a:ext cx="5046119" cy="423862"/>
          </a:xfrm>
        </p:spPr>
        <p:txBody>
          <a:bodyPr/>
          <a:lstStyle/>
          <a:p>
            <a:r>
              <a:rPr lang="en-US" dirty="0">
                <a:latin typeface="+mn-lt"/>
              </a:rPr>
              <a:t>Key benefits</a:t>
            </a:r>
          </a:p>
        </p:txBody>
      </p:sp>
      <p:pic>
        <p:nvPicPr>
          <p:cNvPr id="12" name="Picture 11">
            <a:extLst>
              <a:ext uri="{FF2B5EF4-FFF2-40B4-BE49-F238E27FC236}">
                <a16:creationId xmlns:a16="http://schemas.microsoft.com/office/drawing/2014/main" id="{1E7616C7-390D-46F8-B9BE-2EBC00DC75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5042" y="384578"/>
            <a:ext cx="914792" cy="415816"/>
          </a:xfrm>
          <a:prstGeom prst="rect">
            <a:avLst/>
          </a:prstGeom>
        </p:spPr>
      </p:pic>
      <p:sp>
        <p:nvSpPr>
          <p:cNvPr id="13" name="Text Placeholder 2">
            <a:extLst>
              <a:ext uri="{FF2B5EF4-FFF2-40B4-BE49-F238E27FC236}">
                <a16:creationId xmlns:a16="http://schemas.microsoft.com/office/drawing/2014/main" id="{E3E2C381-FCF2-4A54-91CF-C414366CF7B6}"/>
              </a:ext>
            </a:extLst>
          </p:cNvPr>
          <p:cNvSpPr txBox="1">
            <a:spLocks/>
          </p:cNvSpPr>
          <p:nvPr/>
        </p:nvSpPr>
        <p:spPr>
          <a:xfrm>
            <a:off x="662651" y="1856100"/>
            <a:ext cx="6266050" cy="3366653"/>
          </a:xfrm>
          <a:prstGeom prst="rect">
            <a:avLst/>
          </a:prstGeom>
        </p:spPr>
        <p:txBody>
          <a:bodyPr vert="horz" lIns="0" tIns="45720" rIns="0" bIns="45720" rtlCol="0">
            <a:normAutofit/>
          </a:bodyPr>
          <a:lstStyle>
            <a:lvl1pPr marL="0" indent="0" algn="l" defTabSz="609585" rtl="0" eaLnBrk="1" latinLnBrk="0" hangingPunct="1">
              <a:spcBef>
                <a:spcPts val="1067"/>
              </a:spcBef>
              <a:buFont typeface="Arial"/>
              <a:buNone/>
              <a:defRPr sz="1800" kern="1200">
                <a:solidFill>
                  <a:srgbClr val="7C489B"/>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defRPr/>
            </a:pPr>
            <a:r>
              <a:rPr lang="en-US" sz="1600" b="1" dirty="0">
                <a:solidFill>
                  <a:srgbClr val="794399"/>
                </a:solidFill>
                <a:latin typeface="Franklin Gothic Medium"/>
              </a:rPr>
              <a:t>Resiliency:</a:t>
            </a:r>
            <a:r>
              <a:rPr lang="en-US" sz="1600" dirty="0">
                <a:solidFill>
                  <a:srgbClr val="794399"/>
                </a:solidFill>
                <a:latin typeface="Franklin Gothic Medium"/>
              </a:rPr>
              <a:t> </a:t>
            </a:r>
            <a:r>
              <a:rPr lang="en-US" sz="1600" dirty="0">
                <a:solidFill>
                  <a:srgbClr val="5A6771"/>
                </a:solidFill>
                <a:latin typeface="Franklin Gothic Medium"/>
              </a:rPr>
              <a:t>Nationwide MPLS core routes traffic via the best available path directing packets around outages and congestion.  </a:t>
            </a:r>
          </a:p>
          <a:p>
            <a:pPr>
              <a:defRPr/>
            </a:pPr>
            <a:r>
              <a:rPr lang="en-US" sz="1600" b="1" dirty="0">
                <a:solidFill>
                  <a:srgbClr val="794399"/>
                </a:solidFill>
                <a:latin typeface="Franklin Gothic Medium"/>
              </a:rPr>
              <a:t>Scalability:</a:t>
            </a:r>
            <a:r>
              <a:rPr lang="en-US" sz="1600" dirty="0">
                <a:solidFill>
                  <a:srgbClr val="794399"/>
                </a:solidFill>
                <a:latin typeface="Franklin Gothic Medium"/>
              </a:rPr>
              <a:t> </a:t>
            </a:r>
            <a:r>
              <a:rPr lang="en-US" sz="1600" dirty="0">
                <a:solidFill>
                  <a:srgbClr val="5A6771"/>
                </a:solidFill>
                <a:latin typeface="Franklin Gothic Medium"/>
              </a:rPr>
              <a:t>WAN connectivity from 10Mbps to 100Gbps with guaranteed network performance. </a:t>
            </a:r>
          </a:p>
          <a:p>
            <a:pPr>
              <a:defRPr/>
            </a:pPr>
            <a:r>
              <a:rPr lang="en-US" sz="1600" b="1" dirty="0">
                <a:solidFill>
                  <a:srgbClr val="794399"/>
                </a:solidFill>
                <a:latin typeface="Franklin Gothic Medium"/>
              </a:rPr>
              <a:t>Flexibility</a:t>
            </a:r>
            <a:r>
              <a:rPr lang="en-US" sz="1600" b="1" dirty="0">
                <a:latin typeface="Franklin Gothic Medium"/>
              </a:rPr>
              <a:t>:</a:t>
            </a:r>
            <a:r>
              <a:rPr lang="en-US" sz="1600" dirty="0">
                <a:latin typeface="Franklin Gothic Medium"/>
              </a:rPr>
              <a:t> </a:t>
            </a:r>
            <a:r>
              <a:rPr lang="en-US" sz="1600" dirty="0">
                <a:solidFill>
                  <a:srgbClr val="5A6771"/>
                </a:solidFill>
                <a:latin typeface="Franklin Gothic Medium"/>
              </a:rPr>
              <a:t>Our dense network infrastructure allows for multiple entrances and diverse fiber routes.</a:t>
            </a:r>
          </a:p>
        </p:txBody>
      </p:sp>
      <p:sp>
        <p:nvSpPr>
          <p:cNvPr id="9" name="Text Placeholder 9">
            <a:extLst>
              <a:ext uri="{FF2B5EF4-FFF2-40B4-BE49-F238E27FC236}">
                <a16:creationId xmlns:a16="http://schemas.microsoft.com/office/drawing/2014/main" id="{A147457B-BBED-4A55-AEBD-EF34AA09D159}"/>
              </a:ext>
            </a:extLst>
          </p:cNvPr>
          <p:cNvSpPr>
            <a:spLocks noGrp="1"/>
          </p:cNvSpPr>
          <p:nvPr>
            <p:ph type="body" sz="quarter" idx="16"/>
          </p:nvPr>
        </p:nvSpPr>
        <p:spPr>
          <a:xfrm>
            <a:off x="7513164" y="1360024"/>
            <a:ext cx="4056670" cy="4288134"/>
          </a:xfrm>
        </p:spPr>
        <p:txBody>
          <a:bodyPr>
            <a:noAutofit/>
          </a:bodyPr>
          <a:lstStyle/>
          <a:p>
            <a:pPr marL="182880" indent="-182880">
              <a:lnSpc>
                <a:spcPts val="1700"/>
              </a:lnSpc>
              <a:spcBef>
                <a:spcPts val="0"/>
              </a:spcBef>
              <a:buBlip>
                <a:blip r:embed="rId3"/>
              </a:buBlip>
            </a:pPr>
            <a:r>
              <a:rPr lang="en-US" sz="1400" dirty="0">
                <a:solidFill>
                  <a:srgbClr val="5A6771"/>
                </a:solidFill>
              </a:rPr>
              <a:t>Switched Ethernet core provides resilient, high-availability transport services</a:t>
            </a:r>
          </a:p>
          <a:p>
            <a:pPr marL="182880" indent="-182880">
              <a:lnSpc>
                <a:spcPts val="1700"/>
              </a:lnSpc>
              <a:spcBef>
                <a:spcPts val="0"/>
              </a:spcBef>
              <a:buBlip>
                <a:blip r:embed="rId3"/>
              </a:buBlip>
            </a:pPr>
            <a:r>
              <a:rPr lang="en-US" sz="1400" dirty="0">
                <a:solidFill>
                  <a:srgbClr val="5A6771"/>
                </a:solidFill>
              </a:rPr>
              <a:t>Available in switched or dedicated service options</a:t>
            </a:r>
            <a:endParaRPr lang="en-US" sz="1400" dirty="0">
              <a:solidFill>
                <a:srgbClr val="64CBE6"/>
              </a:solidFill>
            </a:endParaRPr>
          </a:p>
          <a:p>
            <a:pPr marL="182880" indent="-182880">
              <a:lnSpc>
                <a:spcPts val="1700"/>
              </a:lnSpc>
              <a:spcBef>
                <a:spcPts val="0"/>
              </a:spcBef>
              <a:buBlip>
                <a:blip r:embed="rId3"/>
              </a:buBlip>
            </a:pPr>
            <a:r>
              <a:rPr lang="en-US" sz="1400" dirty="0">
                <a:solidFill>
                  <a:srgbClr val="5A6771"/>
                </a:solidFill>
              </a:rPr>
              <a:t>Flexible configurations</a:t>
            </a:r>
          </a:p>
          <a:p>
            <a:pPr marL="548640" lvl="1" indent="-182880">
              <a:lnSpc>
                <a:spcPts val="1700"/>
              </a:lnSpc>
              <a:spcBef>
                <a:spcPts val="0"/>
              </a:spcBef>
              <a:buClr>
                <a:srgbClr val="00AEEF"/>
              </a:buClr>
              <a:buFont typeface="Franklin Gothic Medium" panose="020B0603020102020204" pitchFamily="34" charset="0"/>
              <a:buChar char="–"/>
            </a:pPr>
            <a:r>
              <a:rPr lang="en-US" sz="1400" dirty="0">
                <a:latin typeface="+mn-lt"/>
              </a:rPr>
              <a:t>E-Line: Point-to-point private line </a:t>
            </a:r>
          </a:p>
          <a:p>
            <a:pPr marL="548640" lvl="1" indent="-182880">
              <a:lnSpc>
                <a:spcPts val="1700"/>
              </a:lnSpc>
              <a:spcBef>
                <a:spcPts val="0"/>
              </a:spcBef>
              <a:buClr>
                <a:srgbClr val="00AEEF"/>
              </a:buClr>
              <a:buFont typeface="Franklin Gothic Medium" panose="020B0603020102020204" pitchFamily="34" charset="0"/>
              <a:buChar char="–"/>
            </a:pPr>
            <a:r>
              <a:rPr lang="en-US" sz="1400" dirty="0">
                <a:latin typeface="+mn-lt"/>
              </a:rPr>
              <a:t>EVPL: Point-to-point or point-to-multipoint </a:t>
            </a:r>
          </a:p>
          <a:p>
            <a:pPr marL="548640" lvl="1" indent="-182880">
              <a:lnSpc>
                <a:spcPts val="1700"/>
              </a:lnSpc>
              <a:spcBef>
                <a:spcPts val="0"/>
              </a:spcBef>
              <a:buClr>
                <a:srgbClr val="00AEEF"/>
              </a:buClr>
              <a:buFont typeface="Franklin Gothic Medium" panose="020B0603020102020204" pitchFamily="34" charset="0"/>
              <a:buChar char="–"/>
            </a:pPr>
            <a:r>
              <a:rPr lang="en-US" sz="1400" dirty="0">
                <a:latin typeface="+mn-lt"/>
              </a:rPr>
              <a:t>E-LAN: Multipoint-to-multipoint</a:t>
            </a:r>
          </a:p>
          <a:p>
            <a:pPr marL="548640" lvl="1" indent="-182880">
              <a:lnSpc>
                <a:spcPts val="1700"/>
              </a:lnSpc>
              <a:spcBef>
                <a:spcPts val="0"/>
              </a:spcBef>
              <a:buClr>
                <a:srgbClr val="00AEEF"/>
              </a:buClr>
              <a:buFont typeface="Franklin Gothic Medium" panose="020B0603020102020204" pitchFamily="34" charset="0"/>
              <a:buChar char="–"/>
            </a:pPr>
            <a:r>
              <a:rPr lang="en-US" sz="1400" dirty="0">
                <a:latin typeface="+mn-lt"/>
              </a:rPr>
              <a:t>Metro-E Advanced Private Line: private fiber over dedicated equipment</a:t>
            </a:r>
            <a:endParaRPr lang="en-US" sz="1400" dirty="0">
              <a:solidFill>
                <a:srgbClr val="FF0000"/>
              </a:solidFill>
              <a:latin typeface="+mn-lt"/>
            </a:endParaRPr>
          </a:p>
          <a:p>
            <a:pPr marL="182880" indent="-182880">
              <a:lnSpc>
                <a:spcPts val="1700"/>
              </a:lnSpc>
              <a:spcBef>
                <a:spcPts val="0"/>
              </a:spcBef>
              <a:buBlip>
                <a:blip r:embed="rId3"/>
              </a:buBlip>
            </a:pPr>
            <a:r>
              <a:rPr lang="en-US" sz="1400" dirty="0">
                <a:solidFill>
                  <a:srgbClr val="5A6771"/>
                </a:solidFill>
              </a:rPr>
              <a:t>Multiple access protection options</a:t>
            </a:r>
          </a:p>
          <a:p>
            <a:pPr marL="182880" indent="-182880">
              <a:lnSpc>
                <a:spcPts val="1700"/>
              </a:lnSpc>
              <a:spcBef>
                <a:spcPts val="0"/>
              </a:spcBef>
              <a:buBlip>
                <a:blip r:embed="rId3"/>
              </a:buBlip>
            </a:pPr>
            <a:r>
              <a:rPr lang="en-US" sz="1400" dirty="0">
                <a:solidFill>
                  <a:srgbClr val="5A6771"/>
                </a:solidFill>
              </a:rPr>
              <a:t>24/7 network surveillance and monitoring</a:t>
            </a:r>
            <a:endParaRPr lang="en-US" sz="1400" dirty="0">
              <a:solidFill>
                <a:srgbClr val="FF0000"/>
              </a:solidFill>
            </a:endParaRPr>
          </a:p>
          <a:p>
            <a:pPr marL="182880" indent="-182880" defTabSz="914400">
              <a:lnSpc>
                <a:spcPts val="1700"/>
              </a:lnSpc>
              <a:spcBef>
                <a:spcPct val="0"/>
              </a:spcBef>
              <a:buBlip>
                <a:blip r:embed="rId3"/>
              </a:buBlip>
            </a:pPr>
            <a:r>
              <a:rPr lang="en-US" sz="1400" dirty="0">
                <a:solidFill>
                  <a:srgbClr val="5A6771"/>
                </a:solidFill>
              </a:rPr>
              <a:t>Numerous cloud access points for Amazon Web Services, Google, Microsoft Azure and other Cloud Service Providers</a:t>
            </a:r>
          </a:p>
        </p:txBody>
      </p:sp>
      <p:sp>
        <p:nvSpPr>
          <p:cNvPr id="14" name="Text Placeholder 5">
            <a:extLst>
              <a:ext uri="{FF2B5EF4-FFF2-40B4-BE49-F238E27FC236}">
                <a16:creationId xmlns:a16="http://schemas.microsoft.com/office/drawing/2014/main" id="{162DB362-2E3C-428E-89FE-7AF1619A38FC}"/>
              </a:ext>
            </a:extLst>
          </p:cNvPr>
          <p:cNvSpPr txBox="1">
            <a:spLocks/>
          </p:cNvSpPr>
          <p:nvPr/>
        </p:nvSpPr>
        <p:spPr>
          <a:xfrm>
            <a:off x="7671425" y="1397017"/>
            <a:ext cx="1344573" cy="360922"/>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800" kern="1200">
                <a:solidFill>
                  <a:srgbClr val="7C489B"/>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a:latin typeface="+mn-lt"/>
              </a:rPr>
              <a:t>Features</a:t>
            </a:r>
            <a:endParaRPr lang="en-US" dirty="0">
              <a:latin typeface="+mn-lt"/>
            </a:endParaRPr>
          </a:p>
        </p:txBody>
      </p:sp>
    </p:spTree>
    <p:extLst>
      <p:ext uri="{BB962C8B-B14F-4D97-AF65-F5344CB8AC3E}">
        <p14:creationId xmlns:p14="http://schemas.microsoft.com/office/powerpoint/2010/main" val="25002320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D16CB5E3-2F41-4396-AA75-00CEB0F844D9}"/>
              </a:ext>
            </a:extLst>
          </p:cNvPr>
          <p:cNvSpPr txBox="1">
            <a:spLocks/>
          </p:cNvSpPr>
          <p:nvPr/>
        </p:nvSpPr>
        <p:spPr>
          <a:xfrm>
            <a:off x="7513164" y="1346391"/>
            <a:ext cx="4011732" cy="3970327"/>
          </a:xfrm>
          <a:prstGeom prst="rect">
            <a:avLst/>
          </a:prstGeom>
          <a:solidFill>
            <a:srgbClr val="F2F2F2"/>
          </a:solidFill>
        </p:spPr>
        <p:txBody>
          <a:bodyPr vert="horz" lIns="137160" tIns="457200" rIns="137160" bIns="45720" rtlCol="0">
            <a:noAutofit/>
          </a:bodyPr>
          <a:lstStyle>
            <a:lvl1pPr marL="0" indent="0" algn="l" defTabSz="609585" rtl="0" eaLnBrk="1" latinLnBrk="0" hangingPunct="1">
              <a:spcBef>
                <a:spcPts val="1067"/>
              </a:spcBef>
              <a:buFont typeface="Arial"/>
              <a:buNone/>
              <a:defRPr sz="2000" kern="1200">
                <a:solidFill>
                  <a:schemeClr val="bg2"/>
                </a:solidFill>
                <a:latin typeface="+mn-lt"/>
                <a:ea typeface="+mn-ea"/>
                <a:cs typeface="+mn-cs"/>
              </a:defRPr>
            </a:lvl1pPr>
            <a:lvl2pPr marL="285750" indent="-285750" algn="l" defTabSz="609585" rtl="0" eaLnBrk="1" latinLnBrk="0" hangingPunct="1">
              <a:lnSpc>
                <a:spcPts val="1800"/>
              </a:lnSpc>
              <a:spcBef>
                <a:spcPts val="600"/>
              </a:spcBef>
              <a:buFontTx/>
              <a:buBlip>
                <a:blip r:embed="rId3"/>
              </a:buBlip>
              <a:defRPr sz="1600" kern="1200" baseline="0">
                <a:solidFill>
                  <a:srgbClr val="5A6771"/>
                </a:solidFill>
                <a:latin typeface="+mj-lt"/>
                <a:ea typeface="+mn-ea"/>
                <a:cs typeface="+mn-cs"/>
              </a:defRPr>
            </a:lvl2pPr>
            <a:lvl3pPr marL="609585" indent="-228594" algn="l" defTabSz="609585" rtl="0" eaLnBrk="1" latinLnBrk="0" hangingPunct="1">
              <a:lnSpc>
                <a:spcPts val="1800"/>
              </a:lnSpc>
              <a:spcBef>
                <a:spcPts val="600"/>
              </a:spcBef>
              <a:buClr>
                <a:srgbClr val="00B0F0"/>
              </a:buClr>
              <a:buFont typeface="Lucida Grande"/>
              <a:buChar char="-"/>
              <a:tabLst/>
              <a:defRPr sz="1600" kern="1200" baseline="0">
                <a:solidFill>
                  <a:srgbClr val="5A6771"/>
                </a:solidFill>
                <a:latin typeface="+mj-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2880" indent="-182880">
              <a:spcBef>
                <a:spcPts val="600"/>
              </a:spcBef>
              <a:buBlip>
                <a:blip r:embed="rId3"/>
              </a:buBlip>
            </a:pPr>
            <a:r>
              <a:rPr lang="en-US" sz="1600" dirty="0">
                <a:solidFill>
                  <a:srgbClr val="5A6771"/>
                </a:solidFill>
              </a:rPr>
              <a:t>Private fiber, equipment and monitoring are fully dedicated to each customer</a:t>
            </a:r>
          </a:p>
          <a:p>
            <a:pPr marL="182880" indent="-182880">
              <a:spcBef>
                <a:spcPts val="600"/>
              </a:spcBef>
              <a:buBlip>
                <a:blip r:embed="rId3"/>
              </a:buBlip>
            </a:pPr>
            <a:r>
              <a:rPr lang="en-US" sz="1600" dirty="0">
                <a:solidFill>
                  <a:srgbClr val="5A6771"/>
                </a:solidFill>
              </a:rPr>
              <a:t>Optional, FIPS-certified, Layer 1, </a:t>
            </a:r>
            <a:br>
              <a:rPr lang="en-US" sz="1600" dirty="0">
                <a:solidFill>
                  <a:srgbClr val="5A6771"/>
                </a:solidFill>
              </a:rPr>
            </a:br>
            <a:r>
              <a:rPr lang="en-US" sz="1600" dirty="0">
                <a:solidFill>
                  <a:srgbClr val="5A6771"/>
                </a:solidFill>
              </a:rPr>
              <a:t>optical encryption protects data </a:t>
            </a:r>
            <a:br>
              <a:rPr lang="en-US" sz="1600" dirty="0">
                <a:solidFill>
                  <a:srgbClr val="5A6771"/>
                </a:solidFill>
              </a:rPr>
            </a:br>
            <a:r>
              <a:rPr lang="en-US" sz="1600" dirty="0">
                <a:solidFill>
                  <a:srgbClr val="5A6771"/>
                </a:solidFill>
              </a:rPr>
              <a:t>in flight</a:t>
            </a:r>
          </a:p>
          <a:p>
            <a:pPr marL="182880" indent="-182880">
              <a:spcBef>
                <a:spcPts val="600"/>
              </a:spcBef>
              <a:buBlip>
                <a:blip r:embed="rId3"/>
              </a:buBlip>
            </a:pPr>
            <a:r>
              <a:rPr lang="en-US" sz="1600" dirty="0">
                <a:solidFill>
                  <a:srgbClr val="5A6771"/>
                </a:solidFill>
              </a:rPr>
              <a:t>Private networks can use new technologies to meet your specifications</a:t>
            </a:r>
          </a:p>
          <a:p>
            <a:pPr marL="182880" indent="-182880">
              <a:spcBef>
                <a:spcPts val="600"/>
              </a:spcBef>
              <a:buBlip>
                <a:blip r:embed="rId3"/>
              </a:buBlip>
            </a:pPr>
            <a:r>
              <a:rPr lang="en-US" sz="1600" dirty="0">
                <a:solidFill>
                  <a:srgbClr val="5A6771"/>
                </a:solidFill>
              </a:rPr>
              <a:t>Leverages proven processes and experience with equipment and vendors reducing your overall technical risk</a:t>
            </a:r>
          </a:p>
          <a:p>
            <a:pPr marL="182880" indent="-182880">
              <a:spcBef>
                <a:spcPts val="600"/>
              </a:spcBef>
              <a:buBlip>
                <a:blip r:embed="rId3"/>
              </a:buBlip>
            </a:pPr>
            <a:r>
              <a:rPr lang="en-US" sz="1600" dirty="0">
                <a:solidFill>
                  <a:srgbClr val="5A6771"/>
                </a:solidFill>
              </a:rPr>
              <a:t>One call resolves any fiber, equipment or software issues that may occur</a:t>
            </a:r>
          </a:p>
        </p:txBody>
      </p:sp>
      <p:sp>
        <p:nvSpPr>
          <p:cNvPr id="7" name="Text Placeholder 6"/>
          <p:cNvSpPr>
            <a:spLocks noGrp="1"/>
          </p:cNvSpPr>
          <p:nvPr>
            <p:ph type="body" sz="quarter" idx="18"/>
          </p:nvPr>
        </p:nvSpPr>
        <p:spPr/>
        <p:txBody>
          <a:bodyPr/>
          <a:lstStyle/>
          <a:p>
            <a:r>
              <a:rPr lang="en-US" dirty="0"/>
              <a:t>Managed Private Optical Network (MPON)</a:t>
            </a:r>
          </a:p>
        </p:txBody>
      </p:sp>
      <p:sp>
        <p:nvSpPr>
          <p:cNvPr id="8" name="Text Placeholder 7"/>
          <p:cNvSpPr>
            <a:spLocks noGrp="1"/>
          </p:cNvSpPr>
          <p:nvPr>
            <p:ph type="body" sz="quarter" idx="19"/>
          </p:nvPr>
        </p:nvSpPr>
        <p:spPr>
          <a:xfrm>
            <a:off x="662651" y="1319245"/>
            <a:ext cx="5046119" cy="423862"/>
          </a:xfrm>
        </p:spPr>
        <p:txBody>
          <a:bodyPr/>
          <a:lstStyle/>
          <a:p>
            <a:r>
              <a:rPr lang="en-US" dirty="0">
                <a:latin typeface="+mn-lt"/>
              </a:rPr>
              <a:t>Key benefits</a:t>
            </a:r>
          </a:p>
        </p:txBody>
      </p:sp>
      <p:sp>
        <p:nvSpPr>
          <p:cNvPr id="14" name="Text Placeholder 5">
            <a:extLst>
              <a:ext uri="{FF2B5EF4-FFF2-40B4-BE49-F238E27FC236}">
                <a16:creationId xmlns:a16="http://schemas.microsoft.com/office/drawing/2014/main" id="{162DB362-2E3C-428E-89FE-7AF1619A38FC}"/>
              </a:ext>
            </a:extLst>
          </p:cNvPr>
          <p:cNvSpPr txBox="1">
            <a:spLocks/>
          </p:cNvSpPr>
          <p:nvPr/>
        </p:nvSpPr>
        <p:spPr>
          <a:xfrm>
            <a:off x="7671425" y="1397017"/>
            <a:ext cx="1344573" cy="360922"/>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800" kern="1200">
                <a:solidFill>
                  <a:srgbClr val="7C489B"/>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a:latin typeface="+mn-lt"/>
              </a:rPr>
              <a:t>Features</a:t>
            </a:r>
            <a:endParaRPr lang="en-US" dirty="0">
              <a:latin typeface="+mn-lt"/>
            </a:endParaRPr>
          </a:p>
        </p:txBody>
      </p:sp>
      <p:sp>
        <p:nvSpPr>
          <p:cNvPr id="17" name="Text Placeholder 4">
            <a:extLst>
              <a:ext uri="{FF2B5EF4-FFF2-40B4-BE49-F238E27FC236}">
                <a16:creationId xmlns:a16="http://schemas.microsoft.com/office/drawing/2014/main" id="{050ECA61-CD74-4707-8742-39DBBAF2206A}"/>
              </a:ext>
            </a:extLst>
          </p:cNvPr>
          <p:cNvSpPr txBox="1">
            <a:spLocks/>
          </p:cNvSpPr>
          <p:nvPr/>
        </p:nvSpPr>
        <p:spPr>
          <a:xfrm>
            <a:off x="662650" y="1875728"/>
            <a:ext cx="6350891" cy="3642325"/>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600" kern="1200" baseline="0">
                <a:solidFill>
                  <a:srgbClr val="5A6771"/>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Bef>
                <a:spcPts val="300"/>
              </a:spcBef>
            </a:pPr>
            <a:r>
              <a:rPr lang="en-US" b="1" dirty="0">
                <a:solidFill>
                  <a:srgbClr val="794399"/>
                </a:solidFill>
                <a:latin typeface="+mn-lt"/>
              </a:rPr>
              <a:t>Performance:</a:t>
            </a:r>
            <a:r>
              <a:rPr lang="en-US" dirty="0">
                <a:solidFill>
                  <a:srgbClr val="794399"/>
                </a:solidFill>
                <a:latin typeface="+mn-lt"/>
              </a:rPr>
              <a:t> </a:t>
            </a:r>
            <a:r>
              <a:rPr lang="en-US" dirty="0">
                <a:latin typeface="+mn-lt"/>
              </a:rPr>
              <a:t>Same full capacity as Dark Fiber, but we design, purchase equipment, configure, test, monitor, and troubleshoot each performance upgrade.</a:t>
            </a:r>
          </a:p>
          <a:p>
            <a:r>
              <a:rPr lang="en-US" b="1" dirty="0">
                <a:solidFill>
                  <a:srgbClr val="794399"/>
                </a:solidFill>
                <a:latin typeface="+mn-lt"/>
              </a:rPr>
              <a:t>Customizable: </a:t>
            </a:r>
            <a:r>
              <a:rPr lang="en-US" dirty="0">
                <a:latin typeface="+mn-lt"/>
              </a:rPr>
              <a:t>Focused on your application and bandwidth needs, we design optimal Dark Fiber routes and equipment for your solution today, with optional built-in upgrades to meet your future needs.</a:t>
            </a:r>
          </a:p>
          <a:p>
            <a:r>
              <a:rPr lang="en-US" b="1" dirty="0">
                <a:solidFill>
                  <a:srgbClr val="794399"/>
                </a:solidFill>
                <a:latin typeface="+mn-lt"/>
              </a:rPr>
              <a:t>Availability: </a:t>
            </a:r>
            <a:r>
              <a:rPr lang="en-US" dirty="0">
                <a:latin typeface="+mn-lt"/>
              </a:rPr>
              <a:t>We provide multiple fiber routes and equipment protection options to give you the uptime you need with a guaranteed SLA.</a:t>
            </a:r>
          </a:p>
          <a:p>
            <a:endParaRPr lang="en-US" dirty="0">
              <a:latin typeface="+mn-lt"/>
            </a:endParaRPr>
          </a:p>
        </p:txBody>
      </p:sp>
    </p:spTree>
    <p:extLst>
      <p:ext uri="{BB962C8B-B14F-4D97-AF65-F5344CB8AC3E}">
        <p14:creationId xmlns:p14="http://schemas.microsoft.com/office/powerpoint/2010/main" val="3156932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a:xfrm>
            <a:off x="7513164" y="1397017"/>
            <a:ext cx="4011732" cy="4356692"/>
          </a:xfrm>
        </p:spPr>
        <p:txBody>
          <a:bodyPr>
            <a:noAutofit/>
          </a:bodyPr>
          <a:lstStyle/>
          <a:p>
            <a:pPr marL="182880" lvl="0" indent="-182880">
              <a:lnSpc>
                <a:spcPts val="1800"/>
              </a:lnSpc>
              <a:spcBef>
                <a:spcPts val="600"/>
              </a:spcBef>
              <a:buBlip>
                <a:blip r:embed="rId3"/>
              </a:buBlip>
            </a:pPr>
            <a:r>
              <a:rPr lang="en-US" sz="1600" dirty="0">
                <a:solidFill>
                  <a:srgbClr val="5A6771"/>
                </a:solidFill>
              </a:rPr>
              <a:t>Flexible bandwidth, up to 10Gbps</a:t>
            </a:r>
          </a:p>
          <a:p>
            <a:pPr marL="182880" lvl="0" indent="-182880">
              <a:lnSpc>
                <a:spcPts val="1800"/>
              </a:lnSpc>
              <a:spcBef>
                <a:spcPts val="600"/>
              </a:spcBef>
              <a:buBlip>
                <a:blip r:embed="rId3"/>
              </a:buBlip>
            </a:pPr>
            <a:r>
              <a:rPr lang="en-US" sz="1600" dirty="0">
                <a:solidFill>
                  <a:srgbClr val="5A6771"/>
                </a:solidFill>
              </a:rPr>
              <a:t>Edge devices and software licenses, supporting up to 10Gbps </a:t>
            </a:r>
          </a:p>
          <a:p>
            <a:pPr marL="182880" lvl="0" indent="-182880">
              <a:lnSpc>
                <a:spcPts val="1800"/>
              </a:lnSpc>
              <a:spcBef>
                <a:spcPts val="600"/>
              </a:spcBef>
              <a:buBlip>
                <a:blip r:embed="rId3"/>
              </a:buBlip>
            </a:pPr>
            <a:r>
              <a:rPr lang="en-US" sz="1600" dirty="0">
                <a:solidFill>
                  <a:srgbClr val="5A6771"/>
                </a:solidFill>
              </a:rPr>
              <a:t>Portal access for performance monitoring, utilization reporting, analytics, historical data, and near real-time tools</a:t>
            </a:r>
          </a:p>
          <a:p>
            <a:pPr marL="182880" lvl="0" indent="-182880">
              <a:lnSpc>
                <a:spcPts val="1800"/>
              </a:lnSpc>
              <a:spcBef>
                <a:spcPts val="600"/>
              </a:spcBef>
              <a:buBlip>
                <a:blip r:embed="rId3"/>
              </a:buBlip>
            </a:pPr>
            <a:r>
              <a:rPr lang="en-US" sz="1600" dirty="0">
                <a:solidFill>
                  <a:srgbClr val="5A6771"/>
                </a:solidFill>
              </a:rPr>
              <a:t>Support for multiple underlay options including IP, MPLS, or bring-your-own-transport</a:t>
            </a:r>
          </a:p>
          <a:p>
            <a:pPr marL="182880" lvl="0" indent="-182880">
              <a:lnSpc>
                <a:spcPts val="2000"/>
              </a:lnSpc>
              <a:spcBef>
                <a:spcPts val="600"/>
              </a:spcBef>
              <a:buBlip>
                <a:blip r:embed="rId3"/>
              </a:buBlip>
            </a:pPr>
            <a:r>
              <a:rPr lang="en-US" sz="1600" dirty="0">
                <a:solidFill>
                  <a:srgbClr val="5A6771"/>
                </a:solidFill>
              </a:rPr>
              <a:t>Add on features for increased reliability:</a:t>
            </a:r>
          </a:p>
          <a:p>
            <a:pPr marL="548640" lvl="1" indent="-182880">
              <a:lnSpc>
                <a:spcPts val="1700"/>
              </a:lnSpc>
              <a:spcBef>
                <a:spcPts val="0"/>
              </a:spcBef>
              <a:buClr>
                <a:srgbClr val="00AEEF"/>
              </a:buClr>
              <a:buFont typeface="Franklin Gothic Medium" panose="020B0603020102020204" pitchFamily="34" charset="0"/>
              <a:buChar char="–"/>
            </a:pPr>
            <a:r>
              <a:rPr lang="en-US" sz="1400" dirty="0">
                <a:latin typeface="+mn-lt"/>
              </a:rPr>
              <a:t>High availability configurations with redundant paths </a:t>
            </a:r>
          </a:p>
          <a:p>
            <a:pPr marL="548640" lvl="1" indent="-182880">
              <a:lnSpc>
                <a:spcPts val="1700"/>
              </a:lnSpc>
              <a:spcBef>
                <a:spcPts val="0"/>
              </a:spcBef>
              <a:buClr>
                <a:srgbClr val="00AEEF"/>
              </a:buClr>
              <a:buFont typeface="Franklin Gothic Medium" panose="020B0603020102020204" pitchFamily="34" charset="0"/>
              <a:buChar char="–"/>
            </a:pPr>
            <a:r>
              <a:rPr lang="en-US" sz="1400" dirty="0">
                <a:latin typeface="+mn-lt"/>
              </a:rPr>
              <a:t>Next generation firewall </a:t>
            </a:r>
          </a:p>
        </p:txBody>
      </p:sp>
      <p:sp>
        <p:nvSpPr>
          <p:cNvPr id="6" name="Text Placeholder 5"/>
          <p:cNvSpPr>
            <a:spLocks noGrp="1"/>
          </p:cNvSpPr>
          <p:nvPr>
            <p:ph type="body" sz="quarter" idx="15"/>
          </p:nvPr>
        </p:nvSpPr>
        <p:spPr>
          <a:xfrm>
            <a:off x="7716363" y="1397017"/>
            <a:ext cx="1344573" cy="360922"/>
          </a:xfrm>
        </p:spPr>
        <p:txBody>
          <a:bodyPr/>
          <a:lstStyle/>
          <a:p>
            <a:r>
              <a:rPr lang="en-US" dirty="0">
                <a:latin typeface="+mn-lt"/>
              </a:rPr>
              <a:t>Features</a:t>
            </a:r>
          </a:p>
        </p:txBody>
      </p:sp>
      <p:sp>
        <p:nvSpPr>
          <p:cNvPr id="5" name="Text Placeholder 4"/>
          <p:cNvSpPr>
            <a:spLocks noGrp="1"/>
          </p:cNvSpPr>
          <p:nvPr>
            <p:ph type="body" sz="quarter" idx="17"/>
          </p:nvPr>
        </p:nvSpPr>
        <p:spPr>
          <a:xfrm>
            <a:off x="667104" y="1848578"/>
            <a:ext cx="6421853" cy="3642325"/>
          </a:xfrm>
        </p:spPr>
        <p:txBody>
          <a:bodyPr/>
          <a:lstStyle/>
          <a:p>
            <a:r>
              <a:rPr lang="en-US" b="1" dirty="0">
                <a:solidFill>
                  <a:srgbClr val="794399"/>
                </a:solidFill>
                <a:latin typeface="+mn-lt"/>
              </a:rPr>
              <a:t>Network agility: </a:t>
            </a:r>
            <a:r>
              <a:rPr lang="en-US" dirty="0">
                <a:latin typeface="+mn-lt"/>
              </a:rPr>
              <a:t>Scale your network based on applications needs and make changes to a site or provision a new location—quickly and nimbly.</a:t>
            </a:r>
          </a:p>
          <a:p>
            <a:r>
              <a:rPr lang="en-US" b="1" dirty="0">
                <a:solidFill>
                  <a:srgbClr val="794399"/>
                </a:solidFill>
                <a:latin typeface="+mn-lt"/>
              </a:rPr>
              <a:t>Cost-efficient:</a:t>
            </a:r>
            <a:r>
              <a:rPr lang="en-US" dirty="0">
                <a:solidFill>
                  <a:srgbClr val="794399"/>
                </a:solidFill>
                <a:latin typeface="+mn-lt"/>
              </a:rPr>
              <a:t> </a:t>
            </a:r>
            <a:r>
              <a:rPr lang="en-US" dirty="0">
                <a:latin typeface="+mn-lt"/>
              </a:rPr>
              <a:t>Reduce your operational expenses and administrative fees with faster deployments that give you increased operational efficiency and free up key IT resources. </a:t>
            </a:r>
          </a:p>
          <a:p>
            <a:r>
              <a:rPr lang="en-US" b="1" dirty="0">
                <a:solidFill>
                  <a:srgbClr val="794399"/>
                </a:solidFill>
                <a:latin typeface="+mn-lt"/>
              </a:rPr>
              <a:t>Flexibility:</a:t>
            </a:r>
            <a:r>
              <a:rPr lang="en-US" dirty="0">
                <a:solidFill>
                  <a:srgbClr val="794399"/>
                </a:solidFill>
                <a:latin typeface="+mn-lt"/>
              </a:rPr>
              <a:t> </a:t>
            </a:r>
            <a:r>
              <a:rPr lang="en-US" dirty="0">
                <a:latin typeface="+mn-lt"/>
              </a:rPr>
              <a:t>A turnkey solution that gives you the visibility and flexibility to meet the bandwidth and security requirements you need and the ability to add network diversity for extra peace of mind. </a:t>
            </a:r>
          </a:p>
          <a:p>
            <a:r>
              <a:rPr lang="en-US" b="1" dirty="0">
                <a:solidFill>
                  <a:srgbClr val="794399"/>
                </a:solidFill>
                <a:latin typeface="+mn-lt"/>
              </a:rPr>
              <a:t>Security: </a:t>
            </a:r>
            <a:r>
              <a:rPr lang="en-US" dirty="0">
                <a:latin typeface="+mn-lt"/>
              </a:rPr>
              <a:t>Highly secure access to your applications designed to work with encrypted connectivity and the option to add additional security features.</a:t>
            </a:r>
          </a:p>
          <a:p>
            <a:endParaRPr lang="en-US" dirty="0">
              <a:latin typeface="+mn-lt"/>
            </a:endParaRPr>
          </a:p>
        </p:txBody>
      </p:sp>
      <p:sp>
        <p:nvSpPr>
          <p:cNvPr id="7" name="Text Placeholder 6"/>
          <p:cNvSpPr>
            <a:spLocks noGrp="1"/>
          </p:cNvSpPr>
          <p:nvPr>
            <p:ph type="body" sz="quarter" idx="18"/>
          </p:nvPr>
        </p:nvSpPr>
        <p:spPr/>
        <p:txBody>
          <a:bodyPr/>
          <a:lstStyle/>
          <a:p>
            <a:r>
              <a:rPr lang="en-US" dirty="0"/>
              <a:t>Managed SD-WAN</a:t>
            </a:r>
          </a:p>
        </p:txBody>
      </p:sp>
      <p:sp>
        <p:nvSpPr>
          <p:cNvPr id="8" name="Text Placeholder 7"/>
          <p:cNvSpPr>
            <a:spLocks noGrp="1"/>
          </p:cNvSpPr>
          <p:nvPr>
            <p:ph type="body" sz="quarter" idx="19"/>
          </p:nvPr>
        </p:nvSpPr>
        <p:spPr>
          <a:xfrm>
            <a:off x="662651" y="1319245"/>
            <a:ext cx="5046119" cy="423862"/>
          </a:xfrm>
        </p:spPr>
        <p:txBody>
          <a:bodyPr/>
          <a:lstStyle/>
          <a:p>
            <a:r>
              <a:rPr lang="en-US" dirty="0">
                <a:latin typeface="+mn-lt"/>
              </a:rPr>
              <a:t>Key benefits</a:t>
            </a:r>
          </a:p>
        </p:txBody>
      </p:sp>
    </p:spTree>
    <p:extLst>
      <p:ext uri="{BB962C8B-B14F-4D97-AF65-F5344CB8AC3E}">
        <p14:creationId xmlns:p14="http://schemas.microsoft.com/office/powerpoint/2010/main" val="1158963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D16CB5E3-2F41-4396-AA75-00CEB0F844D9}"/>
              </a:ext>
            </a:extLst>
          </p:cNvPr>
          <p:cNvSpPr txBox="1">
            <a:spLocks/>
          </p:cNvSpPr>
          <p:nvPr/>
        </p:nvSpPr>
        <p:spPr>
          <a:xfrm>
            <a:off x="7513164" y="1346392"/>
            <a:ext cx="4011732" cy="3470706"/>
          </a:xfrm>
          <a:prstGeom prst="rect">
            <a:avLst/>
          </a:prstGeom>
          <a:solidFill>
            <a:srgbClr val="F2F2F2"/>
          </a:solidFill>
        </p:spPr>
        <p:txBody>
          <a:bodyPr vert="horz" lIns="137160" tIns="457200" rIns="137160" bIns="45720" rtlCol="0">
            <a:noAutofit/>
          </a:bodyPr>
          <a:lstStyle>
            <a:lvl1pPr marL="0" indent="0" algn="l" defTabSz="609585" rtl="0" eaLnBrk="1" latinLnBrk="0" hangingPunct="1">
              <a:spcBef>
                <a:spcPts val="1067"/>
              </a:spcBef>
              <a:buFont typeface="Arial"/>
              <a:buNone/>
              <a:defRPr sz="2000" kern="1200">
                <a:solidFill>
                  <a:schemeClr val="bg2"/>
                </a:solidFill>
                <a:latin typeface="+mn-lt"/>
                <a:ea typeface="+mn-ea"/>
                <a:cs typeface="+mn-cs"/>
              </a:defRPr>
            </a:lvl1pPr>
            <a:lvl2pPr marL="285750" indent="-285750" algn="l" defTabSz="609585" rtl="0" eaLnBrk="1" latinLnBrk="0" hangingPunct="1">
              <a:lnSpc>
                <a:spcPts val="1800"/>
              </a:lnSpc>
              <a:spcBef>
                <a:spcPts val="600"/>
              </a:spcBef>
              <a:buFontTx/>
              <a:buBlip>
                <a:blip r:embed="rId3"/>
              </a:buBlip>
              <a:defRPr sz="1600" kern="1200" baseline="0">
                <a:solidFill>
                  <a:srgbClr val="5A6771"/>
                </a:solidFill>
                <a:latin typeface="+mj-lt"/>
                <a:ea typeface="+mn-ea"/>
                <a:cs typeface="+mn-cs"/>
              </a:defRPr>
            </a:lvl2pPr>
            <a:lvl3pPr marL="609585" indent="-228594" algn="l" defTabSz="609585" rtl="0" eaLnBrk="1" latinLnBrk="0" hangingPunct="1">
              <a:lnSpc>
                <a:spcPts val="1800"/>
              </a:lnSpc>
              <a:spcBef>
                <a:spcPts val="600"/>
              </a:spcBef>
              <a:buClr>
                <a:srgbClr val="00B0F0"/>
              </a:buClr>
              <a:buFont typeface="Lucida Grande"/>
              <a:buChar char="-"/>
              <a:tabLst/>
              <a:defRPr sz="1600" kern="1200" baseline="0">
                <a:solidFill>
                  <a:srgbClr val="5A6771"/>
                </a:solidFill>
                <a:latin typeface="+mj-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2880" indent="-182880">
              <a:lnSpc>
                <a:spcPts val="1800"/>
              </a:lnSpc>
              <a:spcBef>
                <a:spcPts val="600"/>
              </a:spcBef>
              <a:buBlip>
                <a:blip r:embed="rId3"/>
              </a:buBlip>
            </a:pPr>
            <a:r>
              <a:rPr lang="en-US" sz="1600" dirty="0">
                <a:solidFill>
                  <a:srgbClr val="5A6771"/>
                </a:solidFill>
              </a:rPr>
              <a:t>Robust metro and backbone </a:t>
            </a:r>
            <a:br>
              <a:rPr lang="en-US" sz="1600" dirty="0">
                <a:solidFill>
                  <a:srgbClr val="5A6771"/>
                </a:solidFill>
              </a:rPr>
            </a:br>
            <a:r>
              <a:rPr lang="en-US" sz="1600" dirty="0">
                <a:solidFill>
                  <a:srgbClr val="5A6771"/>
                </a:solidFill>
              </a:rPr>
              <a:t>network infrastructures</a:t>
            </a:r>
          </a:p>
          <a:p>
            <a:pPr marL="182880" indent="-182880">
              <a:lnSpc>
                <a:spcPts val="1800"/>
              </a:lnSpc>
              <a:spcBef>
                <a:spcPts val="600"/>
              </a:spcBef>
              <a:buBlip>
                <a:blip r:embed="rId3"/>
              </a:buBlip>
            </a:pPr>
            <a:r>
              <a:rPr lang="en-US" sz="1600" dirty="0">
                <a:solidFill>
                  <a:srgbClr val="5A6771"/>
                </a:solidFill>
              </a:rPr>
              <a:t>Multiple and geographically diverse  peering connections ensures reliable    access points to the internet</a:t>
            </a:r>
          </a:p>
          <a:p>
            <a:pPr marL="182880" indent="-182880">
              <a:lnSpc>
                <a:spcPts val="1800"/>
              </a:lnSpc>
              <a:spcBef>
                <a:spcPts val="600"/>
              </a:spcBef>
              <a:buBlip>
                <a:blip r:embed="rId3"/>
              </a:buBlip>
            </a:pPr>
            <a:r>
              <a:rPr lang="en-US" sz="1600" dirty="0">
                <a:solidFill>
                  <a:srgbClr val="5A6771"/>
                </a:solidFill>
              </a:rPr>
              <a:t>Bandwidth rates from 10Mbps up </a:t>
            </a:r>
            <a:br>
              <a:rPr lang="en-US" sz="1600" dirty="0">
                <a:solidFill>
                  <a:srgbClr val="5A6771"/>
                </a:solidFill>
              </a:rPr>
            </a:br>
            <a:r>
              <a:rPr lang="en-US" sz="1600" dirty="0">
                <a:solidFill>
                  <a:srgbClr val="5A6771"/>
                </a:solidFill>
              </a:rPr>
              <a:t>to 10Gbps</a:t>
            </a:r>
          </a:p>
          <a:p>
            <a:pPr marL="182880" indent="-182880">
              <a:lnSpc>
                <a:spcPts val="1800"/>
              </a:lnSpc>
              <a:spcBef>
                <a:spcPts val="600"/>
              </a:spcBef>
              <a:buBlip>
                <a:blip r:embed="rId3"/>
              </a:buBlip>
            </a:pPr>
            <a:r>
              <a:rPr lang="en-US" sz="1600" dirty="0">
                <a:solidFill>
                  <a:srgbClr val="5A6771"/>
                </a:solidFill>
              </a:rPr>
              <a:t>Option to burst above subscribed bandwidth rates when needed</a:t>
            </a:r>
          </a:p>
          <a:p>
            <a:pPr marL="182880" indent="-182880">
              <a:lnSpc>
                <a:spcPts val="1800"/>
              </a:lnSpc>
              <a:spcBef>
                <a:spcPts val="600"/>
              </a:spcBef>
              <a:buBlip>
                <a:blip r:embed="rId3"/>
              </a:buBlip>
            </a:pPr>
            <a:r>
              <a:rPr lang="en-US" sz="1600" dirty="0">
                <a:solidFill>
                  <a:srgbClr val="5A6771"/>
                </a:solidFill>
              </a:rPr>
              <a:t>IPv6-compatible, dual stack connection capable</a:t>
            </a:r>
          </a:p>
        </p:txBody>
      </p:sp>
      <p:sp>
        <p:nvSpPr>
          <p:cNvPr id="7" name="Text Placeholder 6"/>
          <p:cNvSpPr>
            <a:spLocks noGrp="1"/>
          </p:cNvSpPr>
          <p:nvPr>
            <p:ph type="body" sz="quarter" idx="18"/>
          </p:nvPr>
        </p:nvSpPr>
        <p:spPr/>
        <p:txBody>
          <a:bodyPr/>
          <a:lstStyle/>
          <a:p>
            <a:r>
              <a:rPr lang="en-US" dirty="0"/>
              <a:t>Internet Access</a:t>
            </a:r>
          </a:p>
        </p:txBody>
      </p:sp>
      <p:sp>
        <p:nvSpPr>
          <p:cNvPr id="8" name="Text Placeholder 7"/>
          <p:cNvSpPr>
            <a:spLocks noGrp="1"/>
          </p:cNvSpPr>
          <p:nvPr>
            <p:ph type="body" sz="quarter" idx="19"/>
          </p:nvPr>
        </p:nvSpPr>
        <p:spPr>
          <a:xfrm>
            <a:off x="662651" y="1319245"/>
            <a:ext cx="5046119" cy="423862"/>
          </a:xfrm>
        </p:spPr>
        <p:txBody>
          <a:bodyPr/>
          <a:lstStyle/>
          <a:p>
            <a:r>
              <a:rPr lang="en-US" dirty="0">
                <a:latin typeface="+mn-lt"/>
              </a:rPr>
              <a:t>Key benefits</a:t>
            </a:r>
          </a:p>
        </p:txBody>
      </p:sp>
      <p:sp>
        <p:nvSpPr>
          <p:cNvPr id="14" name="Text Placeholder 5">
            <a:extLst>
              <a:ext uri="{FF2B5EF4-FFF2-40B4-BE49-F238E27FC236}">
                <a16:creationId xmlns:a16="http://schemas.microsoft.com/office/drawing/2014/main" id="{162DB362-2E3C-428E-89FE-7AF1619A38FC}"/>
              </a:ext>
            </a:extLst>
          </p:cNvPr>
          <p:cNvSpPr txBox="1">
            <a:spLocks/>
          </p:cNvSpPr>
          <p:nvPr/>
        </p:nvSpPr>
        <p:spPr>
          <a:xfrm>
            <a:off x="7671425" y="1397017"/>
            <a:ext cx="1344573" cy="360922"/>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800" kern="1200">
                <a:solidFill>
                  <a:srgbClr val="7C489B"/>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a:latin typeface="+mn-lt"/>
              </a:rPr>
              <a:t>Features</a:t>
            </a:r>
            <a:endParaRPr lang="en-US" dirty="0">
              <a:latin typeface="+mn-lt"/>
            </a:endParaRPr>
          </a:p>
        </p:txBody>
      </p:sp>
      <p:sp>
        <p:nvSpPr>
          <p:cNvPr id="17" name="Text Placeholder 4">
            <a:extLst>
              <a:ext uri="{FF2B5EF4-FFF2-40B4-BE49-F238E27FC236}">
                <a16:creationId xmlns:a16="http://schemas.microsoft.com/office/drawing/2014/main" id="{050ECA61-CD74-4707-8742-39DBBAF2206A}"/>
              </a:ext>
            </a:extLst>
          </p:cNvPr>
          <p:cNvSpPr txBox="1">
            <a:spLocks/>
          </p:cNvSpPr>
          <p:nvPr/>
        </p:nvSpPr>
        <p:spPr>
          <a:xfrm>
            <a:off x="662650" y="1875728"/>
            <a:ext cx="6350891" cy="3642325"/>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600" kern="1200" baseline="0">
                <a:solidFill>
                  <a:srgbClr val="5A6771"/>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b="1" dirty="0">
                <a:solidFill>
                  <a:srgbClr val="794399"/>
                </a:solidFill>
                <a:latin typeface="+mn-lt"/>
              </a:rPr>
              <a:t>Speed:</a:t>
            </a:r>
            <a:r>
              <a:rPr lang="en-US" dirty="0">
                <a:solidFill>
                  <a:srgbClr val="794399"/>
                </a:solidFill>
                <a:latin typeface="+mn-lt"/>
              </a:rPr>
              <a:t> </a:t>
            </a:r>
            <a:r>
              <a:rPr lang="en-US" dirty="0">
                <a:latin typeface="+mn-lt"/>
              </a:rPr>
              <a:t>High-speed fiber optic connection delivered directly to your business, data center or </a:t>
            </a:r>
            <a:r>
              <a:rPr lang="en-US" dirty="0" err="1">
                <a:latin typeface="+mn-lt"/>
              </a:rPr>
              <a:t>PoP</a:t>
            </a:r>
            <a:r>
              <a:rPr lang="en-US" dirty="0">
                <a:latin typeface="+mn-lt"/>
              </a:rPr>
              <a:t>.</a:t>
            </a:r>
          </a:p>
          <a:p>
            <a:r>
              <a:rPr lang="en-US" b="1" dirty="0">
                <a:solidFill>
                  <a:srgbClr val="794399"/>
                </a:solidFill>
                <a:latin typeface="+mn-lt"/>
              </a:rPr>
              <a:t>Scalability: </a:t>
            </a:r>
            <a:r>
              <a:rPr lang="en-US" dirty="0">
                <a:latin typeface="+mn-lt"/>
              </a:rPr>
              <a:t>Increase your bandwidth connection as your business grows.</a:t>
            </a:r>
          </a:p>
          <a:p>
            <a:r>
              <a:rPr lang="en-US" b="1" dirty="0">
                <a:solidFill>
                  <a:srgbClr val="794399"/>
                </a:solidFill>
                <a:latin typeface="+mn-lt"/>
              </a:rPr>
              <a:t>Reliability:</a:t>
            </a:r>
            <a:r>
              <a:rPr lang="en-US" dirty="0">
                <a:solidFill>
                  <a:srgbClr val="794399"/>
                </a:solidFill>
                <a:latin typeface="+mn-lt"/>
              </a:rPr>
              <a:t> </a:t>
            </a:r>
            <a:r>
              <a:rPr lang="en-US" dirty="0">
                <a:latin typeface="+mn-lt"/>
              </a:rPr>
              <a:t>Direct connection to our robust and diverse fiber network, with additional protection options. </a:t>
            </a:r>
          </a:p>
          <a:p>
            <a:r>
              <a:rPr lang="en-US" b="1" dirty="0">
                <a:solidFill>
                  <a:srgbClr val="794399"/>
                </a:solidFill>
                <a:latin typeface="+mn-lt"/>
              </a:rPr>
              <a:t>Service:</a:t>
            </a:r>
            <a:r>
              <a:rPr lang="en-US" dirty="0">
                <a:solidFill>
                  <a:srgbClr val="794399"/>
                </a:solidFill>
                <a:latin typeface="+mn-lt"/>
              </a:rPr>
              <a:t> </a:t>
            </a:r>
            <a:r>
              <a:rPr lang="en-US" dirty="0">
                <a:latin typeface="+mn-lt"/>
              </a:rPr>
              <a:t>Network Operations Center providing proactive traffic monitoring and technical support 24/7—never outsourced.</a:t>
            </a:r>
          </a:p>
          <a:p>
            <a:endParaRPr lang="en-US" dirty="0">
              <a:latin typeface="+mn-lt"/>
            </a:endParaRPr>
          </a:p>
        </p:txBody>
      </p:sp>
    </p:spTree>
    <p:extLst>
      <p:ext uri="{BB962C8B-B14F-4D97-AF65-F5344CB8AC3E}">
        <p14:creationId xmlns:p14="http://schemas.microsoft.com/office/powerpoint/2010/main" val="2690387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D16CB5E3-2F41-4396-AA75-00CEB0F844D9}"/>
              </a:ext>
            </a:extLst>
          </p:cNvPr>
          <p:cNvSpPr txBox="1">
            <a:spLocks/>
          </p:cNvSpPr>
          <p:nvPr/>
        </p:nvSpPr>
        <p:spPr>
          <a:xfrm>
            <a:off x="7513164" y="1346392"/>
            <a:ext cx="4011732" cy="3470706"/>
          </a:xfrm>
          <a:prstGeom prst="rect">
            <a:avLst/>
          </a:prstGeom>
          <a:solidFill>
            <a:srgbClr val="F2F2F2"/>
          </a:solidFill>
        </p:spPr>
        <p:txBody>
          <a:bodyPr vert="horz" lIns="137160" tIns="457200" rIns="137160" bIns="45720" rtlCol="0">
            <a:noAutofit/>
          </a:bodyPr>
          <a:lstStyle>
            <a:lvl1pPr marL="0" indent="0" algn="l" defTabSz="609585" rtl="0" eaLnBrk="1" latinLnBrk="0" hangingPunct="1">
              <a:spcBef>
                <a:spcPts val="1067"/>
              </a:spcBef>
              <a:buFont typeface="Arial"/>
              <a:buNone/>
              <a:defRPr sz="2000" kern="1200">
                <a:solidFill>
                  <a:schemeClr val="bg2"/>
                </a:solidFill>
                <a:latin typeface="+mn-lt"/>
                <a:ea typeface="+mn-ea"/>
                <a:cs typeface="+mn-cs"/>
              </a:defRPr>
            </a:lvl1pPr>
            <a:lvl2pPr marL="285750" indent="-285750" algn="l" defTabSz="609585" rtl="0" eaLnBrk="1" latinLnBrk="0" hangingPunct="1">
              <a:lnSpc>
                <a:spcPts val="1800"/>
              </a:lnSpc>
              <a:spcBef>
                <a:spcPts val="600"/>
              </a:spcBef>
              <a:buFontTx/>
              <a:buBlip>
                <a:blip r:embed="rId3"/>
              </a:buBlip>
              <a:defRPr sz="1600" kern="1200" baseline="0">
                <a:solidFill>
                  <a:srgbClr val="5A6771"/>
                </a:solidFill>
                <a:latin typeface="+mj-lt"/>
                <a:ea typeface="+mn-ea"/>
                <a:cs typeface="+mn-cs"/>
              </a:defRPr>
            </a:lvl2pPr>
            <a:lvl3pPr marL="609585" indent="-228594" algn="l" defTabSz="609585" rtl="0" eaLnBrk="1" latinLnBrk="0" hangingPunct="1">
              <a:lnSpc>
                <a:spcPts val="1800"/>
              </a:lnSpc>
              <a:spcBef>
                <a:spcPts val="600"/>
              </a:spcBef>
              <a:buClr>
                <a:srgbClr val="00B0F0"/>
              </a:buClr>
              <a:buFont typeface="Lucida Grande"/>
              <a:buChar char="-"/>
              <a:tabLst/>
              <a:defRPr sz="1600" kern="1200" baseline="0">
                <a:solidFill>
                  <a:srgbClr val="5A6771"/>
                </a:solidFill>
                <a:latin typeface="+mj-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2880" indent="-182880">
              <a:buBlip>
                <a:blip r:embed="rId3"/>
              </a:buBlip>
            </a:pPr>
            <a:r>
              <a:rPr lang="en-US" sz="1600" dirty="0">
                <a:solidFill>
                  <a:srgbClr val="5A6771"/>
                </a:solidFill>
              </a:rPr>
              <a:t>Speeds ranging from 10Mbps to 100Gbps</a:t>
            </a:r>
          </a:p>
          <a:p>
            <a:pPr marL="182880" indent="-182880">
              <a:buBlip>
                <a:blip r:embed="rId3"/>
              </a:buBlip>
            </a:pPr>
            <a:r>
              <a:rPr lang="en-US" sz="1600" dirty="0">
                <a:solidFill>
                  <a:srgbClr val="5A6771"/>
                </a:solidFill>
              </a:rPr>
              <a:t>Multiple connectivity options to Amazon Web Services, Google, and Microsoft Azure</a:t>
            </a:r>
          </a:p>
          <a:p>
            <a:pPr marL="182880" indent="-182880">
              <a:buBlip>
                <a:blip r:embed="rId3"/>
              </a:buBlip>
            </a:pPr>
            <a:r>
              <a:rPr lang="en-US" sz="1600" dirty="0">
                <a:solidFill>
                  <a:srgbClr val="5A6771"/>
                </a:solidFill>
              </a:rPr>
              <a:t>Cloud on-ramps throughout the US provide broad geographic coverage</a:t>
            </a:r>
          </a:p>
          <a:p>
            <a:pPr marL="182880" indent="-182880">
              <a:buBlip>
                <a:blip r:embed="rId3"/>
              </a:buBlip>
            </a:pPr>
            <a:r>
              <a:rPr lang="en-US" sz="1600" dirty="0">
                <a:solidFill>
                  <a:srgbClr val="5A6771"/>
                </a:solidFill>
              </a:rPr>
              <a:t>Cloud connectivity via Internet Access, Ethernet, Wavelength available in most  areas</a:t>
            </a:r>
          </a:p>
        </p:txBody>
      </p:sp>
      <p:sp>
        <p:nvSpPr>
          <p:cNvPr id="7" name="Text Placeholder 6"/>
          <p:cNvSpPr>
            <a:spLocks noGrp="1"/>
          </p:cNvSpPr>
          <p:nvPr>
            <p:ph type="body" sz="quarter" idx="18"/>
          </p:nvPr>
        </p:nvSpPr>
        <p:spPr/>
        <p:txBody>
          <a:bodyPr/>
          <a:lstStyle/>
          <a:p>
            <a:r>
              <a:rPr lang="en-US" dirty="0"/>
              <a:t>Cloud Services</a:t>
            </a:r>
          </a:p>
        </p:txBody>
      </p:sp>
      <p:sp>
        <p:nvSpPr>
          <p:cNvPr id="8" name="Text Placeholder 7"/>
          <p:cNvSpPr>
            <a:spLocks noGrp="1"/>
          </p:cNvSpPr>
          <p:nvPr>
            <p:ph type="body" sz="quarter" idx="19"/>
          </p:nvPr>
        </p:nvSpPr>
        <p:spPr>
          <a:xfrm>
            <a:off x="662651" y="1319245"/>
            <a:ext cx="5046119" cy="423862"/>
          </a:xfrm>
        </p:spPr>
        <p:txBody>
          <a:bodyPr/>
          <a:lstStyle/>
          <a:p>
            <a:r>
              <a:rPr lang="en-US" dirty="0">
                <a:latin typeface="+mn-lt"/>
              </a:rPr>
              <a:t>Key benefits</a:t>
            </a:r>
          </a:p>
        </p:txBody>
      </p:sp>
      <p:sp>
        <p:nvSpPr>
          <p:cNvPr id="14" name="Text Placeholder 5">
            <a:extLst>
              <a:ext uri="{FF2B5EF4-FFF2-40B4-BE49-F238E27FC236}">
                <a16:creationId xmlns:a16="http://schemas.microsoft.com/office/drawing/2014/main" id="{162DB362-2E3C-428E-89FE-7AF1619A38FC}"/>
              </a:ext>
            </a:extLst>
          </p:cNvPr>
          <p:cNvSpPr txBox="1">
            <a:spLocks/>
          </p:cNvSpPr>
          <p:nvPr/>
        </p:nvSpPr>
        <p:spPr>
          <a:xfrm>
            <a:off x="7671425" y="1397017"/>
            <a:ext cx="1344573" cy="360922"/>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800" kern="1200">
                <a:solidFill>
                  <a:srgbClr val="7C489B"/>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a:latin typeface="+mn-lt"/>
              </a:rPr>
              <a:t>Features</a:t>
            </a:r>
            <a:endParaRPr lang="en-US" dirty="0">
              <a:latin typeface="+mn-lt"/>
            </a:endParaRPr>
          </a:p>
        </p:txBody>
      </p:sp>
      <p:sp>
        <p:nvSpPr>
          <p:cNvPr id="17" name="Text Placeholder 4">
            <a:extLst>
              <a:ext uri="{FF2B5EF4-FFF2-40B4-BE49-F238E27FC236}">
                <a16:creationId xmlns:a16="http://schemas.microsoft.com/office/drawing/2014/main" id="{050ECA61-CD74-4707-8742-39DBBAF2206A}"/>
              </a:ext>
            </a:extLst>
          </p:cNvPr>
          <p:cNvSpPr txBox="1">
            <a:spLocks/>
          </p:cNvSpPr>
          <p:nvPr/>
        </p:nvSpPr>
        <p:spPr>
          <a:xfrm>
            <a:off x="662650" y="1875728"/>
            <a:ext cx="6350891" cy="3642325"/>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600" kern="1200" baseline="0">
                <a:solidFill>
                  <a:srgbClr val="5A6771"/>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b="1" dirty="0">
                <a:solidFill>
                  <a:srgbClr val="794399"/>
                </a:solidFill>
                <a:latin typeface="+mn-lt"/>
              </a:rPr>
              <a:t>Security: </a:t>
            </a:r>
            <a:r>
              <a:rPr lang="en-US" dirty="0">
                <a:latin typeface="+mn-lt"/>
              </a:rPr>
              <a:t>Direct Cloud connectivity is available for your sensitive applications, protecting you against the risk of running through the public internet. </a:t>
            </a:r>
          </a:p>
          <a:p>
            <a:r>
              <a:rPr lang="en-US" b="1" dirty="0">
                <a:solidFill>
                  <a:srgbClr val="794399"/>
                </a:solidFill>
                <a:latin typeface="+mn-lt"/>
              </a:rPr>
              <a:t>Speed and performance: </a:t>
            </a:r>
            <a:r>
              <a:rPr lang="en-US" dirty="0">
                <a:latin typeface="+mn-lt"/>
              </a:rPr>
              <a:t>Dedicated connections decrease latency and increase performance of your cloud-based transactions and applications.</a:t>
            </a:r>
          </a:p>
          <a:p>
            <a:r>
              <a:rPr lang="en-US" b="1" dirty="0">
                <a:solidFill>
                  <a:srgbClr val="794399"/>
                </a:solidFill>
                <a:latin typeface="+mn-lt"/>
              </a:rPr>
              <a:t>Flexibility: </a:t>
            </a:r>
            <a:r>
              <a:rPr lang="en-US" dirty="0">
                <a:latin typeface="+mn-lt"/>
              </a:rPr>
              <a:t>Connections can be tailored to your needs with bandwidth ranging from 10Mbps to 100Gbps.</a:t>
            </a:r>
          </a:p>
          <a:p>
            <a:endParaRPr lang="en-US" dirty="0">
              <a:latin typeface="+mn-lt"/>
            </a:endParaRPr>
          </a:p>
        </p:txBody>
      </p:sp>
    </p:spTree>
    <p:extLst>
      <p:ext uri="{BB962C8B-B14F-4D97-AF65-F5344CB8AC3E}">
        <p14:creationId xmlns:p14="http://schemas.microsoft.com/office/powerpoint/2010/main" val="2306536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D16CB5E3-2F41-4396-AA75-00CEB0F844D9}"/>
              </a:ext>
            </a:extLst>
          </p:cNvPr>
          <p:cNvSpPr txBox="1">
            <a:spLocks/>
          </p:cNvSpPr>
          <p:nvPr/>
        </p:nvSpPr>
        <p:spPr>
          <a:xfrm>
            <a:off x="7513164" y="1346391"/>
            <a:ext cx="4011732" cy="4733897"/>
          </a:xfrm>
          <a:prstGeom prst="rect">
            <a:avLst/>
          </a:prstGeom>
          <a:solidFill>
            <a:srgbClr val="F2F2F2"/>
          </a:solidFill>
        </p:spPr>
        <p:txBody>
          <a:bodyPr vert="horz" lIns="137160" tIns="457200" rIns="137160" bIns="45720" rtlCol="0">
            <a:noAutofit/>
          </a:bodyPr>
          <a:lstStyle>
            <a:lvl1pPr marL="0" indent="0" algn="l" defTabSz="609585" rtl="0" eaLnBrk="1" latinLnBrk="0" hangingPunct="1">
              <a:spcBef>
                <a:spcPts val="1067"/>
              </a:spcBef>
              <a:buFont typeface="Arial"/>
              <a:buNone/>
              <a:defRPr sz="2000" kern="1200">
                <a:solidFill>
                  <a:schemeClr val="bg2"/>
                </a:solidFill>
                <a:latin typeface="+mn-lt"/>
                <a:ea typeface="+mn-ea"/>
                <a:cs typeface="+mn-cs"/>
              </a:defRPr>
            </a:lvl1pPr>
            <a:lvl2pPr marL="285750" indent="-285750" algn="l" defTabSz="609585" rtl="0" eaLnBrk="1" latinLnBrk="0" hangingPunct="1">
              <a:lnSpc>
                <a:spcPts val="1800"/>
              </a:lnSpc>
              <a:spcBef>
                <a:spcPts val="600"/>
              </a:spcBef>
              <a:buFontTx/>
              <a:buBlip>
                <a:blip r:embed="rId3"/>
              </a:buBlip>
              <a:defRPr sz="1600" kern="1200" baseline="0">
                <a:solidFill>
                  <a:srgbClr val="5A6771"/>
                </a:solidFill>
                <a:latin typeface="+mj-lt"/>
                <a:ea typeface="+mn-ea"/>
                <a:cs typeface="+mn-cs"/>
              </a:defRPr>
            </a:lvl2pPr>
            <a:lvl3pPr marL="609585" indent="-228594" algn="l" defTabSz="609585" rtl="0" eaLnBrk="1" latinLnBrk="0" hangingPunct="1">
              <a:lnSpc>
                <a:spcPts val="1800"/>
              </a:lnSpc>
              <a:spcBef>
                <a:spcPts val="600"/>
              </a:spcBef>
              <a:buClr>
                <a:srgbClr val="00B0F0"/>
              </a:buClr>
              <a:buFont typeface="Lucida Grande"/>
              <a:buChar char="-"/>
              <a:tabLst/>
              <a:defRPr sz="1600" kern="1200" baseline="0">
                <a:solidFill>
                  <a:srgbClr val="5A6771"/>
                </a:solidFill>
                <a:latin typeface="+mj-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342900" indent="-342900">
              <a:lnSpc>
                <a:spcPts val="1800"/>
              </a:lnSpc>
              <a:spcBef>
                <a:spcPts val="600"/>
              </a:spcBef>
              <a:buBlip>
                <a:blip r:embed="rId3"/>
              </a:buBlip>
            </a:pPr>
            <a:r>
              <a:rPr lang="en-US" sz="1600" dirty="0">
                <a:solidFill>
                  <a:srgbClr val="5A6771"/>
                </a:solidFill>
              </a:rPr>
              <a:t>Scalable space to support cabinets and cages</a:t>
            </a:r>
          </a:p>
          <a:p>
            <a:pPr marL="342900" indent="-342900">
              <a:lnSpc>
                <a:spcPts val="1800"/>
              </a:lnSpc>
              <a:spcBef>
                <a:spcPts val="600"/>
              </a:spcBef>
              <a:buBlip>
                <a:blip r:embed="rId3"/>
              </a:buBlip>
            </a:pPr>
            <a:r>
              <a:rPr lang="en-US" sz="1600" dirty="0">
                <a:solidFill>
                  <a:srgbClr val="5A6771"/>
                </a:solidFill>
              </a:rPr>
              <a:t>Designed and maintained to support 100% uptime with back-up generators and fully protected DC power</a:t>
            </a:r>
          </a:p>
          <a:p>
            <a:pPr marL="342900" indent="-342900">
              <a:lnSpc>
                <a:spcPts val="1800"/>
              </a:lnSpc>
              <a:spcBef>
                <a:spcPts val="600"/>
              </a:spcBef>
              <a:buBlip>
                <a:blip r:embed="rId3"/>
              </a:buBlip>
            </a:pPr>
            <a:r>
              <a:rPr lang="en-US" sz="1600" dirty="0">
                <a:solidFill>
                  <a:srgbClr val="5A6771"/>
                </a:solidFill>
              </a:rPr>
              <a:t>AC and DC power feeds with redundancy options based on location capabilities</a:t>
            </a:r>
          </a:p>
          <a:p>
            <a:pPr marL="342900" indent="-342900">
              <a:lnSpc>
                <a:spcPts val="1800"/>
              </a:lnSpc>
              <a:spcBef>
                <a:spcPts val="600"/>
              </a:spcBef>
              <a:buBlip>
                <a:blip r:embed="rId3"/>
              </a:buBlip>
            </a:pPr>
            <a:r>
              <a:rPr lang="en-US" sz="1600" dirty="0">
                <a:solidFill>
                  <a:srgbClr val="5A6771"/>
                </a:solidFill>
              </a:rPr>
              <a:t>Designed to support various equipment densities</a:t>
            </a:r>
          </a:p>
          <a:p>
            <a:pPr marL="342900" indent="-342900">
              <a:lnSpc>
                <a:spcPts val="1800"/>
              </a:lnSpc>
              <a:spcBef>
                <a:spcPts val="600"/>
              </a:spcBef>
              <a:buBlip>
                <a:blip r:embed="rId3"/>
              </a:buBlip>
            </a:pPr>
            <a:r>
              <a:rPr lang="en-US" sz="1600" dirty="0">
                <a:solidFill>
                  <a:srgbClr val="5A6771"/>
                </a:solidFill>
              </a:rPr>
              <a:t>Connectivity to a variety of service providers</a:t>
            </a:r>
          </a:p>
          <a:p>
            <a:pPr marL="342900" indent="-342900">
              <a:lnSpc>
                <a:spcPts val="1800"/>
              </a:lnSpc>
              <a:spcBef>
                <a:spcPts val="600"/>
              </a:spcBef>
              <a:buBlip>
                <a:blip r:embed="rId3"/>
              </a:buBlip>
            </a:pPr>
            <a:r>
              <a:rPr lang="en-US" sz="1600" dirty="0">
                <a:solidFill>
                  <a:srgbClr val="5A6771"/>
                </a:solidFill>
              </a:rPr>
              <a:t>Support options including remote and/or smart hands </a:t>
            </a:r>
          </a:p>
          <a:p>
            <a:pPr marL="342900" indent="-342900">
              <a:lnSpc>
                <a:spcPts val="1800"/>
              </a:lnSpc>
              <a:spcBef>
                <a:spcPts val="600"/>
              </a:spcBef>
              <a:buBlip>
                <a:blip r:embed="rId3"/>
              </a:buBlip>
            </a:pPr>
            <a:r>
              <a:rPr lang="en-US" sz="1600" dirty="0">
                <a:solidFill>
                  <a:srgbClr val="5A6771"/>
                </a:solidFill>
              </a:rPr>
              <a:t>Multi-tiered controlled access to private space</a:t>
            </a:r>
          </a:p>
        </p:txBody>
      </p:sp>
      <p:sp>
        <p:nvSpPr>
          <p:cNvPr id="7" name="Text Placeholder 6"/>
          <p:cNvSpPr>
            <a:spLocks noGrp="1"/>
          </p:cNvSpPr>
          <p:nvPr>
            <p:ph type="body" sz="quarter" idx="18"/>
          </p:nvPr>
        </p:nvSpPr>
        <p:spPr/>
        <p:txBody>
          <a:bodyPr/>
          <a:lstStyle/>
          <a:p>
            <a:r>
              <a:rPr lang="en-US" dirty="0"/>
              <a:t>Colocation</a:t>
            </a:r>
          </a:p>
        </p:txBody>
      </p:sp>
      <p:sp>
        <p:nvSpPr>
          <p:cNvPr id="8" name="Text Placeholder 7"/>
          <p:cNvSpPr>
            <a:spLocks noGrp="1"/>
          </p:cNvSpPr>
          <p:nvPr>
            <p:ph type="body" sz="quarter" idx="19"/>
          </p:nvPr>
        </p:nvSpPr>
        <p:spPr>
          <a:xfrm>
            <a:off x="662651" y="1319245"/>
            <a:ext cx="5046119" cy="423862"/>
          </a:xfrm>
        </p:spPr>
        <p:txBody>
          <a:bodyPr/>
          <a:lstStyle/>
          <a:p>
            <a:r>
              <a:rPr lang="en-US" dirty="0">
                <a:latin typeface="+mn-lt"/>
              </a:rPr>
              <a:t>Key benefits</a:t>
            </a:r>
          </a:p>
        </p:txBody>
      </p:sp>
      <p:sp>
        <p:nvSpPr>
          <p:cNvPr id="14" name="Text Placeholder 5">
            <a:extLst>
              <a:ext uri="{FF2B5EF4-FFF2-40B4-BE49-F238E27FC236}">
                <a16:creationId xmlns:a16="http://schemas.microsoft.com/office/drawing/2014/main" id="{162DB362-2E3C-428E-89FE-7AF1619A38FC}"/>
              </a:ext>
            </a:extLst>
          </p:cNvPr>
          <p:cNvSpPr txBox="1">
            <a:spLocks/>
          </p:cNvSpPr>
          <p:nvPr/>
        </p:nvSpPr>
        <p:spPr>
          <a:xfrm>
            <a:off x="7671425" y="1397017"/>
            <a:ext cx="1344573" cy="360922"/>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800" kern="1200">
                <a:solidFill>
                  <a:srgbClr val="7C489B"/>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a:latin typeface="+mn-lt"/>
              </a:rPr>
              <a:t>Features</a:t>
            </a:r>
            <a:endParaRPr lang="en-US" dirty="0">
              <a:latin typeface="+mn-lt"/>
            </a:endParaRPr>
          </a:p>
        </p:txBody>
      </p:sp>
      <p:sp>
        <p:nvSpPr>
          <p:cNvPr id="17" name="Text Placeholder 4">
            <a:extLst>
              <a:ext uri="{FF2B5EF4-FFF2-40B4-BE49-F238E27FC236}">
                <a16:creationId xmlns:a16="http://schemas.microsoft.com/office/drawing/2014/main" id="{050ECA61-CD74-4707-8742-39DBBAF2206A}"/>
              </a:ext>
            </a:extLst>
          </p:cNvPr>
          <p:cNvSpPr txBox="1">
            <a:spLocks/>
          </p:cNvSpPr>
          <p:nvPr/>
        </p:nvSpPr>
        <p:spPr>
          <a:xfrm>
            <a:off x="662650" y="1875728"/>
            <a:ext cx="6350891" cy="3642325"/>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600" kern="1200" baseline="0">
                <a:solidFill>
                  <a:srgbClr val="5A6771"/>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b="1" dirty="0">
                <a:solidFill>
                  <a:srgbClr val="794399"/>
                </a:solidFill>
                <a:latin typeface="+mn-lt"/>
              </a:rPr>
              <a:t>Speed and performance:</a:t>
            </a:r>
            <a:r>
              <a:rPr lang="en-US" dirty="0">
                <a:solidFill>
                  <a:srgbClr val="794399"/>
                </a:solidFill>
                <a:latin typeface="+mn-lt"/>
              </a:rPr>
              <a:t> </a:t>
            </a:r>
            <a:r>
              <a:rPr lang="en-US" dirty="0">
                <a:latin typeface="+mn-lt"/>
              </a:rPr>
              <a:t>Our data centers are strategically positioned within our network to offer optimal speed and redundancy.</a:t>
            </a:r>
          </a:p>
          <a:p>
            <a:r>
              <a:rPr lang="en-US" b="1" dirty="0">
                <a:solidFill>
                  <a:srgbClr val="794399"/>
                </a:solidFill>
                <a:latin typeface="+mn-lt"/>
              </a:rPr>
              <a:t>Protection:</a:t>
            </a:r>
            <a:r>
              <a:rPr lang="en-US" dirty="0">
                <a:solidFill>
                  <a:srgbClr val="794399"/>
                </a:solidFill>
                <a:latin typeface="+mn-lt"/>
              </a:rPr>
              <a:t> </a:t>
            </a:r>
            <a:r>
              <a:rPr lang="en-US" dirty="0">
                <a:latin typeface="+mn-lt"/>
              </a:rPr>
              <a:t>Uninterruptable power supply with N+1 redundancy levels, backup generator systems, and high-power capabilities provide superior protection.</a:t>
            </a:r>
          </a:p>
          <a:p>
            <a:r>
              <a:rPr lang="en-US" b="1" dirty="0">
                <a:solidFill>
                  <a:srgbClr val="794399"/>
                </a:solidFill>
                <a:latin typeface="+mn-lt"/>
              </a:rPr>
              <a:t>Availability:</a:t>
            </a:r>
            <a:r>
              <a:rPr lang="en-US" dirty="0">
                <a:solidFill>
                  <a:srgbClr val="794399"/>
                </a:solidFill>
                <a:latin typeface="+mn-lt"/>
              </a:rPr>
              <a:t> </a:t>
            </a:r>
            <a:r>
              <a:rPr lang="en-US" dirty="0">
                <a:latin typeface="+mn-lt"/>
              </a:rPr>
              <a:t>24/7 card access to your secure racks, and uninterrupted access to mission-critical applications—even in the event of a power outage at your own facilities.</a:t>
            </a:r>
          </a:p>
          <a:p>
            <a:endParaRPr lang="en-US" dirty="0">
              <a:latin typeface="+mn-lt"/>
            </a:endParaRPr>
          </a:p>
        </p:txBody>
      </p:sp>
    </p:spTree>
    <p:extLst>
      <p:ext uri="{BB962C8B-B14F-4D97-AF65-F5344CB8AC3E}">
        <p14:creationId xmlns:p14="http://schemas.microsoft.com/office/powerpoint/2010/main" val="2276699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Autofit/>
          </a:bodyPr>
          <a:lstStyle/>
          <a:p>
            <a:r>
              <a:rPr lang="en-US" sz="3730" dirty="0"/>
              <a:t>Your local footprint: </a:t>
            </a:r>
            <a:r>
              <a:rPr lang="en-US" sz="3730" dirty="0">
                <a:solidFill>
                  <a:schemeClr val="tx2"/>
                </a:solidFill>
              </a:rPr>
              <a:t>Boston</a:t>
            </a:r>
            <a:r>
              <a:rPr lang="en-US" sz="3730" dirty="0"/>
              <a:t>.</a:t>
            </a:r>
          </a:p>
        </p:txBody>
      </p:sp>
      <p:pic>
        <p:nvPicPr>
          <p:cNvPr id="6" name="Picture 5">
            <a:extLst>
              <a:ext uri="{FF2B5EF4-FFF2-40B4-BE49-F238E27FC236}">
                <a16:creationId xmlns:a16="http://schemas.microsoft.com/office/drawing/2014/main" id="{A71C0A37-1516-438B-A01F-6601A343A23F}"/>
              </a:ext>
            </a:extLst>
          </p:cNvPr>
          <p:cNvPicPr>
            <a:picLocks noChangeAspect="1"/>
          </p:cNvPicPr>
          <p:nvPr/>
        </p:nvPicPr>
        <p:blipFill rotWithShape="1">
          <a:blip r:embed="rId2"/>
          <a:srcRect r="6928"/>
          <a:stretch/>
        </p:blipFill>
        <p:spPr>
          <a:xfrm>
            <a:off x="3449548" y="1097441"/>
            <a:ext cx="5292907" cy="4663118"/>
          </a:xfrm>
          <a:prstGeom prst="rect">
            <a:avLst/>
          </a:prstGeom>
          <a:ln w="19050">
            <a:solidFill>
              <a:schemeClr val="bg1">
                <a:lumMod val="85000"/>
              </a:schemeClr>
            </a:solidFill>
          </a:ln>
        </p:spPr>
      </p:pic>
    </p:spTree>
    <p:extLst>
      <p:ext uri="{BB962C8B-B14F-4D97-AF65-F5344CB8AC3E}">
        <p14:creationId xmlns:p14="http://schemas.microsoft.com/office/powerpoint/2010/main" val="2854528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D16CB5E3-2F41-4396-AA75-00CEB0F844D9}"/>
              </a:ext>
            </a:extLst>
          </p:cNvPr>
          <p:cNvSpPr txBox="1">
            <a:spLocks/>
          </p:cNvSpPr>
          <p:nvPr/>
        </p:nvSpPr>
        <p:spPr>
          <a:xfrm>
            <a:off x="7513164" y="1346392"/>
            <a:ext cx="4011732" cy="3725230"/>
          </a:xfrm>
          <a:prstGeom prst="rect">
            <a:avLst/>
          </a:prstGeom>
          <a:solidFill>
            <a:srgbClr val="F2F2F2"/>
          </a:solidFill>
        </p:spPr>
        <p:txBody>
          <a:bodyPr vert="horz" lIns="137160" tIns="457200" rIns="137160" bIns="45720" rtlCol="0">
            <a:noAutofit/>
          </a:bodyPr>
          <a:lstStyle>
            <a:lvl1pPr marL="0" indent="0" algn="l" defTabSz="609585" rtl="0" eaLnBrk="1" latinLnBrk="0" hangingPunct="1">
              <a:spcBef>
                <a:spcPts val="1067"/>
              </a:spcBef>
              <a:buFont typeface="Arial"/>
              <a:buNone/>
              <a:defRPr sz="2000" kern="1200">
                <a:solidFill>
                  <a:schemeClr val="bg2"/>
                </a:solidFill>
                <a:latin typeface="+mn-lt"/>
                <a:ea typeface="+mn-ea"/>
                <a:cs typeface="+mn-cs"/>
              </a:defRPr>
            </a:lvl1pPr>
            <a:lvl2pPr marL="285750" indent="-285750" algn="l" defTabSz="609585" rtl="0" eaLnBrk="1" latinLnBrk="0" hangingPunct="1">
              <a:lnSpc>
                <a:spcPts val="1800"/>
              </a:lnSpc>
              <a:spcBef>
                <a:spcPts val="600"/>
              </a:spcBef>
              <a:buFontTx/>
              <a:buBlip>
                <a:blip r:embed="rId3"/>
              </a:buBlip>
              <a:defRPr sz="1600" kern="1200" baseline="0">
                <a:solidFill>
                  <a:srgbClr val="5A6771"/>
                </a:solidFill>
                <a:latin typeface="+mj-lt"/>
                <a:ea typeface="+mn-ea"/>
                <a:cs typeface="+mn-cs"/>
              </a:defRPr>
            </a:lvl2pPr>
            <a:lvl3pPr marL="609585" indent="-228594" algn="l" defTabSz="609585" rtl="0" eaLnBrk="1" latinLnBrk="0" hangingPunct="1">
              <a:lnSpc>
                <a:spcPts val="1800"/>
              </a:lnSpc>
              <a:spcBef>
                <a:spcPts val="600"/>
              </a:spcBef>
              <a:buClr>
                <a:srgbClr val="00B0F0"/>
              </a:buClr>
              <a:buFont typeface="Lucida Grande"/>
              <a:buChar char="-"/>
              <a:tabLst/>
              <a:defRPr sz="1600" kern="1200" baseline="0">
                <a:solidFill>
                  <a:srgbClr val="5A6771"/>
                </a:solidFill>
                <a:latin typeface="+mj-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2880" indent="-182880">
              <a:lnSpc>
                <a:spcPts val="1800"/>
              </a:lnSpc>
              <a:spcBef>
                <a:spcPts val="600"/>
              </a:spcBef>
              <a:buBlip>
                <a:blip r:embed="rId3"/>
              </a:buBlip>
              <a:defRPr/>
            </a:pPr>
            <a:r>
              <a:rPr lang="en-US" sz="1600" dirty="0">
                <a:solidFill>
                  <a:srgbClr val="5A6771"/>
                </a:solidFill>
              </a:rPr>
              <a:t>Dedicated tool available for  comprehensive management of all security parameters</a:t>
            </a:r>
          </a:p>
          <a:p>
            <a:pPr marL="182880" indent="-182880">
              <a:lnSpc>
                <a:spcPts val="1800"/>
              </a:lnSpc>
              <a:spcBef>
                <a:spcPts val="600"/>
              </a:spcBef>
              <a:buBlip>
                <a:blip r:embed="rId3"/>
              </a:buBlip>
              <a:defRPr/>
            </a:pPr>
            <a:r>
              <a:rPr lang="en-US" sz="1600" dirty="0">
                <a:solidFill>
                  <a:srgbClr val="5A6771"/>
                </a:solidFill>
              </a:rPr>
              <a:t>10Gbps encryption service over wavelengths</a:t>
            </a:r>
          </a:p>
          <a:p>
            <a:pPr marL="182880" indent="-182880">
              <a:lnSpc>
                <a:spcPts val="1800"/>
              </a:lnSpc>
              <a:spcBef>
                <a:spcPts val="600"/>
              </a:spcBef>
              <a:buBlip>
                <a:blip r:embed="rId3"/>
              </a:buBlip>
              <a:defRPr/>
            </a:pPr>
            <a:r>
              <a:rPr lang="en-US" sz="1600" dirty="0">
                <a:solidFill>
                  <a:srgbClr val="5A6771"/>
                </a:solidFill>
              </a:rPr>
              <a:t>Encryption service over managed private optical networks—10Gbps, 40Gbps, 100Gbps options</a:t>
            </a:r>
          </a:p>
          <a:p>
            <a:pPr marL="182880" indent="-182880">
              <a:lnSpc>
                <a:spcPts val="1800"/>
              </a:lnSpc>
              <a:spcBef>
                <a:spcPts val="600"/>
              </a:spcBef>
              <a:buBlip>
                <a:blip r:embed="rId3"/>
              </a:buBlip>
              <a:defRPr/>
            </a:pPr>
            <a:r>
              <a:rPr lang="en-US" sz="1600" dirty="0">
                <a:solidFill>
                  <a:srgbClr val="5A6771"/>
                </a:solidFill>
              </a:rPr>
              <a:t>Protocol agnostic, encrypting all payload data, at all packet and </a:t>
            </a:r>
            <a:br>
              <a:rPr lang="en-US" sz="1600" dirty="0">
                <a:solidFill>
                  <a:srgbClr val="5A6771"/>
                </a:solidFill>
              </a:rPr>
            </a:br>
            <a:r>
              <a:rPr lang="en-US" sz="1600" dirty="0">
                <a:solidFill>
                  <a:srgbClr val="5A6771"/>
                </a:solidFill>
              </a:rPr>
              <a:t>frame sizes, at full line rate</a:t>
            </a:r>
          </a:p>
          <a:p>
            <a:pPr marL="182880" indent="-182880">
              <a:lnSpc>
                <a:spcPts val="1800"/>
              </a:lnSpc>
              <a:spcBef>
                <a:spcPts val="600"/>
              </a:spcBef>
              <a:buBlip>
                <a:blip r:embed="rId3"/>
              </a:buBlip>
              <a:defRPr/>
            </a:pPr>
            <a:r>
              <a:rPr lang="en-US" sz="1600" dirty="0">
                <a:solidFill>
                  <a:srgbClr val="5A6771"/>
                </a:solidFill>
              </a:rPr>
              <a:t>NIST Compliant AES-256 encryption </a:t>
            </a:r>
          </a:p>
        </p:txBody>
      </p:sp>
      <p:sp>
        <p:nvSpPr>
          <p:cNvPr id="7" name="Text Placeholder 6"/>
          <p:cNvSpPr>
            <a:spLocks noGrp="1"/>
          </p:cNvSpPr>
          <p:nvPr>
            <p:ph type="body" sz="quarter" idx="18"/>
          </p:nvPr>
        </p:nvSpPr>
        <p:spPr/>
        <p:txBody>
          <a:bodyPr/>
          <a:lstStyle/>
          <a:p>
            <a:r>
              <a:rPr lang="en-US" dirty="0"/>
              <a:t>Optical Encryption </a:t>
            </a:r>
          </a:p>
        </p:txBody>
      </p:sp>
      <p:sp>
        <p:nvSpPr>
          <p:cNvPr id="8" name="Text Placeholder 7"/>
          <p:cNvSpPr>
            <a:spLocks noGrp="1"/>
          </p:cNvSpPr>
          <p:nvPr>
            <p:ph type="body" sz="quarter" idx="19"/>
          </p:nvPr>
        </p:nvSpPr>
        <p:spPr>
          <a:xfrm>
            <a:off x="662651" y="1319245"/>
            <a:ext cx="5046119" cy="423862"/>
          </a:xfrm>
        </p:spPr>
        <p:txBody>
          <a:bodyPr/>
          <a:lstStyle/>
          <a:p>
            <a:r>
              <a:rPr lang="en-US" dirty="0">
                <a:latin typeface="+mn-lt"/>
              </a:rPr>
              <a:t>Key benefits</a:t>
            </a:r>
          </a:p>
        </p:txBody>
      </p:sp>
      <p:sp>
        <p:nvSpPr>
          <p:cNvPr id="14" name="Text Placeholder 5">
            <a:extLst>
              <a:ext uri="{FF2B5EF4-FFF2-40B4-BE49-F238E27FC236}">
                <a16:creationId xmlns:a16="http://schemas.microsoft.com/office/drawing/2014/main" id="{162DB362-2E3C-428E-89FE-7AF1619A38FC}"/>
              </a:ext>
            </a:extLst>
          </p:cNvPr>
          <p:cNvSpPr txBox="1">
            <a:spLocks/>
          </p:cNvSpPr>
          <p:nvPr/>
        </p:nvSpPr>
        <p:spPr>
          <a:xfrm>
            <a:off x="7671425" y="1397017"/>
            <a:ext cx="1344573" cy="360922"/>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800" kern="1200">
                <a:solidFill>
                  <a:srgbClr val="7C489B"/>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a:latin typeface="+mn-lt"/>
              </a:rPr>
              <a:t>Features</a:t>
            </a:r>
            <a:endParaRPr lang="en-US" dirty="0">
              <a:latin typeface="+mn-lt"/>
            </a:endParaRPr>
          </a:p>
        </p:txBody>
      </p:sp>
      <p:sp>
        <p:nvSpPr>
          <p:cNvPr id="17" name="Text Placeholder 4">
            <a:extLst>
              <a:ext uri="{FF2B5EF4-FFF2-40B4-BE49-F238E27FC236}">
                <a16:creationId xmlns:a16="http://schemas.microsoft.com/office/drawing/2014/main" id="{050ECA61-CD74-4707-8742-39DBBAF2206A}"/>
              </a:ext>
            </a:extLst>
          </p:cNvPr>
          <p:cNvSpPr txBox="1">
            <a:spLocks/>
          </p:cNvSpPr>
          <p:nvPr/>
        </p:nvSpPr>
        <p:spPr>
          <a:xfrm>
            <a:off x="662650" y="1875728"/>
            <a:ext cx="6350891" cy="3642325"/>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600" kern="1200" baseline="0">
                <a:solidFill>
                  <a:srgbClr val="5A6771"/>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b="1" dirty="0">
                <a:solidFill>
                  <a:srgbClr val="794399"/>
                </a:solidFill>
                <a:latin typeface="+mn-lt"/>
              </a:rPr>
              <a:t>Higher performance: </a:t>
            </a:r>
            <a:r>
              <a:rPr lang="en-US" dirty="0">
                <a:latin typeface="+mn-lt"/>
              </a:rPr>
              <a:t>Encryption hardware embedded in our system eliminates latency in your standalone encryption devices.</a:t>
            </a:r>
            <a:br>
              <a:rPr lang="en-US" dirty="0">
                <a:latin typeface="+mn-lt"/>
              </a:rPr>
            </a:br>
            <a:br>
              <a:rPr lang="en-US" dirty="0">
                <a:latin typeface="+mn-lt"/>
              </a:rPr>
            </a:br>
            <a:r>
              <a:rPr lang="en-US" b="1" dirty="0">
                <a:solidFill>
                  <a:srgbClr val="794399"/>
                </a:solidFill>
                <a:latin typeface="+mn-lt"/>
              </a:rPr>
              <a:t>Reduced costs:</a:t>
            </a:r>
            <a:r>
              <a:rPr lang="en-US" dirty="0">
                <a:solidFill>
                  <a:srgbClr val="794399"/>
                </a:solidFill>
                <a:latin typeface="+mn-lt"/>
              </a:rPr>
              <a:t> </a:t>
            </a:r>
            <a:r>
              <a:rPr lang="en-US" dirty="0">
                <a:latin typeface="+mn-lt"/>
              </a:rPr>
              <a:t>Replacing your current devices drastically reduces the operational and capital costs per encrypted circuit.</a:t>
            </a:r>
            <a:br>
              <a:rPr lang="en-US" dirty="0">
                <a:latin typeface="+mn-lt"/>
              </a:rPr>
            </a:br>
            <a:br>
              <a:rPr lang="en-US" dirty="0">
                <a:latin typeface="+mn-lt"/>
              </a:rPr>
            </a:br>
            <a:r>
              <a:rPr lang="en-US" b="1" dirty="0">
                <a:solidFill>
                  <a:srgbClr val="794399"/>
                </a:solidFill>
                <a:latin typeface="+mn-lt"/>
              </a:rPr>
              <a:t>Control: </a:t>
            </a:r>
            <a:r>
              <a:rPr lang="en-US" dirty="0">
                <a:latin typeface="+mn-lt"/>
              </a:rPr>
              <a:t>You maintain complete, private control of your security protocols and security keys.</a:t>
            </a:r>
          </a:p>
          <a:p>
            <a:endParaRPr lang="en-US" dirty="0">
              <a:latin typeface="+mn-lt"/>
            </a:endParaRPr>
          </a:p>
        </p:txBody>
      </p:sp>
    </p:spTree>
    <p:extLst>
      <p:ext uri="{BB962C8B-B14F-4D97-AF65-F5344CB8AC3E}">
        <p14:creationId xmlns:p14="http://schemas.microsoft.com/office/powerpoint/2010/main" val="3567123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D16CB5E3-2F41-4396-AA75-00CEB0F844D9}"/>
              </a:ext>
            </a:extLst>
          </p:cNvPr>
          <p:cNvSpPr txBox="1">
            <a:spLocks/>
          </p:cNvSpPr>
          <p:nvPr/>
        </p:nvSpPr>
        <p:spPr>
          <a:xfrm>
            <a:off x="7513164" y="1346392"/>
            <a:ext cx="4011732" cy="2782548"/>
          </a:xfrm>
          <a:prstGeom prst="rect">
            <a:avLst/>
          </a:prstGeom>
          <a:solidFill>
            <a:srgbClr val="F2F2F2"/>
          </a:solidFill>
        </p:spPr>
        <p:txBody>
          <a:bodyPr vert="horz" lIns="137160" tIns="457200" rIns="137160" bIns="45720" rtlCol="0">
            <a:noAutofit/>
          </a:bodyPr>
          <a:lstStyle>
            <a:lvl1pPr marL="0" indent="0" algn="l" defTabSz="609585" rtl="0" eaLnBrk="1" latinLnBrk="0" hangingPunct="1">
              <a:spcBef>
                <a:spcPts val="1067"/>
              </a:spcBef>
              <a:buFont typeface="Arial"/>
              <a:buNone/>
              <a:defRPr sz="2000" kern="1200">
                <a:solidFill>
                  <a:schemeClr val="bg2"/>
                </a:solidFill>
                <a:latin typeface="+mn-lt"/>
                <a:ea typeface="+mn-ea"/>
                <a:cs typeface="+mn-cs"/>
              </a:defRPr>
            </a:lvl1pPr>
            <a:lvl2pPr marL="285750" indent="-285750" algn="l" defTabSz="609585" rtl="0" eaLnBrk="1" latinLnBrk="0" hangingPunct="1">
              <a:lnSpc>
                <a:spcPts val="1800"/>
              </a:lnSpc>
              <a:spcBef>
                <a:spcPts val="600"/>
              </a:spcBef>
              <a:buFontTx/>
              <a:buBlip>
                <a:blip r:embed="rId3"/>
              </a:buBlip>
              <a:defRPr sz="1600" kern="1200" baseline="0">
                <a:solidFill>
                  <a:srgbClr val="5A6771"/>
                </a:solidFill>
                <a:latin typeface="+mj-lt"/>
                <a:ea typeface="+mn-ea"/>
                <a:cs typeface="+mn-cs"/>
              </a:defRPr>
            </a:lvl2pPr>
            <a:lvl3pPr marL="609585" indent="-228594" algn="l" defTabSz="609585" rtl="0" eaLnBrk="1" latinLnBrk="0" hangingPunct="1">
              <a:lnSpc>
                <a:spcPts val="1800"/>
              </a:lnSpc>
              <a:spcBef>
                <a:spcPts val="600"/>
              </a:spcBef>
              <a:buClr>
                <a:srgbClr val="00B0F0"/>
              </a:buClr>
              <a:buFont typeface="Lucida Grande"/>
              <a:buChar char="-"/>
              <a:tabLst/>
              <a:defRPr sz="1600" kern="1200" baseline="0">
                <a:solidFill>
                  <a:srgbClr val="5A6771"/>
                </a:solidFill>
                <a:latin typeface="+mj-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2880" indent="-182880">
              <a:lnSpc>
                <a:spcPts val="1800"/>
              </a:lnSpc>
              <a:spcBef>
                <a:spcPts val="600"/>
              </a:spcBef>
              <a:buBlip>
                <a:blip r:embed="rId3"/>
              </a:buBlip>
            </a:pPr>
            <a:r>
              <a:rPr lang="en-US" sz="1600" dirty="0">
                <a:solidFill>
                  <a:srgbClr val="5A6771"/>
                </a:solidFill>
              </a:rPr>
              <a:t>Flexible video format support</a:t>
            </a:r>
          </a:p>
          <a:p>
            <a:pPr marL="182880" indent="-182880">
              <a:lnSpc>
                <a:spcPts val="1800"/>
              </a:lnSpc>
              <a:spcBef>
                <a:spcPts val="600"/>
              </a:spcBef>
              <a:buBlip>
                <a:blip r:embed="rId3"/>
              </a:buBlip>
            </a:pPr>
            <a:r>
              <a:rPr lang="en-US" sz="1600" dirty="0">
                <a:solidFill>
                  <a:srgbClr val="5A6771"/>
                </a:solidFill>
              </a:rPr>
              <a:t>Compressed or uncompressed</a:t>
            </a:r>
          </a:p>
          <a:p>
            <a:pPr marL="182880" indent="-182880">
              <a:lnSpc>
                <a:spcPts val="1800"/>
              </a:lnSpc>
              <a:spcBef>
                <a:spcPts val="600"/>
              </a:spcBef>
              <a:buBlip>
                <a:blip r:embed="rId3"/>
              </a:buBlip>
            </a:pPr>
            <a:r>
              <a:rPr lang="en-US" sz="1600" dirty="0">
                <a:solidFill>
                  <a:srgbClr val="5A6771"/>
                </a:solidFill>
              </a:rPr>
              <a:t>Up to 99.999% availability</a:t>
            </a:r>
          </a:p>
          <a:p>
            <a:pPr marL="182880" indent="-182880">
              <a:lnSpc>
                <a:spcPts val="1800"/>
              </a:lnSpc>
              <a:spcBef>
                <a:spcPts val="600"/>
              </a:spcBef>
              <a:buBlip>
                <a:blip r:embed="rId3"/>
              </a:buBlip>
            </a:pPr>
            <a:r>
              <a:rPr lang="en-US" sz="1600" dirty="0">
                <a:solidFill>
                  <a:srgbClr val="5A6771"/>
                </a:solidFill>
              </a:rPr>
              <a:t>Dedicated, all-fiber access</a:t>
            </a:r>
          </a:p>
          <a:p>
            <a:pPr marL="182880" indent="-182880">
              <a:lnSpc>
                <a:spcPts val="1800"/>
              </a:lnSpc>
              <a:spcBef>
                <a:spcPts val="600"/>
              </a:spcBef>
              <a:buBlip>
                <a:blip r:embed="rId3"/>
              </a:buBlip>
            </a:pPr>
            <a:r>
              <a:rPr lang="en-US" sz="1600" dirty="0">
                <a:solidFill>
                  <a:srgbClr val="5A6771"/>
                </a:solidFill>
              </a:rPr>
              <a:t>Integrated Ethernet solution</a:t>
            </a:r>
            <a:endParaRPr lang="en-US" sz="1600" dirty="0">
              <a:solidFill>
                <a:srgbClr val="FF0000"/>
              </a:solidFill>
            </a:endParaRPr>
          </a:p>
          <a:p>
            <a:pPr marL="182880" indent="-182880">
              <a:lnSpc>
                <a:spcPts val="1800"/>
              </a:lnSpc>
              <a:spcBef>
                <a:spcPts val="600"/>
              </a:spcBef>
              <a:buBlip>
                <a:blip r:embed="rId3"/>
              </a:buBlip>
            </a:pPr>
            <a:r>
              <a:rPr lang="en-US" sz="1600" dirty="0">
                <a:solidFill>
                  <a:srgbClr val="5A6771"/>
                </a:solidFill>
              </a:rPr>
              <a:t>JPEG 2000 support</a:t>
            </a:r>
            <a:endParaRPr lang="en-US" sz="1600" dirty="0">
              <a:solidFill>
                <a:srgbClr val="FF0000"/>
              </a:solidFill>
            </a:endParaRPr>
          </a:p>
          <a:p>
            <a:pPr marL="182880" indent="-182880">
              <a:lnSpc>
                <a:spcPts val="1800"/>
              </a:lnSpc>
              <a:spcBef>
                <a:spcPts val="600"/>
              </a:spcBef>
              <a:buBlip>
                <a:blip r:embed="rId3"/>
              </a:buBlip>
            </a:pPr>
            <a:r>
              <a:rPr lang="en-US" sz="1600" dirty="0">
                <a:solidFill>
                  <a:srgbClr val="5A6771"/>
                </a:solidFill>
              </a:rPr>
              <a:t>24/7 monitoring</a:t>
            </a:r>
          </a:p>
        </p:txBody>
      </p:sp>
      <p:sp>
        <p:nvSpPr>
          <p:cNvPr id="7" name="Text Placeholder 6"/>
          <p:cNvSpPr>
            <a:spLocks noGrp="1"/>
          </p:cNvSpPr>
          <p:nvPr>
            <p:ph type="body" sz="quarter" idx="18"/>
          </p:nvPr>
        </p:nvSpPr>
        <p:spPr/>
        <p:txBody>
          <a:bodyPr/>
          <a:lstStyle/>
          <a:p>
            <a:r>
              <a:rPr lang="en-US" dirty="0"/>
              <a:t>Video Transport </a:t>
            </a:r>
          </a:p>
        </p:txBody>
      </p:sp>
      <p:sp>
        <p:nvSpPr>
          <p:cNvPr id="8" name="Text Placeholder 7"/>
          <p:cNvSpPr>
            <a:spLocks noGrp="1"/>
          </p:cNvSpPr>
          <p:nvPr>
            <p:ph type="body" sz="quarter" idx="19"/>
          </p:nvPr>
        </p:nvSpPr>
        <p:spPr>
          <a:xfrm>
            <a:off x="662651" y="1319245"/>
            <a:ext cx="5046119" cy="423862"/>
          </a:xfrm>
        </p:spPr>
        <p:txBody>
          <a:bodyPr/>
          <a:lstStyle/>
          <a:p>
            <a:r>
              <a:rPr lang="en-US" dirty="0">
                <a:latin typeface="+mn-lt"/>
              </a:rPr>
              <a:t>Key benefits</a:t>
            </a:r>
          </a:p>
        </p:txBody>
      </p:sp>
      <p:sp>
        <p:nvSpPr>
          <p:cNvPr id="14" name="Text Placeholder 5">
            <a:extLst>
              <a:ext uri="{FF2B5EF4-FFF2-40B4-BE49-F238E27FC236}">
                <a16:creationId xmlns:a16="http://schemas.microsoft.com/office/drawing/2014/main" id="{162DB362-2E3C-428E-89FE-7AF1619A38FC}"/>
              </a:ext>
            </a:extLst>
          </p:cNvPr>
          <p:cNvSpPr txBox="1">
            <a:spLocks/>
          </p:cNvSpPr>
          <p:nvPr/>
        </p:nvSpPr>
        <p:spPr>
          <a:xfrm>
            <a:off x="7671425" y="1397017"/>
            <a:ext cx="1344573" cy="360922"/>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800" kern="1200">
                <a:solidFill>
                  <a:srgbClr val="7C489B"/>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a:latin typeface="+mn-lt"/>
              </a:rPr>
              <a:t>Features</a:t>
            </a:r>
            <a:endParaRPr lang="en-US" dirty="0">
              <a:latin typeface="+mn-lt"/>
            </a:endParaRPr>
          </a:p>
        </p:txBody>
      </p:sp>
      <p:sp>
        <p:nvSpPr>
          <p:cNvPr id="17" name="Text Placeholder 4">
            <a:extLst>
              <a:ext uri="{FF2B5EF4-FFF2-40B4-BE49-F238E27FC236}">
                <a16:creationId xmlns:a16="http://schemas.microsoft.com/office/drawing/2014/main" id="{050ECA61-CD74-4707-8742-39DBBAF2206A}"/>
              </a:ext>
            </a:extLst>
          </p:cNvPr>
          <p:cNvSpPr txBox="1">
            <a:spLocks/>
          </p:cNvSpPr>
          <p:nvPr/>
        </p:nvSpPr>
        <p:spPr>
          <a:xfrm>
            <a:off x="662650" y="1875728"/>
            <a:ext cx="6350891" cy="3642325"/>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600" kern="1200" baseline="0">
                <a:solidFill>
                  <a:srgbClr val="5A6771"/>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b="1" dirty="0">
                <a:solidFill>
                  <a:srgbClr val="794399"/>
                </a:solidFill>
                <a:latin typeface="+mn-lt"/>
              </a:rPr>
              <a:t>Customizable:</a:t>
            </a:r>
            <a:r>
              <a:rPr lang="en-US" dirty="0">
                <a:solidFill>
                  <a:srgbClr val="794399"/>
                </a:solidFill>
                <a:latin typeface="+mn-lt"/>
              </a:rPr>
              <a:t> </a:t>
            </a:r>
            <a:r>
              <a:rPr lang="en-US" dirty="0">
                <a:latin typeface="+mn-lt"/>
              </a:rPr>
              <a:t>Our extensive network access into video distribution hubs, data centers, and venues means that we can take your video wherever it needs to go.</a:t>
            </a:r>
          </a:p>
          <a:p>
            <a:r>
              <a:rPr lang="en-US" b="1" dirty="0">
                <a:solidFill>
                  <a:srgbClr val="794399"/>
                </a:solidFill>
                <a:latin typeface="+mn-lt"/>
              </a:rPr>
              <a:t>Reliability:</a:t>
            </a:r>
            <a:r>
              <a:rPr lang="en-US" dirty="0">
                <a:solidFill>
                  <a:srgbClr val="794399"/>
                </a:solidFill>
                <a:latin typeface="+mn-lt"/>
              </a:rPr>
              <a:t> </a:t>
            </a:r>
            <a:r>
              <a:rPr lang="en-US" dirty="0">
                <a:latin typeface="+mn-lt"/>
              </a:rPr>
              <a:t>Moves your uncompressed or compressed video at fast speeds over our fiber network. </a:t>
            </a:r>
          </a:p>
          <a:p>
            <a:r>
              <a:rPr lang="en-US" b="1" dirty="0">
                <a:solidFill>
                  <a:srgbClr val="794399"/>
                </a:solidFill>
                <a:latin typeface="+mn-lt"/>
              </a:rPr>
              <a:t>Service: </a:t>
            </a:r>
            <a:r>
              <a:rPr lang="en-US" dirty="0">
                <a:latin typeface="+mn-lt"/>
              </a:rPr>
              <a:t>Backed by industry-leading Service Level Agreements (SLAs) ensuring up to 99.999% uptime.</a:t>
            </a:r>
          </a:p>
          <a:p>
            <a:endParaRPr lang="en-US" dirty="0">
              <a:latin typeface="+mn-lt"/>
            </a:endParaRPr>
          </a:p>
        </p:txBody>
      </p:sp>
    </p:spTree>
    <p:extLst>
      <p:ext uri="{BB962C8B-B14F-4D97-AF65-F5344CB8AC3E}">
        <p14:creationId xmlns:p14="http://schemas.microsoft.com/office/powerpoint/2010/main" val="3582421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D16CB5E3-2F41-4396-AA75-00CEB0F844D9}"/>
              </a:ext>
            </a:extLst>
          </p:cNvPr>
          <p:cNvSpPr txBox="1">
            <a:spLocks/>
          </p:cNvSpPr>
          <p:nvPr/>
        </p:nvSpPr>
        <p:spPr>
          <a:xfrm>
            <a:off x="7513164" y="1346392"/>
            <a:ext cx="4011732" cy="2082608"/>
          </a:xfrm>
          <a:prstGeom prst="rect">
            <a:avLst/>
          </a:prstGeom>
          <a:solidFill>
            <a:srgbClr val="F2F2F2"/>
          </a:solidFill>
        </p:spPr>
        <p:txBody>
          <a:bodyPr vert="horz" lIns="137160" tIns="457200" rIns="137160" bIns="45720" rtlCol="0">
            <a:noAutofit/>
          </a:bodyPr>
          <a:lstStyle>
            <a:lvl1pPr marL="0" indent="0" algn="l" defTabSz="609585" rtl="0" eaLnBrk="1" latinLnBrk="0" hangingPunct="1">
              <a:spcBef>
                <a:spcPts val="1067"/>
              </a:spcBef>
              <a:buFont typeface="Arial"/>
              <a:buNone/>
              <a:defRPr sz="2000" kern="1200">
                <a:solidFill>
                  <a:schemeClr val="bg2"/>
                </a:solidFill>
                <a:latin typeface="+mn-lt"/>
                <a:ea typeface="+mn-ea"/>
                <a:cs typeface="+mn-cs"/>
              </a:defRPr>
            </a:lvl1pPr>
            <a:lvl2pPr marL="285750" indent="-285750" algn="l" defTabSz="609585" rtl="0" eaLnBrk="1" latinLnBrk="0" hangingPunct="1">
              <a:lnSpc>
                <a:spcPts val="1800"/>
              </a:lnSpc>
              <a:spcBef>
                <a:spcPts val="600"/>
              </a:spcBef>
              <a:buFontTx/>
              <a:buBlip>
                <a:blip r:embed="rId3"/>
              </a:buBlip>
              <a:defRPr sz="1600" kern="1200" baseline="0">
                <a:solidFill>
                  <a:srgbClr val="5A6771"/>
                </a:solidFill>
                <a:latin typeface="+mj-lt"/>
                <a:ea typeface="+mn-ea"/>
                <a:cs typeface="+mn-cs"/>
              </a:defRPr>
            </a:lvl2pPr>
            <a:lvl3pPr marL="609585" indent="-228594" algn="l" defTabSz="609585" rtl="0" eaLnBrk="1" latinLnBrk="0" hangingPunct="1">
              <a:lnSpc>
                <a:spcPts val="1800"/>
              </a:lnSpc>
              <a:spcBef>
                <a:spcPts val="600"/>
              </a:spcBef>
              <a:buClr>
                <a:srgbClr val="00B0F0"/>
              </a:buClr>
              <a:buFont typeface="Lucida Grande"/>
              <a:buChar char="-"/>
              <a:tabLst/>
              <a:defRPr sz="1600" kern="1200" baseline="0">
                <a:solidFill>
                  <a:srgbClr val="5A6771"/>
                </a:solidFill>
                <a:latin typeface="+mj-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182880" indent="-182880">
              <a:lnSpc>
                <a:spcPts val="1800"/>
              </a:lnSpc>
              <a:spcBef>
                <a:spcPts val="600"/>
              </a:spcBef>
              <a:buClr>
                <a:srgbClr val="00AEEF"/>
              </a:buClr>
              <a:buBlip>
                <a:blip r:embed="rId3">
                  <a:extLst/>
                </a:blip>
              </a:buBlip>
              <a:defRPr/>
            </a:pPr>
            <a:r>
              <a:rPr lang="en-US" sz="1600" dirty="0">
                <a:latin typeface="+mn-lt"/>
              </a:rPr>
              <a:t>Around-the-clock monitoring</a:t>
            </a:r>
          </a:p>
          <a:p>
            <a:pPr marL="182880" indent="-182880">
              <a:lnSpc>
                <a:spcPts val="1800"/>
              </a:lnSpc>
              <a:spcBef>
                <a:spcPts val="600"/>
              </a:spcBef>
              <a:buClr>
                <a:srgbClr val="00AEEF"/>
              </a:buClr>
              <a:buBlip>
                <a:blip r:embed="rId3">
                  <a:extLst/>
                </a:blip>
              </a:buBlip>
              <a:defRPr/>
            </a:pPr>
            <a:r>
              <a:rPr lang="en-US" sz="1600" dirty="0">
                <a:latin typeface="+mn-lt"/>
              </a:rPr>
              <a:t>Attack detection</a:t>
            </a:r>
          </a:p>
          <a:p>
            <a:pPr marL="182880" indent="-182880">
              <a:lnSpc>
                <a:spcPts val="1800"/>
              </a:lnSpc>
              <a:spcBef>
                <a:spcPts val="600"/>
              </a:spcBef>
              <a:buClr>
                <a:srgbClr val="00AEEF"/>
              </a:buClr>
              <a:buBlip>
                <a:blip r:embed="rId3">
                  <a:extLst/>
                </a:blip>
              </a:buBlip>
              <a:defRPr/>
            </a:pPr>
            <a:r>
              <a:rPr lang="en-US" sz="1600" dirty="0">
                <a:latin typeface="+mn-lt"/>
              </a:rPr>
              <a:t>Threat notification</a:t>
            </a:r>
          </a:p>
          <a:p>
            <a:pPr marL="182880" indent="-182880">
              <a:lnSpc>
                <a:spcPts val="1800"/>
              </a:lnSpc>
              <a:spcBef>
                <a:spcPts val="600"/>
              </a:spcBef>
              <a:buClr>
                <a:srgbClr val="00AEEF"/>
              </a:buClr>
              <a:buBlip>
                <a:blip r:embed="rId3">
                  <a:extLst/>
                </a:blip>
              </a:buBlip>
              <a:defRPr/>
            </a:pPr>
            <a:r>
              <a:rPr lang="en-US" sz="1600" dirty="0">
                <a:solidFill>
                  <a:srgbClr val="5A6771"/>
                </a:solidFill>
              </a:rPr>
              <a:t>Unlimited mitigation time </a:t>
            </a:r>
            <a:endParaRPr lang="en-US" sz="1600" dirty="0">
              <a:latin typeface="+mn-lt"/>
            </a:endParaRPr>
          </a:p>
        </p:txBody>
      </p:sp>
      <p:sp>
        <p:nvSpPr>
          <p:cNvPr id="6" name="Text Placeholder 5"/>
          <p:cNvSpPr>
            <a:spLocks noGrp="1"/>
          </p:cNvSpPr>
          <p:nvPr>
            <p:ph type="body" sz="quarter" idx="15"/>
          </p:nvPr>
        </p:nvSpPr>
        <p:spPr>
          <a:xfrm>
            <a:off x="7716363" y="1397017"/>
            <a:ext cx="1344573" cy="360922"/>
          </a:xfrm>
        </p:spPr>
        <p:txBody>
          <a:bodyPr/>
          <a:lstStyle/>
          <a:p>
            <a:r>
              <a:rPr lang="en-US" dirty="0">
                <a:latin typeface="+mn-lt"/>
              </a:rPr>
              <a:t>Features</a:t>
            </a:r>
          </a:p>
        </p:txBody>
      </p:sp>
      <p:sp>
        <p:nvSpPr>
          <p:cNvPr id="7" name="Text Placeholder 6"/>
          <p:cNvSpPr>
            <a:spLocks noGrp="1"/>
          </p:cNvSpPr>
          <p:nvPr>
            <p:ph type="body" sz="quarter" idx="18"/>
          </p:nvPr>
        </p:nvSpPr>
        <p:spPr/>
        <p:txBody>
          <a:bodyPr/>
          <a:lstStyle/>
          <a:p>
            <a:r>
              <a:rPr lang="en-US" dirty="0"/>
              <a:t>DDoS Defense Solution</a:t>
            </a:r>
          </a:p>
        </p:txBody>
      </p:sp>
      <p:sp>
        <p:nvSpPr>
          <p:cNvPr id="8" name="Text Placeholder 7"/>
          <p:cNvSpPr>
            <a:spLocks noGrp="1"/>
          </p:cNvSpPr>
          <p:nvPr>
            <p:ph type="body" sz="quarter" idx="19"/>
          </p:nvPr>
        </p:nvSpPr>
        <p:spPr>
          <a:xfrm>
            <a:off x="662651" y="1319245"/>
            <a:ext cx="5046119" cy="423862"/>
          </a:xfrm>
        </p:spPr>
        <p:txBody>
          <a:bodyPr/>
          <a:lstStyle/>
          <a:p>
            <a:r>
              <a:rPr lang="en-US" dirty="0">
                <a:latin typeface="+mn-lt"/>
              </a:rPr>
              <a:t>Key benefits</a:t>
            </a:r>
          </a:p>
        </p:txBody>
      </p:sp>
      <p:sp>
        <p:nvSpPr>
          <p:cNvPr id="19" name="Text Placeholder 3">
            <a:extLst>
              <a:ext uri="{FF2B5EF4-FFF2-40B4-BE49-F238E27FC236}">
                <a16:creationId xmlns:a16="http://schemas.microsoft.com/office/drawing/2014/main" id="{C14855C2-B163-49F6-B3F2-CFD857B40CEA}"/>
              </a:ext>
            </a:extLst>
          </p:cNvPr>
          <p:cNvSpPr txBox="1">
            <a:spLocks/>
          </p:cNvSpPr>
          <p:nvPr/>
        </p:nvSpPr>
        <p:spPr>
          <a:xfrm>
            <a:off x="662651" y="1838941"/>
            <a:ext cx="6266050" cy="3624387"/>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800" kern="1200">
                <a:solidFill>
                  <a:srgbClr val="7C489B"/>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600" b="1" dirty="0">
                <a:solidFill>
                  <a:srgbClr val="794399"/>
                </a:solidFill>
                <a:latin typeface="+mn-lt"/>
              </a:rPr>
              <a:t>Business connectivity:</a:t>
            </a:r>
            <a:r>
              <a:rPr lang="en-US" sz="1600" dirty="0">
                <a:solidFill>
                  <a:srgbClr val="794399"/>
                </a:solidFill>
                <a:latin typeface="+mn-lt"/>
              </a:rPr>
              <a:t> </a:t>
            </a:r>
            <a:r>
              <a:rPr lang="en-US" sz="1600" dirty="0">
                <a:solidFill>
                  <a:srgbClr val="5A6771"/>
                </a:solidFill>
                <a:latin typeface="+mn-lt"/>
              </a:rPr>
              <a:t>Our low-latency solution removes malicious traffic, while allowing legitimate traffic to reach your network uninterrupted.</a:t>
            </a:r>
          </a:p>
          <a:p>
            <a:r>
              <a:rPr lang="en-US" sz="1600" b="1" dirty="0">
                <a:solidFill>
                  <a:srgbClr val="794399"/>
                </a:solidFill>
                <a:latin typeface="+mn-lt"/>
              </a:rPr>
              <a:t>Industry leading technology:</a:t>
            </a:r>
            <a:r>
              <a:rPr lang="en-US" sz="1600" dirty="0">
                <a:solidFill>
                  <a:srgbClr val="794399"/>
                </a:solidFill>
                <a:latin typeface="+mn-lt"/>
              </a:rPr>
              <a:t> </a:t>
            </a:r>
            <a:r>
              <a:rPr lang="en-US" sz="1600" dirty="0">
                <a:solidFill>
                  <a:srgbClr val="5A6771"/>
                </a:solidFill>
                <a:latin typeface="+mn-lt"/>
              </a:rPr>
              <a:t>We provide early DDoS attack detection using a best-in-class defense system and threat analysis that can respond to both new and existing attack types.</a:t>
            </a:r>
          </a:p>
          <a:p>
            <a:r>
              <a:rPr lang="en-US" sz="1600" b="1" dirty="0">
                <a:solidFill>
                  <a:srgbClr val="794399"/>
                </a:solidFill>
                <a:latin typeface="+mn-lt"/>
              </a:rPr>
              <a:t>Efficiency:</a:t>
            </a:r>
            <a:r>
              <a:rPr lang="en-US" sz="1600" dirty="0">
                <a:solidFill>
                  <a:srgbClr val="794399"/>
                </a:solidFill>
                <a:latin typeface="+mn-lt"/>
              </a:rPr>
              <a:t> </a:t>
            </a:r>
            <a:r>
              <a:rPr lang="en-US" sz="1600" dirty="0">
                <a:solidFill>
                  <a:srgbClr val="5A6771"/>
                </a:solidFill>
                <a:latin typeface="+mn-lt"/>
              </a:rPr>
              <a:t>You’ll get expert support and security without the need to buy on-premise equipment or hire additional resources to mitigate these attacks—keeping expenses to a minimum.</a:t>
            </a:r>
          </a:p>
        </p:txBody>
      </p:sp>
    </p:spTree>
    <p:extLst>
      <p:ext uri="{BB962C8B-B14F-4D97-AF65-F5344CB8AC3E}">
        <p14:creationId xmlns:p14="http://schemas.microsoft.com/office/powerpoint/2010/main" val="3710205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8"/>
          </p:nvPr>
        </p:nvSpPr>
        <p:spPr/>
        <p:txBody>
          <a:bodyPr/>
          <a:lstStyle/>
          <a:p>
            <a:r>
              <a:rPr lang="en-US" dirty="0"/>
              <a:t>Additional solutions</a:t>
            </a:r>
          </a:p>
        </p:txBody>
      </p:sp>
      <p:sp>
        <p:nvSpPr>
          <p:cNvPr id="8" name="Text Placeholder 7"/>
          <p:cNvSpPr>
            <a:spLocks noGrp="1"/>
          </p:cNvSpPr>
          <p:nvPr>
            <p:ph type="body" sz="quarter" idx="19"/>
          </p:nvPr>
        </p:nvSpPr>
        <p:spPr>
          <a:xfrm>
            <a:off x="662651" y="1319245"/>
            <a:ext cx="5046119" cy="423862"/>
          </a:xfrm>
        </p:spPr>
        <p:txBody>
          <a:bodyPr/>
          <a:lstStyle/>
          <a:p>
            <a:r>
              <a:rPr lang="en-US" dirty="0">
                <a:solidFill>
                  <a:schemeClr val="tx1"/>
                </a:solidFill>
                <a:latin typeface="+mn-lt"/>
              </a:rPr>
              <a:t>Data center connectivity</a:t>
            </a:r>
          </a:p>
        </p:txBody>
      </p:sp>
      <p:sp>
        <p:nvSpPr>
          <p:cNvPr id="17" name="Text Placeholder 4">
            <a:extLst>
              <a:ext uri="{FF2B5EF4-FFF2-40B4-BE49-F238E27FC236}">
                <a16:creationId xmlns:a16="http://schemas.microsoft.com/office/drawing/2014/main" id="{050ECA61-CD74-4707-8742-39DBBAF2206A}"/>
              </a:ext>
            </a:extLst>
          </p:cNvPr>
          <p:cNvSpPr txBox="1">
            <a:spLocks/>
          </p:cNvSpPr>
          <p:nvPr/>
        </p:nvSpPr>
        <p:spPr>
          <a:xfrm>
            <a:off x="662650" y="1875728"/>
            <a:ext cx="4135593" cy="3642325"/>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600" kern="1200" baseline="0">
                <a:solidFill>
                  <a:srgbClr val="5A6771"/>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lvl="1">
              <a:lnSpc>
                <a:spcPts val="2000"/>
              </a:lnSpc>
              <a:buBlip>
                <a:blip r:embed="rId3"/>
              </a:buBlip>
            </a:pPr>
            <a:r>
              <a:rPr lang="en-US" sz="1600" dirty="0"/>
              <a:t>900+ connected data centers, </a:t>
            </a:r>
            <a:r>
              <a:rPr lang="en-US" sz="1600" dirty="0" err="1"/>
              <a:t>PoPs</a:t>
            </a:r>
            <a:r>
              <a:rPr lang="en-US" sz="1600" dirty="0"/>
              <a:t>, </a:t>
            </a:r>
            <a:br>
              <a:rPr lang="en-US" sz="1600" dirty="0"/>
            </a:br>
            <a:r>
              <a:rPr lang="en-US" sz="1600" dirty="0"/>
              <a:t>and COs</a:t>
            </a:r>
          </a:p>
          <a:p>
            <a:pPr lvl="1">
              <a:lnSpc>
                <a:spcPts val="2000"/>
              </a:lnSpc>
              <a:buBlip>
                <a:blip r:embed="rId3"/>
              </a:buBlip>
            </a:pPr>
            <a:r>
              <a:rPr lang="en-US" sz="1600" dirty="0"/>
              <a:t>Quickly and efficiently access data centers and distribution hubs from multiple locations</a:t>
            </a:r>
          </a:p>
          <a:p>
            <a:pPr lvl="1">
              <a:buBlip>
                <a:blip r:embed="rId3"/>
              </a:buBlip>
            </a:pPr>
            <a:r>
              <a:rPr lang="en-US" sz="1600" dirty="0"/>
              <a:t>Data center offerings include Ethernet, Dark Fiber, Wavelengths and Internet Access </a:t>
            </a:r>
          </a:p>
          <a:p>
            <a:pPr marL="548640" lvl="2" indent="-182880">
              <a:lnSpc>
                <a:spcPts val="2000"/>
              </a:lnSpc>
              <a:buClr>
                <a:srgbClr val="00B0F0"/>
              </a:buClr>
              <a:buFont typeface="Franklin Gothic Medium" panose="020B0603020102020204" pitchFamily="34" charset="0"/>
              <a:buChar char="–"/>
            </a:pPr>
            <a:r>
              <a:rPr lang="en-US" sz="1600" dirty="0"/>
              <a:t>Includes standardized routes between high value data centers and financial exchanges</a:t>
            </a:r>
          </a:p>
          <a:p>
            <a:pPr lvl="1">
              <a:lnSpc>
                <a:spcPts val="2000"/>
              </a:lnSpc>
              <a:buBlip>
                <a:blip r:embed="rId3"/>
              </a:buBlip>
            </a:pPr>
            <a:r>
              <a:rPr lang="en-US" sz="1600" dirty="0"/>
              <a:t>Access critical locations that require carrier diversity</a:t>
            </a:r>
          </a:p>
          <a:p>
            <a:endParaRPr lang="en-US" dirty="0">
              <a:latin typeface="+mn-lt"/>
            </a:endParaRPr>
          </a:p>
        </p:txBody>
      </p:sp>
      <p:sp>
        <p:nvSpPr>
          <p:cNvPr id="9" name="Text Placeholder 7">
            <a:extLst>
              <a:ext uri="{FF2B5EF4-FFF2-40B4-BE49-F238E27FC236}">
                <a16:creationId xmlns:a16="http://schemas.microsoft.com/office/drawing/2014/main" id="{EA72977A-920A-4E5B-A162-35F5E2504A54}"/>
              </a:ext>
            </a:extLst>
          </p:cNvPr>
          <p:cNvSpPr txBox="1">
            <a:spLocks/>
          </p:cNvSpPr>
          <p:nvPr/>
        </p:nvSpPr>
        <p:spPr>
          <a:xfrm>
            <a:off x="6096001" y="1319245"/>
            <a:ext cx="5046119" cy="423862"/>
          </a:xfrm>
          <a:prstGeom prst="rect">
            <a:avLst/>
          </a:prstGeom>
        </p:spPr>
        <p:txBody>
          <a:bodyPr vert="horz" lIns="0" tIns="45720" rIns="0" bIns="45720" rtlCol="0">
            <a:normAutofit/>
          </a:bodyPr>
          <a:lstStyle>
            <a:lvl1pPr marL="0" indent="0" algn="l" defTabSz="609585" rtl="0" eaLnBrk="1" latinLnBrk="0" hangingPunct="1">
              <a:spcBef>
                <a:spcPts val="1067"/>
              </a:spcBef>
              <a:buFont typeface="Arial"/>
              <a:buNone/>
              <a:defRPr sz="1800" b="0" kern="1200">
                <a:solidFill>
                  <a:schemeClr val="bg2"/>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solidFill>
                  <a:schemeClr val="tx1"/>
                </a:solidFill>
                <a:latin typeface="+mn-lt"/>
              </a:rPr>
              <a:t>Cable landing station connectivity</a:t>
            </a:r>
          </a:p>
        </p:txBody>
      </p:sp>
      <p:sp>
        <p:nvSpPr>
          <p:cNvPr id="10" name="Text Placeholder 4">
            <a:extLst>
              <a:ext uri="{FF2B5EF4-FFF2-40B4-BE49-F238E27FC236}">
                <a16:creationId xmlns:a16="http://schemas.microsoft.com/office/drawing/2014/main" id="{ED7AD135-4733-4487-814A-A2DBB9466228}"/>
              </a:ext>
            </a:extLst>
          </p:cNvPr>
          <p:cNvSpPr txBox="1">
            <a:spLocks/>
          </p:cNvSpPr>
          <p:nvPr/>
        </p:nvSpPr>
        <p:spPr>
          <a:xfrm>
            <a:off x="6095999" y="4215047"/>
            <a:ext cx="4135593" cy="3642325"/>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600" kern="1200" baseline="0">
                <a:solidFill>
                  <a:srgbClr val="5A6771"/>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lvl="1">
              <a:lnSpc>
                <a:spcPts val="2000"/>
              </a:lnSpc>
              <a:buBlip>
                <a:blip r:embed="rId3"/>
              </a:buBlip>
            </a:pPr>
            <a:r>
              <a:rPr lang="en-US" sz="1600" dirty="0"/>
              <a:t>Nationwide long haul switched Ethernet and Wavelength services in standard or ICB offerings.</a:t>
            </a:r>
          </a:p>
          <a:p>
            <a:pPr lvl="1">
              <a:lnSpc>
                <a:spcPts val="2000"/>
              </a:lnSpc>
              <a:buBlip>
                <a:blip r:embed="rId3"/>
              </a:buBlip>
            </a:pPr>
            <a:r>
              <a:rPr lang="en-US" sz="1600" dirty="0"/>
              <a:t>Ethernet speeds from 10Mbps to 1Gbps or Wavelength in 1Gbps or 10Gbps (standard).</a:t>
            </a:r>
          </a:p>
          <a:p>
            <a:endParaRPr lang="en-US" dirty="0">
              <a:latin typeface="+mn-lt"/>
            </a:endParaRPr>
          </a:p>
        </p:txBody>
      </p:sp>
      <p:sp>
        <p:nvSpPr>
          <p:cNvPr id="11" name="Text Placeholder 7">
            <a:extLst>
              <a:ext uri="{FF2B5EF4-FFF2-40B4-BE49-F238E27FC236}">
                <a16:creationId xmlns:a16="http://schemas.microsoft.com/office/drawing/2014/main" id="{0613346D-1AC2-4CCE-A058-5BB1599E9A5F}"/>
              </a:ext>
            </a:extLst>
          </p:cNvPr>
          <p:cNvSpPr txBox="1">
            <a:spLocks/>
          </p:cNvSpPr>
          <p:nvPr/>
        </p:nvSpPr>
        <p:spPr>
          <a:xfrm>
            <a:off x="6095999" y="3678862"/>
            <a:ext cx="5046119" cy="423862"/>
          </a:xfrm>
          <a:prstGeom prst="rect">
            <a:avLst/>
          </a:prstGeom>
        </p:spPr>
        <p:txBody>
          <a:bodyPr vert="horz" lIns="0" tIns="45720" rIns="0" bIns="45720" rtlCol="0">
            <a:normAutofit/>
          </a:bodyPr>
          <a:lstStyle>
            <a:lvl1pPr marL="0" indent="0" algn="l" defTabSz="609585" rtl="0" eaLnBrk="1" latinLnBrk="0" hangingPunct="1">
              <a:spcBef>
                <a:spcPts val="1067"/>
              </a:spcBef>
              <a:buFont typeface="Arial"/>
              <a:buNone/>
              <a:defRPr sz="1800" b="0" kern="1200">
                <a:solidFill>
                  <a:schemeClr val="bg2"/>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solidFill>
                  <a:schemeClr val="tx1"/>
                </a:solidFill>
                <a:latin typeface="+mn-lt"/>
              </a:rPr>
              <a:t>Long haul</a:t>
            </a:r>
          </a:p>
        </p:txBody>
      </p:sp>
      <p:sp>
        <p:nvSpPr>
          <p:cNvPr id="12" name="Text Placeholder 4">
            <a:extLst>
              <a:ext uri="{FF2B5EF4-FFF2-40B4-BE49-F238E27FC236}">
                <a16:creationId xmlns:a16="http://schemas.microsoft.com/office/drawing/2014/main" id="{82952895-C6E9-4C54-9C37-120A03E02F68}"/>
              </a:ext>
            </a:extLst>
          </p:cNvPr>
          <p:cNvSpPr txBox="1">
            <a:spLocks/>
          </p:cNvSpPr>
          <p:nvPr/>
        </p:nvSpPr>
        <p:spPr>
          <a:xfrm>
            <a:off x="6248400" y="2028129"/>
            <a:ext cx="4135593" cy="1650874"/>
          </a:xfrm>
          <a:prstGeom prst="rect">
            <a:avLst/>
          </a:prstGeom>
        </p:spPr>
        <p:txBody>
          <a:bodyPr vert="horz" lIns="0" tIns="45720" rIns="0" bIns="45720" rtlCol="0">
            <a:noAutofit/>
          </a:bodyPr>
          <a:lstStyle>
            <a:lvl1pPr marL="0" indent="0" algn="l" defTabSz="609585" rtl="0" eaLnBrk="1" latinLnBrk="0" hangingPunct="1">
              <a:spcBef>
                <a:spcPts val="1067"/>
              </a:spcBef>
              <a:buFont typeface="Arial"/>
              <a:buNone/>
              <a:defRPr sz="1600" kern="1200" baseline="0">
                <a:solidFill>
                  <a:srgbClr val="5A6771"/>
                </a:solidFill>
                <a:latin typeface="+mj-lt"/>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lvl="1">
              <a:lnSpc>
                <a:spcPts val="2000"/>
              </a:lnSpc>
              <a:buBlip>
                <a:blip r:embed="rId3"/>
              </a:buBlip>
            </a:pPr>
            <a:r>
              <a:rPr lang="en-US" sz="1600" dirty="0"/>
              <a:t>Fiber connectivity between landing stations and 32,000+ service locations</a:t>
            </a:r>
          </a:p>
          <a:p>
            <a:pPr lvl="1">
              <a:lnSpc>
                <a:spcPts val="2000"/>
              </a:lnSpc>
              <a:buBlip>
                <a:blip r:embed="rId3"/>
              </a:buBlip>
            </a:pPr>
            <a:r>
              <a:rPr lang="en-US" sz="1600" dirty="0"/>
              <a:t>Connectivity options include Ethernet, Wavelength and Dark Fiber, or any combination of these services.</a:t>
            </a:r>
          </a:p>
          <a:p>
            <a:endParaRPr lang="en-US" dirty="0">
              <a:latin typeface="+mn-lt"/>
            </a:endParaRPr>
          </a:p>
        </p:txBody>
      </p:sp>
    </p:spTree>
    <p:extLst>
      <p:ext uri="{BB962C8B-B14F-4D97-AF65-F5344CB8AC3E}">
        <p14:creationId xmlns:p14="http://schemas.microsoft.com/office/powerpoint/2010/main" val="4042708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10C222AD-879F-4F32-B482-319C0256BBE4}"/>
              </a:ext>
            </a:extLst>
          </p:cNvPr>
          <p:cNvSpPr txBox="1">
            <a:spLocks/>
          </p:cNvSpPr>
          <p:nvPr/>
        </p:nvSpPr>
        <p:spPr>
          <a:xfrm>
            <a:off x="547134" y="596750"/>
            <a:ext cx="7495252" cy="1336997"/>
          </a:xfrm>
          <a:prstGeom prst="rect">
            <a:avLst/>
          </a:prstGeom>
        </p:spPr>
        <p:txBody>
          <a:bodyPr vert="horz" lIns="0" tIns="45720" rIns="0" bIns="45720" rtlCol="0" anchor="ctr">
            <a:normAutofit/>
          </a:bodyPr>
          <a:lstStyle>
            <a:lvl1pPr marL="0" indent="0" algn="l" defTabSz="609585" rtl="0" eaLnBrk="1" latinLnBrk="0" hangingPunct="1">
              <a:spcBef>
                <a:spcPts val="1067"/>
              </a:spcBef>
              <a:buFont typeface="Arial"/>
              <a:buNone/>
              <a:defRPr sz="1700" kern="1200">
                <a:solidFill>
                  <a:schemeClr val="bg2"/>
                </a:solidFill>
                <a:latin typeface="Franklin Gothic Medium" panose="020B0603020102020204" pitchFamily="34" charset="0"/>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2400" dirty="0">
                <a:solidFill>
                  <a:srgbClr val="902C91"/>
                </a:solidFill>
              </a:rPr>
              <a:t>Additional slides.</a:t>
            </a:r>
          </a:p>
          <a:p>
            <a:endParaRPr lang="en-US" sz="800" dirty="0">
              <a:solidFill>
                <a:srgbClr val="902C91"/>
              </a:solidFill>
            </a:endParaRPr>
          </a:p>
          <a:p>
            <a:pPr marL="285750" indent="-285750">
              <a:spcBef>
                <a:spcPts val="0"/>
              </a:spcBef>
              <a:buFont typeface="Arial" panose="020B0604020202020204" pitchFamily="34" charset="0"/>
              <a:buChar char="•"/>
            </a:pPr>
            <a:r>
              <a:rPr lang="en-US" sz="1600" dirty="0">
                <a:solidFill>
                  <a:srgbClr val="5A6771"/>
                </a:solidFill>
              </a:rPr>
              <a:t>Add to the fiber sales deck based on customer needs. </a:t>
            </a:r>
          </a:p>
        </p:txBody>
      </p:sp>
      <p:sp>
        <p:nvSpPr>
          <p:cNvPr id="15" name="Text Placeholder 4">
            <a:extLst>
              <a:ext uri="{FF2B5EF4-FFF2-40B4-BE49-F238E27FC236}">
                <a16:creationId xmlns:a16="http://schemas.microsoft.com/office/drawing/2014/main" id="{255089BB-295D-471B-A324-ABB5568FD597}"/>
              </a:ext>
            </a:extLst>
          </p:cNvPr>
          <p:cNvSpPr txBox="1">
            <a:spLocks/>
          </p:cNvSpPr>
          <p:nvPr/>
        </p:nvSpPr>
        <p:spPr>
          <a:xfrm>
            <a:off x="547133" y="2423167"/>
            <a:ext cx="10010887" cy="2759218"/>
          </a:xfrm>
          <a:prstGeom prst="rect">
            <a:avLst/>
          </a:prstGeom>
        </p:spPr>
        <p:txBody>
          <a:bodyPr vert="horz" lIns="0" tIns="45720" rIns="0" bIns="45720" numCol="2" rtlCol="0">
            <a:normAutofit/>
          </a:bodyPr>
          <a:lstStyle>
            <a:lvl1pPr marL="0" indent="0" algn="l" defTabSz="609585" rtl="0" eaLnBrk="1" latinLnBrk="0" hangingPunct="1">
              <a:spcBef>
                <a:spcPts val="0"/>
              </a:spcBef>
              <a:buFont typeface="Arial"/>
              <a:buNone/>
              <a:defRPr sz="1700" kern="1200" baseline="0">
                <a:solidFill>
                  <a:srgbClr val="5A6771"/>
                </a:solidFill>
                <a:latin typeface="Franklin Gothic Medium" panose="020B0603020102020204" pitchFamily="34" charset="0"/>
                <a:ea typeface="+mn-ea"/>
                <a:cs typeface="+mn-cs"/>
              </a:defRPr>
            </a:lvl1pPr>
            <a:lvl2pPr marL="226478" indent="-226478" algn="l" defTabSz="609585" rtl="0" eaLnBrk="1" latinLnBrk="0" hangingPunct="1">
              <a:spcBef>
                <a:spcPts val="1067"/>
              </a:spcBef>
              <a:buFont typeface="Arial"/>
              <a:buChar char="•"/>
              <a:defRPr sz="2000" kern="1200">
                <a:solidFill>
                  <a:schemeClr val="bg2"/>
                </a:solidFill>
                <a:latin typeface="+mn-lt"/>
                <a:ea typeface="+mn-ea"/>
                <a:cs typeface="+mn-cs"/>
              </a:defRPr>
            </a:lvl2pPr>
            <a:lvl3pPr marL="609585" indent="-228594" algn="l" defTabSz="609585" rtl="0" eaLnBrk="1" latinLnBrk="0" hangingPunct="1">
              <a:spcBef>
                <a:spcPts val="1067"/>
              </a:spcBef>
              <a:buFont typeface="Lucida Grande"/>
              <a:buChar char="-"/>
              <a:tabLst/>
              <a:defRPr sz="2000" kern="1200">
                <a:solidFill>
                  <a:schemeClr val="bg2"/>
                </a:solidFill>
                <a:latin typeface="+mn-lt"/>
                <a:ea typeface="+mn-ea"/>
                <a:cs typeface="+mn-cs"/>
              </a:defRPr>
            </a:lvl3pPr>
            <a:lvl4pPr marL="990575" indent="-228594" algn="l" defTabSz="609585" rtl="0" eaLnBrk="1" latinLnBrk="0" hangingPunct="1">
              <a:spcBef>
                <a:spcPts val="1067"/>
              </a:spcBef>
              <a:buFont typeface="Arial"/>
              <a:buChar char="•"/>
              <a:defRPr sz="1733" kern="1200">
                <a:solidFill>
                  <a:schemeClr val="bg2"/>
                </a:solidFill>
                <a:latin typeface="+mn-lt"/>
                <a:ea typeface="+mn-ea"/>
                <a:cs typeface="+mn-cs"/>
              </a:defRPr>
            </a:lvl4pPr>
            <a:lvl5pPr marL="1299601" indent="-234945" algn="l" defTabSz="609585" rtl="0" eaLnBrk="1" latinLnBrk="0" hangingPunct="1">
              <a:spcBef>
                <a:spcPts val="1067"/>
              </a:spcBef>
              <a:buFont typeface="Lucida Grande"/>
              <a:buChar char="-"/>
              <a:defRPr sz="1733" kern="1200">
                <a:solidFill>
                  <a:schemeClr val="bg2"/>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r>
              <a:rPr lang="en-US" sz="1400" dirty="0"/>
              <a:t>42.		</a:t>
            </a:r>
            <a:r>
              <a:rPr lang="en-US" sz="1400" dirty="0">
                <a:hlinkClick r:id="rId2" action="ppaction://hlinksldjump"/>
              </a:rPr>
              <a:t>Customer demand</a:t>
            </a:r>
            <a:endParaRPr lang="en-US" sz="1400" dirty="0"/>
          </a:p>
          <a:p>
            <a:endParaRPr lang="en-US" sz="1400" dirty="0"/>
          </a:p>
          <a:p>
            <a:r>
              <a:rPr lang="en-US" sz="1400" dirty="0">
                <a:solidFill>
                  <a:schemeClr val="tx1"/>
                </a:solidFill>
              </a:rPr>
              <a:t>VERTICALS</a:t>
            </a:r>
            <a:endParaRPr lang="en-US" sz="1400" dirty="0">
              <a:solidFill>
                <a:srgbClr val="902C91"/>
              </a:solidFill>
            </a:endParaRPr>
          </a:p>
          <a:p>
            <a:r>
              <a:rPr lang="en-US" sz="1400" dirty="0"/>
              <a:t>43.		</a:t>
            </a:r>
            <a:r>
              <a:rPr lang="en-US" sz="1400" dirty="0">
                <a:hlinkClick r:id="rId3" action="ppaction://hlinksldjump"/>
              </a:rPr>
              <a:t>Schools and Libraries </a:t>
            </a:r>
            <a:endParaRPr lang="en-US" sz="1400" dirty="0"/>
          </a:p>
          <a:p>
            <a:r>
              <a:rPr lang="en-US" sz="1400" dirty="0"/>
              <a:t>44.		</a:t>
            </a:r>
            <a:r>
              <a:rPr lang="en-US" sz="1400" dirty="0">
                <a:hlinkClick r:id="rId4" action="ppaction://hlinksldjump"/>
              </a:rPr>
              <a:t>Healthcare </a:t>
            </a:r>
            <a:endParaRPr lang="en-US" sz="1400" dirty="0"/>
          </a:p>
          <a:p>
            <a:r>
              <a:rPr lang="en-US" sz="1400" dirty="0"/>
              <a:t>45.		</a:t>
            </a:r>
            <a:r>
              <a:rPr lang="en-US" sz="1400" dirty="0">
                <a:hlinkClick r:id="rId5" action="ppaction://hlinksldjump"/>
              </a:rPr>
              <a:t>Financial Institutions </a:t>
            </a:r>
            <a:endParaRPr lang="en-US" sz="1400" dirty="0"/>
          </a:p>
          <a:p>
            <a:r>
              <a:rPr lang="en-US" sz="1400" dirty="0"/>
              <a:t>46.		</a:t>
            </a:r>
            <a:r>
              <a:rPr lang="en-US" sz="1400" dirty="0">
                <a:hlinkClick r:id="rId6" action="ppaction://hlinksldjump"/>
              </a:rPr>
              <a:t>Government </a:t>
            </a:r>
            <a:endParaRPr lang="en-US" sz="1400" dirty="0"/>
          </a:p>
          <a:p>
            <a:endParaRPr lang="en-US" sz="1400" dirty="0"/>
          </a:p>
          <a:p>
            <a:endParaRPr lang="en-US" dirty="0"/>
          </a:p>
        </p:txBody>
      </p:sp>
    </p:spTree>
    <p:extLst>
      <p:ext uri="{BB962C8B-B14F-4D97-AF65-F5344CB8AC3E}">
        <p14:creationId xmlns:p14="http://schemas.microsoft.com/office/powerpoint/2010/main" val="16637301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0"/>
          </p:nvPr>
        </p:nvSpPr>
        <p:spPr/>
        <p:txBody>
          <a:bodyPr>
            <a:normAutofit/>
          </a:bodyPr>
          <a:lstStyle/>
          <a:p>
            <a:r>
              <a:rPr lang="en-US" sz="3730" dirty="0">
                <a:solidFill>
                  <a:schemeClr val="tx2"/>
                </a:solidFill>
                <a:latin typeface="Georgia"/>
                <a:cs typeface="Georgia"/>
              </a:rPr>
              <a:t>Demand</a:t>
            </a:r>
            <a:r>
              <a:rPr lang="en-US" sz="3730" dirty="0">
                <a:latin typeface="Georgia"/>
                <a:cs typeface="Georgia"/>
              </a:rPr>
              <a:t> for high-speed, secure bandwidth continues to grow.</a:t>
            </a:r>
          </a:p>
        </p:txBody>
      </p:sp>
      <p:sp>
        <p:nvSpPr>
          <p:cNvPr id="5" name="Content Placeholder 8"/>
          <p:cNvSpPr>
            <a:spLocks noGrp="1"/>
          </p:cNvSpPr>
          <p:nvPr/>
        </p:nvSpPr>
        <p:spPr>
          <a:xfrm>
            <a:off x="636449" y="2114228"/>
            <a:ext cx="2138045" cy="997885"/>
          </a:xfrm>
          <a:prstGeom prst="rect">
            <a:avLst/>
          </a:prstGeom>
        </p:spPr>
        <p:txBody>
          <a:bodyPr vert="horz" lIns="0" tIns="0" rIns="0" bIns="0" rtlCol="0">
            <a:normAutofit/>
          </a:bodyPr>
          <a:lstStyle>
            <a:lvl1pPr marL="0" indent="0" algn="l" defTabSz="457200" rtl="0" eaLnBrk="1" latinLnBrk="0" hangingPunct="1">
              <a:lnSpc>
                <a:spcPct val="120000"/>
              </a:lnSpc>
              <a:spcBef>
                <a:spcPts val="400"/>
              </a:spcBef>
              <a:buFontTx/>
              <a:buNone/>
              <a:defRPr sz="1200" kern="1200">
                <a:solidFill>
                  <a:schemeClr val="tx1"/>
                </a:solidFill>
                <a:latin typeface="+mj-lt"/>
                <a:ea typeface="+mn-ea"/>
                <a:cs typeface="+mn-cs"/>
              </a:defRPr>
            </a:lvl1pPr>
            <a:lvl2pPr marL="109538" indent="-109538" algn="l" defTabSz="457200" rtl="0" eaLnBrk="1" latinLnBrk="0" hangingPunct="1">
              <a:lnSpc>
                <a:spcPct val="120000"/>
              </a:lnSpc>
              <a:spcBef>
                <a:spcPts val="400"/>
              </a:spcBef>
              <a:buClrTx/>
              <a:buFont typeface="Arial"/>
              <a:buChar char="•"/>
              <a:defRPr sz="1200" kern="1200">
                <a:solidFill>
                  <a:schemeClr val="tx1"/>
                </a:solidFill>
                <a:latin typeface="+mj-lt"/>
                <a:ea typeface="+mn-ea"/>
                <a:cs typeface="+mn-cs"/>
              </a:defRPr>
            </a:lvl2pPr>
            <a:lvl3pPr marL="290513" indent="-119063" algn="l" defTabSz="457200" rtl="0" eaLnBrk="1" latinLnBrk="0" hangingPunct="1">
              <a:lnSpc>
                <a:spcPct val="120000"/>
              </a:lnSpc>
              <a:spcBef>
                <a:spcPts val="400"/>
              </a:spcBef>
              <a:buClrTx/>
              <a:buFont typeface="Lucida Grande"/>
              <a:buChar char="­"/>
              <a:tabLst/>
              <a:defRPr sz="1200" kern="1200">
                <a:solidFill>
                  <a:schemeClr val="tx1"/>
                </a:solidFill>
                <a:latin typeface="+mj-lt"/>
                <a:ea typeface="+mn-ea"/>
                <a:cs typeface="+mn-cs"/>
              </a:defRPr>
            </a:lvl3pPr>
            <a:lvl4pPr marL="460375" indent="-117475" algn="l" defTabSz="457200" rtl="0" eaLnBrk="1" latinLnBrk="0" hangingPunct="1">
              <a:lnSpc>
                <a:spcPct val="120000"/>
              </a:lnSpc>
              <a:spcBef>
                <a:spcPts val="400"/>
              </a:spcBef>
              <a:buClrTx/>
              <a:buFont typeface="Arial"/>
              <a:buChar char="•"/>
              <a:defRPr sz="1200" kern="1200">
                <a:solidFill>
                  <a:schemeClr val="tx1"/>
                </a:solidFill>
                <a:latin typeface="+mj-lt"/>
                <a:ea typeface="+mn-ea"/>
                <a:cs typeface="+mn-cs"/>
              </a:defRPr>
            </a:lvl4pPr>
            <a:lvl5pPr marL="630238" indent="-111125" algn="l" defTabSz="287338" rtl="0" eaLnBrk="1" latinLnBrk="0" hangingPunct="1">
              <a:lnSpc>
                <a:spcPct val="120000"/>
              </a:lnSpc>
              <a:spcBef>
                <a:spcPts val="400"/>
              </a:spcBef>
              <a:buClrTx/>
              <a:buFont typeface="Lucida Grande"/>
              <a:buChar char="­"/>
              <a:defRPr sz="12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a:lnSpc>
                <a:spcPts val="2133"/>
              </a:lnSpc>
              <a:spcBef>
                <a:spcPts val="0"/>
              </a:spcBef>
              <a:spcAft>
                <a:spcPts val="133"/>
              </a:spcAft>
            </a:pPr>
            <a:r>
              <a:rPr lang="en-US" sz="4800" dirty="0">
                <a:solidFill>
                  <a:srgbClr val="8E278F"/>
                </a:solidFill>
                <a:cs typeface="Franklin Gothic Medium"/>
              </a:rPr>
              <a:t>127x</a:t>
            </a:r>
          </a:p>
          <a:p>
            <a:pPr>
              <a:lnSpc>
                <a:spcPts val="2000"/>
              </a:lnSpc>
              <a:spcBef>
                <a:spcPts val="0"/>
              </a:spcBef>
              <a:spcAft>
                <a:spcPts val="133"/>
              </a:spcAft>
            </a:pPr>
            <a:r>
              <a:rPr lang="en-US" sz="1600" dirty="0">
                <a:solidFill>
                  <a:srgbClr val="5A6771"/>
                </a:solidFill>
                <a:cs typeface="Franklin Gothic Medium"/>
              </a:rPr>
              <a:t>annual global IP traffic growth by 2021.</a:t>
            </a:r>
            <a:r>
              <a:rPr lang="en-US" sz="1600" baseline="30000" dirty="0">
                <a:solidFill>
                  <a:srgbClr val="5A6771"/>
                </a:solidFill>
                <a:cs typeface="Franklin Gothic Medium"/>
              </a:rPr>
              <a:t>1</a:t>
            </a:r>
            <a:endParaRPr lang="ro-RO" sz="1600" baseline="30000" dirty="0">
              <a:solidFill>
                <a:srgbClr val="5A6771"/>
              </a:solidFill>
              <a:cs typeface="Franklin Gothic Medium"/>
            </a:endParaRPr>
          </a:p>
        </p:txBody>
      </p:sp>
      <p:sp>
        <p:nvSpPr>
          <p:cNvPr id="6" name="Text Placeholder 10"/>
          <p:cNvSpPr>
            <a:spLocks noGrp="1"/>
          </p:cNvSpPr>
          <p:nvPr/>
        </p:nvSpPr>
        <p:spPr>
          <a:xfrm>
            <a:off x="636449" y="5471740"/>
            <a:ext cx="10977374" cy="553570"/>
          </a:xfrm>
          <a:prstGeom prst="rect">
            <a:avLst/>
          </a:prstGeom>
        </p:spPr>
        <p:txBody>
          <a:bodyPr vert="horz" wrap="square" lIns="0" tIns="0" rIns="0" bIns="0" numCol="2" rtlCol="0" anchor="t" anchorCtr="0">
            <a:noAutofit/>
          </a:bodyPr>
          <a:lstStyle>
            <a:lvl1pPr marL="0" indent="0" algn="l" defTabSz="457200" rtl="0" eaLnBrk="1" latinLnBrk="0" hangingPunct="1">
              <a:lnSpc>
                <a:spcPct val="100000"/>
              </a:lnSpc>
              <a:spcBef>
                <a:spcPts val="200"/>
              </a:spcBef>
              <a:buFontTx/>
              <a:buNone/>
              <a:defRPr sz="1000" kern="1200">
                <a:solidFill>
                  <a:schemeClr val="tx1"/>
                </a:solidFill>
                <a:latin typeface="+mj-lt"/>
                <a:ea typeface="+mn-ea"/>
                <a:cs typeface="+mn-cs"/>
              </a:defRPr>
            </a:lvl1pPr>
            <a:lvl2pPr marL="173038" indent="-173038" algn="l" defTabSz="457200" rtl="0" eaLnBrk="1" latinLnBrk="0" hangingPunct="1">
              <a:lnSpc>
                <a:spcPct val="100000"/>
              </a:lnSpc>
              <a:spcBef>
                <a:spcPts val="200"/>
              </a:spcBef>
              <a:buClrTx/>
              <a:buFont typeface="Arial"/>
              <a:buChar char="•"/>
              <a:defRPr sz="900" kern="1200">
                <a:solidFill>
                  <a:schemeClr val="tx1"/>
                </a:solidFill>
                <a:latin typeface="+mj-lt"/>
                <a:ea typeface="+mn-ea"/>
                <a:cs typeface="+mn-cs"/>
              </a:defRPr>
            </a:lvl2pPr>
            <a:lvl3pPr marL="460375" indent="-219075" algn="l" defTabSz="457200" rtl="0" eaLnBrk="1" latinLnBrk="0" hangingPunct="1">
              <a:lnSpc>
                <a:spcPct val="100000"/>
              </a:lnSpc>
              <a:spcBef>
                <a:spcPts val="200"/>
              </a:spcBef>
              <a:buClrTx/>
              <a:buFont typeface="Lucida Grande"/>
              <a:buChar char="­"/>
              <a:tabLst/>
              <a:defRPr sz="900" kern="1200">
                <a:solidFill>
                  <a:schemeClr val="tx1"/>
                </a:solidFill>
                <a:latin typeface="+mj-lt"/>
                <a:ea typeface="+mn-ea"/>
                <a:cs typeface="+mn-cs"/>
              </a:defRPr>
            </a:lvl3pPr>
            <a:lvl4pPr marL="742950" indent="-174625" algn="l" defTabSz="457200" rtl="0" eaLnBrk="1" latinLnBrk="0" hangingPunct="1">
              <a:lnSpc>
                <a:spcPct val="100000"/>
              </a:lnSpc>
              <a:spcBef>
                <a:spcPts val="200"/>
              </a:spcBef>
              <a:buClrTx/>
              <a:buFont typeface="Arial"/>
              <a:buChar char="•"/>
              <a:defRPr sz="900" kern="1200">
                <a:solidFill>
                  <a:schemeClr val="tx1"/>
                </a:solidFill>
                <a:latin typeface="+mj-lt"/>
                <a:ea typeface="+mn-ea"/>
                <a:cs typeface="+mn-cs"/>
              </a:defRPr>
            </a:lvl4pPr>
            <a:lvl5pPr marL="1082675" indent="-231775" algn="l" defTabSz="287338" rtl="0" eaLnBrk="1" latinLnBrk="0" hangingPunct="1">
              <a:lnSpc>
                <a:spcPct val="100000"/>
              </a:lnSpc>
              <a:spcBef>
                <a:spcPts val="200"/>
              </a:spcBef>
              <a:buClrTx/>
              <a:buFont typeface="Lucida Grande"/>
              <a:buChar char="­"/>
              <a:defRPr sz="9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2875" indent="-182875">
              <a:lnSpc>
                <a:spcPts val="1000"/>
              </a:lnSpc>
              <a:spcBef>
                <a:spcPts val="0"/>
              </a:spcBef>
              <a:buSzPct val="100000"/>
              <a:buFont typeface="Wingdings" charset="2"/>
              <a:buAutoNum type="arabicPlain"/>
            </a:pPr>
            <a:r>
              <a:rPr lang="en-US" sz="600" dirty="0">
                <a:solidFill>
                  <a:srgbClr val="99999A"/>
                </a:solidFill>
                <a:latin typeface="Arial" panose="020B0604020202020204" pitchFamily="34" charset="0"/>
                <a:cs typeface="Arial" panose="020B0604020202020204" pitchFamily="34" charset="0"/>
              </a:rPr>
              <a:t>Cisco, </a:t>
            </a:r>
            <a:r>
              <a:rPr lang="en-US" sz="600" i="1" dirty="0">
                <a:solidFill>
                  <a:srgbClr val="99999A"/>
                </a:solidFill>
                <a:latin typeface="Arial" panose="020B0604020202020204" pitchFamily="34" charset="0"/>
                <a:cs typeface="Arial" panose="020B0604020202020204" pitchFamily="34" charset="0"/>
              </a:rPr>
              <a:t>Cisco Virtual Networking Index: Forecast and Methodology, 2016 – 2021, </a:t>
            </a:r>
            <a:r>
              <a:rPr lang="en-US" sz="600" dirty="0">
                <a:solidFill>
                  <a:srgbClr val="99999A"/>
                </a:solidFill>
                <a:latin typeface="Arial" panose="020B0604020202020204" pitchFamily="34" charset="0"/>
                <a:cs typeface="Arial" panose="020B0604020202020204" pitchFamily="34" charset="0"/>
              </a:rPr>
              <a:t>2016.</a:t>
            </a:r>
          </a:p>
          <a:p>
            <a:pPr marL="182875" indent="-182875">
              <a:lnSpc>
                <a:spcPts val="1000"/>
              </a:lnSpc>
              <a:spcBef>
                <a:spcPts val="0"/>
              </a:spcBef>
              <a:buSzPct val="100000"/>
              <a:buFont typeface="Wingdings" charset="2"/>
              <a:buAutoNum type="arabicPlain"/>
            </a:pPr>
            <a:r>
              <a:rPr lang="en-US" sz="600" dirty="0">
                <a:solidFill>
                  <a:srgbClr val="99999A"/>
                </a:solidFill>
                <a:latin typeface="Arial" panose="020B0604020202020204" pitchFamily="34" charset="0"/>
                <a:cs typeface="Arial" panose="020B0604020202020204" pitchFamily="34" charset="0"/>
              </a:rPr>
              <a:t>Advisory Board, Virtual Visits Consumer Choice Survey, June 2017.</a:t>
            </a:r>
          </a:p>
          <a:p>
            <a:pPr marL="182875" indent="-182875">
              <a:lnSpc>
                <a:spcPts val="1000"/>
              </a:lnSpc>
              <a:spcBef>
                <a:spcPts val="0"/>
              </a:spcBef>
              <a:buSzPct val="100000"/>
              <a:buFont typeface="Wingdings" charset="2"/>
              <a:buAutoNum type="arabicPlain"/>
            </a:pPr>
            <a:r>
              <a:rPr lang="en-US" sz="600" dirty="0">
                <a:solidFill>
                  <a:srgbClr val="99999A"/>
                </a:solidFill>
                <a:latin typeface="Arial" panose="020B0604020202020204" pitchFamily="34" charset="0"/>
                <a:cs typeface="Arial" panose="020B0604020202020204" pitchFamily="34" charset="0"/>
              </a:rPr>
              <a:t>Information Technology Intelligence Consulting (ITIC), Technology Trends and Deployment Survey, 2017.</a:t>
            </a:r>
          </a:p>
          <a:p>
            <a:pPr marL="182875" indent="-182875">
              <a:lnSpc>
                <a:spcPts val="1000"/>
              </a:lnSpc>
              <a:spcBef>
                <a:spcPts val="0"/>
              </a:spcBef>
              <a:buSzPct val="100000"/>
              <a:buFont typeface="Wingdings" charset="2"/>
              <a:buAutoNum type="arabicPlain"/>
            </a:pPr>
            <a:r>
              <a:rPr lang="en-US" sz="600" dirty="0">
                <a:solidFill>
                  <a:srgbClr val="99999A"/>
                </a:solidFill>
                <a:latin typeface="Arial" panose="020B0604020202020204" pitchFamily="34" charset="0"/>
                <a:cs typeface="Arial" panose="020B0604020202020204" pitchFamily="34" charset="0"/>
              </a:rPr>
              <a:t>SETDA, </a:t>
            </a:r>
            <a:r>
              <a:rPr lang="en-US" sz="600" i="1" dirty="0">
                <a:solidFill>
                  <a:srgbClr val="99999A"/>
                </a:solidFill>
                <a:latin typeface="Arial" panose="020B0604020202020204" pitchFamily="34" charset="0"/>
                <a:cs typeface="Arial" panose="020B0604020202020204" pitchFamily="34" charset="0"/>
              </a:rPr>
              <a:t>The Broadband Imperative II: Equitable Access for Learning</a:t>
            </a:r>
            <a:r>
              <a:rPr lang="en-US" sz="600" dirty="0">
                <a:solidFill>
                  <a:srgbClr val="99999A"/>
                </a:solidFill>
                <a:latin typeface="Arial" panose="020B0604020202020204" pitchFamily="34" charset="0"/>
                <a:cs typeface="Arial" panose="020B0604020202020204" pitchFamily="34" charset="0"/>
              </a:rPr>
              <a:t>, September 2016.</a:t>
            </a:r>
          </a:p>
          <a:p>
            <a:pPr marL="182875" indent="-182875">
              <a:lnSpc>
                <a:spcPts val="1000"/>
              </a:lnSpc>
              <a:spcBef>
                <a:spcPts val="0"/>
              </a:spcBef>
              <a:buSzPct val="100000"/>
              <a:buFont typeface="Wingdings" charset="2"/>
              <a:buAutoNum type="arabicPlain"/>
            </a:pPr>
            <a:r>
              <a:rPr lang="en-US" sz="600" dirty="0">
                <a:solidFill>
                  <a:srgbClr val="99999A"/>
                </a:solidFill>
                <a:latin typeface="Arial" panose="020B0604020202020204" pitchFamily="34" charset="0"/>
                <a:cs typeface="Arial" panose="020B0604020202020204" pitchFamily="34" charset="0"/>
              </a:rPr>
              <a:t>Cisco, </a:t>
            </a:r>
            <a:r>
              <a:rPr lang="en-US" sz="600" i="1" dirty="0">
                <a:solidFill>
                  <a:srgbClr val="99999A"/>
                </a:solidFill>
                <a:latin typeface="Arial" panose="020B0604020202020204" pitchFamily="34" charset="0"/>
                <a:cs typeface="Arial" panose="020B0604020202020204" pitchFamily="34" charset="0"/>
              </a:rPr>
              <a:t>Cisco Virtual networking Index: Forecast and Methodology, 2016 - 2021,</a:t>
            </a:r>
            <a:r>
              <a:rPr lang="en-US" sz="600" dirty="0">
                <a:solidFill>
                  <a:srgbClr val="99999A"/>
                </a:solidFill>
                <a:latin typeface="Arial" panose="020B0604020202020204" pitchFamily="34" charset="0"/>
                <a:cs typeface="Arial" panose="020B0604020202020204" pitchFamily="34" charset="0"/>
              </a:rPr>
              <a:t> 2016.</a:t>
            </a:r>
          </a:p>
          <a:p>
            <a:pPr marL="182875" indent="-182875">
              <a:lnSpc>
                <a:spcPts val="1000"/>
              </a:lnSpc>
              <a:spcBef>
                <a:spcPts val="0"/>
              </a:spcBef>
              <a:buSzPct val="100000"/>
              <a:buFont typeface="Wingdings" charset="2"/>
              <a:buAutoNum type="arabicPlain"/>
            </a:pPr>
            <a:r>
              <a:rPr lang="en-US" sz="600" dirty="0">
                <a:solidFill>
                  <a:srgbClr val="99999A"/>
                </a:solidFill>
                <a:latin typeface="Arial" panose="020B0604020202020204" pitchFamily="34" charset="0"/>
                <a:cs typeface="Arial" panose="020B0604020202020204" pitchFamily="34" charset="0"/>
              </a:rPr>
              <a:t>BCG, </a:t>
            </a:r>
            <a:r>
              <a:rPr lang="en-US" sz="600" i="1" dirty="0">
                <a:solidFill>
                  <a:srgbClr val="99999A"/>
                </a:solidFill>
                <a:latin typeface="Arial" panose="020B0604020202020204" pitchFamily="34" charset="0"/>
                <a:cs typeface="Arial" panose="020B0604020202020204" pitchFamily="34" charset="0"/>
              </a:rPr>
              <a:t>How to Supercharge Your National Digital Transformation</a:t>
            </a:r>
            <a:r>
              <a:rPr lang="en-US" sz="600" dirty="0">
                <a:solidFill>
                  <a:srgbClr val="99999A"/>
                </a:solidFill>
                <a:latin typeface="Arial" panose="020B0604020202020204" pitchFamily="34" charset="0"/>
                <a:cs typeface="Arial" panose="020B0604020202020204" pitchFamily="34" charset="0"/>
              </a:rPr>
              <a:t>, 2018.</a:t>
            </a:r>
          </a:p>
        </p:txBody>
      </p:sp>
      <p:sp>
        <p:nvSpPr>
          <p:cNvPr id="7" name="Content Placeholder 8"/>
          <p:cNvSpPr>
            <a:spLocks noGrp="1"/>
          </p:cNvSpPr>
          <p:nvPr/>
        </p:nvSpPr>
        <p:spPr>
          <a:xfrm>
            <a:off x="636449" y="3875180"/>
            <a:ext cx="2481620" cy="1362552"/>
          </a:xfrm>
          <a:prstGeom prst="rect">
            <a:avLst/>
          </a:prstGeom>
        </p:spPr>
        <p:txBody>
          <a:bodyPr vert="horz" lIns="0" tIns="0" rIns="0" bIns="0" rtlCol="0">
            <a:normAutofit/>
          </a:bodyPr>
          <a:lstStyle>
            <a:lvl1pPr marL="0" indent="0" algn="l" defTabSz="457200" rtl="0" eaLnBrk="1" latinLnBrk="0" hangingPunct="1">
              <a:lnSpc>
                <a:spcPct val="120000"/>
              </a:lnSpc>
              <a:spcBef>
                <a:spcPts val="400"/>
              </a:spcBef>
              <a:buFontTx/>
              <a:buNone/>
              <a:defRPr sz="1200" kern="1200">
                <a:solidFill>
                  <a:schemeClr val="tx1"/>
                </a:solidFill>
                <a:latin typeface="+mj-lt"/>
                <a:ea typeface="+mn-ea"/>
                <a:cs typeface="+mn-cs"/>
              </a:defRPr>
            </a:lvl1pPr>
            <a:lvl2pPr marL="109538" indent="-109538" algn="l" defTabSz="457200" rtl="0" eaLnBrk="1" latinLnBrk="0" hangingPunct="1">
              <a:lnSpc>
                <a:spcPct val="120000"/>
              </a:lnSpc>
              <a:spcBef>
                <a:spcPts val="400"/>
              </a:spcBef>
              <a:buClrTx/>
              <a:buFont typeface="Arial"/>
              <a:buChar char="•"/>
              <a:defRPr sz="1200" kern="1200">
                <a:solidFill>
                  <a:schemeClr val="tx1"/>
                </a:solidFill>
                <a:latin typeface="+mj-lt"/>
                <a:ea typeface="+mn-ea"/>
                <a:cs typeface="+mn-cs"/>
              </a:defRPr>
            </a:lvl2pPr>
            <a:lvl3pPr marL="290513" indent="-119063" algn="l" defTabSz="457200" rtl="0" eaLnBrk="1" latinLnBrk="0" hangingPunct="1">
              <a:lnSpc>
                <a:spcPct val="120000"/>
              </a:lnSpc>
              <a:spcBef>
                <a:spcPts val="400"/>
              </a:spcBef>
              <a:buClrTx/>
              <a:buFont typeface="Lucida Grande"/>
              <a:buChar char="­"/>
              <a:tabLst/>
              <a:defRPr sz="1200" kern="1200">
                <a:solidFill>
                  <a:schemeClr val="tx1"/>
                </a:solidFill>
                <a:latin typeface="+mj-lt"/>
                <a:ea typeface="+mn-ea"/>
                <a:cs typeface="+mn-cs"/>
              </a:defRPr>
            </a:lvl3pPr>
            <a:lvl4pPr marL="460375" indent="-117475" algn="l" defTabSz="457200" rtl="0" eaLnBrk="1" latinLnBrk="0" hangingPunct="1">
              <a:lnSpc>
                <a:spcPct val="120000"/>
              </a:lnSpc>
              <a:spcBef>
                <a:spcPts val="400"/>
              </a:spcBef>
              <a:buClrTx/>
              <a:buFont typeface="Arial"/>
              <a:buChar char="•"/>
              <a:defRPr sz="1200" kern="1200">
                <a:solidFill>
                  <a:schemeClr val="tx1"/>
                </a:solidFill>
                <a:latin typeface="+mj-lt"/>
                <a:ea typeface="+mn-ea"/>
                <a:cs typeface="+mn-cs"/>
              </a:defRPr>
            </a:lvl4pPr>
            <a:lvl5pPr marL="630238" indent="-111125" algn="l" defTabSz="287338" rtl="0" eaLnBrk="1" latinLnBrk="0" hangingPunct="1">
              <a:lnSpc>
                <a:spcPct val="120000"/>
              </a:lnSpc>
              <a:spcBef>
                <a:spcPts val="400"/>
              </a:spcBef>
              <a:buClrTx/>
              <a:buFont typeface="Lucida Grande"/>
              <a:buChar char="­"/>
              <a:defRPr sz="12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a:lnSpc>
                <a:spcPts val="2133"/>
              </a:lnSpc>
              <a:spcBef>
                <a:spcPts val="0"/>
              </a:spcBef>
              <a:spcAft>
                <a:spcPts val="133"/>
              </a:spcAft>
            </a:pPr>
            <a:r>
              <a:rPr lang="hr-HR" sz="4800" dirty="0">
                <a:solidFill>
                  <a:srgbClr val="8E278F"/>
                </a:solidFill>
                <a:cs typeface="Franklin Gothic Medium"/>
              </a:rPr>
              <a:t>77</a:t>
            </a:r>
            <a:r>
              <a:rPr lang="en-US" sz="4800" dirty="0">
                <a:solidFill>
                  <a:srgbClr val="8E278F"/>
                </a:solidFill>
                <a:cs typeface="Franklin Gothic Medium"/>
              </a:rPr>
              <a:t>%</a:t>
            </a:r>
          </a:p>
          <a:p>
            <a:pPr>
              <a:lnSpc>
                <a:spcPts val="2000"/>
              </a:lnSpc>
              <a:spcBef>
                <a:spcPts val="0"/>
              </a:spcBef>
              <a:spcAft>
                <a:spcPts val="133"/>
              </a:spcAft>
            </a:pPr>
            <a:r>
              <a:rPr lang="en-US" sz="1600" dirty="0">
                <a:solidFill>
                  <a:srgbClr val="5A6771"/>
                </a:solidFill>
                <a:cs typeface="Franklin Gothic Medium"/>
              </a:rPr>
              <a:t>of US consumers are interested in seeing a healthcare provider virtually.</a:t>
            </a:r>
            <a:r>
              <a:rPr lang="en-US" sz="1600" baseline="30000" dirty="0">
                <a:solidFill>
                  <a:srgbClr val="5A6771"/>
                </a:solidFill>
                <a:cs typeface="Franklin Gothic Medium"/>
              </a:rPr>
              <a:t>2</a:t>
            </a:r>
            <a:endParaRPr lang="ro-RO" sz="1600" baseline="30000" dirty="0">
              <a:solidFill>
                <a:srgbClr val="5A6771"/>
              </a:solidFill>
              <a:cs typeface="Franklin Gothic Medium"/>
            </a:endParaRPr>
          </a:p>
        </p:txBody>
      </p:sp>
      <p:sp>
        <p:nvSpPr>
          <p:cNvPr id="8" name="Content Placeholder 8"/>
          <p:cNvSpPr>
            <a:spLocks noGrp="1"/>
          </p:cNvSpPr>
          <p:nvPr/>
        </p:nvSpPr>
        <p:spPr>
          <a:xfrm>
            <a:off x="3771062" y="3875180"/>
            <a:ext cx="2685572" cy="1362552"/>
          </a:xfrm>
          <a:prstGeom prst="rect">
            <a:avLst/>
          </a:prstGeom>
        </p:spPr>
        <p:txBody>
          <a:bodyPr vert="horz" lIns="0" tIns="0" rIns="0" bIns="0" rtlCol="0">
            <a:normAutofit/>
          </a:bodyPr>
          <a:lstStyle>
            <a:lvl1pPr marL="0" indent="0" algn="l" defTabSz="457200" rtl="0" eaLnBrk="1" latinLnBrk="0" hangingPunct="1">
              <a:lnSpc>
                <a:spcPct val="120000"/>
              </a:lnSpc>
              <a:spcBef>
                <a:spcPts val="400"/>
              </a:spcBef>
              <a:buFontTx/>
              <a:buNone/>
              <a:defRPr sz="1200" kern="1200">
                <a:solidFill>
                  <a:schemeClr val="tx1"/>
                </a:solidFill>
                <a:latin typeface="+mj-lt"/>
                <a:ea typeface="+mn-ea"/>
                <a:cs typeface="+mn-cs"/>
              </a:defRPr>
            </a:lvl1pPr>
            <a:lvl2pPr marL="109538" indent="-109538" algn="l" defTabSz="457200" rtl="0" eaLnBrk="1" latinLnBrk="0" hangingPunct="1">
              <a:lnSpc>
                <a:spcPct val="120000"/>
              </a:lnSpc>
              <a:spcBef>
                <a:spcPts val="400"/>
              </a:spcBef>
              <a:buClrTx/>
              <a:buFont typeface="Arial"/>
              <a:buChar char="•"/>
              <a:defRPr sz="1200" kern="1200">
                <a:solidFill>
                  <a:schemeClr val="tx1"/>
                </a:solidFill>
                <a:latin typeface="+mj-lt"/>
                <a:ea typeface="+mn-ea"/>
                <a:cs typeface="+mn-cs"/>
              </a:defRPr>
            </a:lvl2pPr>
            <a:lvl3pPr marL="290513" indent="-119063" algn="l" defTabSz="457200" rtl="0" eaLnBrk="1" latinLnBrk="0" hangingPunct="1">
              <a:lnSpc>
                <a:spcPct val="120000"/>
              </a:lnSpc>
              <a:spcBef>
                <a:spcPts val="400"/>
              </a:spcBef>
              <a:buClrTx/>
              <a:buFont typeface="Lucida Grande"/>
              <a:buChar char="­"/>
              <a:tabLst/>
              <a:defRPr sz="1200" kern="1200">
                <a:solidFill>
                  <a:schemeClr val="tx1"/>
                </a:solidFill>
                <a:latin typeface="+mj-lt"/>
                <a:ea typeface="+mn-ea"/>
                <a:cs typeface="+mn-cs"/>
              </a:defRPr>
            </a:lvl3pPr>
            <a:lvl4pPr marL="460375" indent="-117475" algn="l" defTabSz="457200" rtl="0" eaLnBrk="1" latinLnBrk="0" hangingPunct="1">
              <a:lnSpc>
                <a:spcPct val="120000"/>
              </a:lnSpc>
              <a:spcBef>
                <a:spcPts val="400"/>
              </a:spcBef>
              <a:buClrTx/>
              <a:buFont typeface="Arial"/>
              <a:buChar char="•"/>
              <a:defRPr sz="1200" kern="1200">
                <a:solidFill>
                  <a:schemeClr val="tx1"/>
                </a:solidFill>
                <a:latin typeface="+mj-lt"/>
                <a:ea typeface="+mn-ea"/>
                <a:cs typeface="+mn-cs"/>
              </a:defRPr>
            </a:lvl4pPr>
            <a:lvl5pPr marL="630238" indent="-111125" algn="l" defTabSz="287338" rtl="0" eaLnBrk="1" latinLnBrk="0" hangingPunct="1">
              <a:lnSpc>
                <a:spcPct val="120000"/>
              </a:lnSpc>
              <a:spcBef>
                <a:spcPts val="400"/>
              </a:spcBef>
              <a:buClrTx/>
              <a:buFont typeface="Lucida Grande"/>
              <a:buChar char="­"/>
              <a:defRPr sz="12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a:lnSpc>
                <a:spcPts val="2133"/>
              </a:lnSpc>
              <a:spcBef>
                <a:spcPts val="0"/>
              </a:spcBef>
              <a:spcAft>
                <a:spcPts val="133"/>
              </a:spcAft>
            </a:pPr>
            <a:r>
              <a:rPr lang="en-US" sz="4800" dirty="0">
                <a:solidFill>
                  <a:srgbClr val="8E278F"/>
                </a:solidFill>
                <a:cs typeface="Franklin Gothic Medium"/>
              </a:rPr>
              <a:t>4.3Mbps</a:t>
            </a:r>
          </a:p>
          <a:p>
            <a:pPr>
              <a:lnSpc>
                <a:spcPts val="2000"/>
              </a:lnSpc>
              <a:spcBef>
                <a:spcPts val="0"/>
              </a:spcBef>
              <a:spcAft>
                <a:spcPts val="133"/>
              </a:spcAft>
            </a:pPr>
            <a:r>
              <a:rPr lang="en-US" sz="1600" dirty="0">
                <a:solidFill>
                  <a:srgbClr val="5A6771"/>
                </a:solidFill>
                <a:cs typeface="Franklin Gothic Medium"/>
              </a:rPr>
              <a:t>minimum bandwidth target per student by 2021.</a:t>
            </a:r>
            <a:r>
              <a:rPr lang="en-US" sz="1600" baseline="30000" dirty="0">
                <a:solidFill>
                  <a:srgbClr val="5A6771"/>
                </a:solidFill>
                <a:cs typeface="Franklin Gothic Medium"/>
              </a:rPr>
              <a:t>4</a:t>
            </a:r>
            <a:endParaRPr lang="ro-RO" sz="1600" baseline="30000" dirty="0">
              <a:solidFill>
                <a:srgbClr val="5A6771"/>
              </a:solidFill>
              <a:cs typeface="Franklin Gothic Medium"/>
            </a:endParaRPr>
          </a:p>
        </p:txBody>
      </p:sp>
      <p:sp>
        <p:nvSpPr>
          <p:cNvPr id="9" name="Content Placeholder 8"/>
          <p:cNvSpPr>
            <a:spLocks noGrp="1"/>
          </p:cNvSpPr>
          <p:nvPr/>
        </p:nvSpPr>
        <p:spPr>
          <a:xfrm>
            <a:off x="7909926" y="2164855"/>
            <a:ext cx="2669702" cy="1224529"/>
          </a:xfrm>
          <a:prstGeom prst="rect">
            <a:avLst/>
          </a:prstGeom>
        </p:spPr>
        <p:txBody>
          <a:bodyPr vert="horz" lIns="0" tIns="0" rIns="0" bIns="0" rtlCol="0">
            <a:normAutofit/>
          </a:bodyPr>
          <a:lstStyle>
            <a:lvl1pPr marL="0" indent="0" algn="l" defTabSz="457200" rtl="0" eaLnBrk="1" latinLnBrk="0" hangingPunct="1">
              <a:lnSpc>
                <a:spcPct val="120000"/>
              </a:lnSpc>
              <a:spcBef>
                <a:spcPts val="400"/>
              </a:spcBef>
              <a:buFontTx/>
              <a:buNone/>
              <a:defRPr sz="1200" kern="1200">
                <a:solidFill>
                  <a:schemeClr val="tx1"/>
                </a:solidFill>
                <a:latin typeface="+mj-lt"/>
                <a:ea typeface="+mn-ea"/>
                <a:cs typeface="+mn-cs"/>
              </a:defRPr>
            </a:lvl1pPr>
            <a:lvl2pPr marL="109538" indent="-109538" algn="l" defTabSz="457200" rtl="0" eaLnBrk="1" latinLnBrk="0" hangingPunct="1">
              <a:lnSpc>
                <a:spcPct val="120000"/>
              </a:lnSpc>
              <a:spcBef>
                <a:spcPts val="400"/>
              </a:spcBef>
              <a:buClrTx/>
              <a:buFont typeface="Arial"/>
              <a:buChar char="•"/>
              <a:defRPr sz="1200" kern="1200">
                <a:solidFill>
                  <a:schemeClr val="tx1"/>
                </a:solidFill>
                <a:latin typeface="+mj-lt"/>
                <a:ea typeface="+mn-ea"/>
                <a:cs typeface="+mn-cs"/>
              </a:defRPr>
            </a:lvl2pPr>
            <a:lvl3pPr marL="290513" indent="-119063" algn="l" defTabSz="457200" rtl="0" eaLnBrk="1" latinLnBrk="0" hangingPunct="1">
              <a:lnSpc>
                <a:spcPct val="120000"/>
              </a:lnSpc>
              <a:spcBef>
                <a:spcPts val="400"/>
              </a:spcBef>
              <a:buClrTx/>
              <a:buFont typeface="Lucida Grande"/>
              <a:buChar char="­"/>
              <a:tabLst/>
              <a:defRPr sz="1200" kern="1200">
                <a:solidFill>
                  <a:schemeClr val="tx1"/>
                </a:solidFill>
                <a:latin typeface="+mj-lt"/>
                <a:ea typeface="+mn-ea"/>
                <a:cs typeface="+mn-cs"/>
              </a:defRPr>
            </a:lvl3pPr>
            <a:lvl4pPr marL="460375" indent="-117475" algn="l" defTabSz="457200" rtl="0" eaLnBrk="1" latinLnBrk="0" hangingPunct="1">
              <a:lnSpc>
                <a:spcPct val="120000"/>
              </a:lnSpc>
              <a:spcBef>
                <a:spcPts val="400"/>
              </a:spcBef>
              <a:buClrTx/>
              <a:buFont typeface="Arial"/>
              <a:buChar char="•"/>
              <a:defRPr sz="1200" kern="1200">
                <a:solidFill>
                  <a:schemeClr val="tx1"/>
                </a:solidFill>
                <a:latin typeface="+mj-lt"/>
                <a:ea typeface="+mn-ea"/>
                <a:cs typeface="+mn-cs"/>
              </a:defRPr>
            </a:lvl4pPr>
            <a:lvl5pPr marL="630238" indent="-111125" algn="l" defTabSz="287338" rtl="0" eaLnBrk="1" latinLnBrk="0" hangingPunct="1">
              <a:lnSpc>
                <a:spcPct val="120000"/>
              </a:lnSpc>
              <a:spcBef>
                <a:spcPts val="400"/>
              </a:spcBef>
              <a:buClrTx/>
              <a:buFont typeface="Lucida Grande"/>
              <a:buChar char="­"/>
              <a:defRPr sz="12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a:lnSpc>
                <a:spcPts val="2133"/>
              </a:lnSpc>
              <a:spcBef>
                <a:spcPts val="0"/>
              </a:spcBef>
              <a:spcAft>
                <a:spcPts val="133"/>
              </a:spcAft>
            </a:pPr>
            <a:r>
              <a:rPr lang="en-US" sz="4800" dirty="0">
                <a:solidFill>
                  <a:srgbClr val="8E278F"/>
                </a:solidFill>
                <a:cs typeface="Franklin Gothic Medium"/>
              </a:rPr>
              <a:t>71%</a:t>
            </a:r>
          </a:p>
          <a:p>
            <a:pPr>
              <a:lnSpc>
                <a:spcPts val="2000"/>
              </a:lnSpc>
              <a:spcBef>
                <a:spcPts val="0"/>
              </a:spcBef>
              <a:spcAft>
                <a:spcPts val="133"/>
              </a:spcAft>
            </a:pPr>
            <a:r>
              <a:rPr lang="en-US" sz="1600" dirty="0">
                <a:solidFill>
                  <a:srgbClr val="5A6771"/>
                </a:solidFill>
                <a:cs typeface="Franklin Gothic Medium"/>
              </a:rPr>
              <a:t>of all internet traffic will be carried by Content Delivery Networks by 2021.</a:t>
            </a:r>
            <a:r>
              <a:rPr lang="en-US" sz="1600" baseline="30000" dirty="0">
                <a:solidFill>
                  <a:srgbClr val="5A6771"/>
                </a:solidFill>
                <a:cs typeface="Franklin Gothic Medium"/>
              </a:rPr>
              <a:t>5</a:t>
            </a:r>
            <a:endParaRPr lang="ro-RO" sz="1600" baseline="30000" dirty="0">
              <a:solidFill>
                <a:srgbClr val="5A6771"/>
              </a:solidFill>
              <a:cs typeface="Franklin Gothic Medium"/>
            </a:endParaRPr>
          </a:p>
        </p:txBody>
      </p:sp>
      <p:sp>
        <p:nvSpPr>
          <p:cNvPr id="10" name="Content Placeholder 8"/>
          <p:cNvSpPr>
            <a:spLocks noGrp="1"/>
          </p:cNvSpPr>
          <p:nvPr/>
        </p:nvSpPr>
        <p:spPr>
          <a:xfrm>
            <a:off x="3771061" y="2164328"/>
            <a:ext cx="2685572" cy="1174429"/>
          </a:xfrm>
          <a:prstGeom prst="rect">
            <a:avLst/>
          </a:prstGeom>
        </p:spPr>
        <p:txBody>
          <a:bodyPr vert="horz" lIns="0" tIns="0" rIns="0" bIns="0" rtlCol="0">
            <a:normAutofit fontScale="92500"/>
          </a:bodyPr>
          <a:lstStyle>
            <a:lvl1pPr marL="0" indent="0" algn="l" defTabSz="457200" rtl="0" eaLnBrk="1" latinLnBrk="0" hangingPunct="1">
              <a:lnSpc>
                <a:spcPct val="120000"/>
              </a:lnSpc>
              <a:spcBef>
                <a:spcPts val="400"/>
              </a:spcBef>
              <a:buFontTx/>
              <a:buNone/>
              <a:defRPr sz="1200" kern="1200">
                <a:solidFill>
                  <a:schemeClr val="tx1"/>
                </a:solidFill>
                <a:latin typeface="+mj-lt"/>
                <a:ea typeface="+mn-ea"/>
                <a:cs typeface="+mn-cs"/>
              </a:defRPr>
            </a:lvl1pPr>
            <a:lvl2pPr marL="109538" indent="-109538" algn="l" defTabSz="457200" rtl="0" eaLnBrk="1" latinLnBrk="0" hangingPunct="1">
              <a:lnSpc>
                <a:spcPct val="120000"/>
              </a:lnSpc>
              <a:spcBef>
                <a:spcPts val="400"/>
              </a:spcBef>
              <a:buClrTx/>
              <a:buFont typeface="Arial"/>
              <a:buChar char="•"/>
              <a:defRPr sz="1200" kern="1200">
                <a:solidFill>
                  <a:schemeClr val="tx1"/>
                </a:solidFill>
                <a:latin typeface="+mj-lt"/>
                <a:ea typeface="+mn-ea"/>
                <a:cs typeface="+mn-cs"/>
              </a:defRPr>
            </a:lvl2pPr>
            <a:lvl3pPr marL="290513" indent="-119063" algn="l" defTabSz="457200" rtl="0" eaLnBrk="1" latinLnBrk="0" hangingPunct="1">
              <a:lnSpc>
                <a:spcPct val="120000"/>
              </a:lnSpc>
              <a:spcBef>
                <a:spcPts val="400"/>
              </a:spcBef>
              <a:buClrTx/>
              <a:buFont typeface="Lucida Grande"/>
              <a:buChar char="­"/>
              <a:tabLst/>
              <a:defRPr sz="1200" kern="1200">
                <a:solidFill>
                  <a:schemeClr val="tx1"/>
                </a:solidFill>
                <a:latin typeface="+mj-lt"/>
                <a:ea typeface="+mn-ea"/>
                <a:cs typeface="+mn-cs"/>
              </a:defRPr>
            </a:lvl3pPr>
            <a:lvl4pPr marL="460375" indent="-117475" algn="l" defTabSz="457200" rtl="0" eaLnBrk="1" latinLnBrk="0" hangingPunct="1">
              <a:lnSpc>
                <a:spcPct val="120000"/>
              </a:lnSpc>
              <a:spcBef>
                <a:spcPts val="400"/>
              </a:spcBef>
              <a:buClrTx/>
              <a:buFont typeface="Arial"/>
              <a:buChar char="•"/>
              <a:defRPr sz="1200" kern="1200">
                <a:solidFill>
                  <a:schemeClr val="tx1"/>
                </a:solidFill>
                <a:latin typeface="+mj-lt"/>
                <a:ea typeface="+mn-ea"/>
                <a:cs typeface="+mn-cs"/>
              </a:defRPr>
            </a:lvl4pPr>
            <a:lvl5pPr marL="630238" indent="-111125" algn="l" defTabSz="287338" rtl="0" eaLnBrk="1" latinLnBrk="0" hangingPunct="1">
              <a:lnSpc>
                <a:spcPct val="120000"/>
              </a:lnSpc>
              <a:spcBef>
                <a:spcPts val="400"/>
              </a:spcBef>
              <a:buClrTx/>
              <a:buFont typeface="Lucida Grande"/>
              <a:buChar char="­"/>
              <a:defRPr sz="12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a:lnSpc>
                <a:spcPts val="2133"/>
              </a:lnSpc>
              <a:spcBef>
                <a:spcPts val="0"/>
              </a:spcBef>
              <a:spcAft>
                <a:spcPts val="133"/>
              </a:spcAft>
            </a:pPr>
            <a:r>
              <a:rPr lang="en-US" sz="5200" dirty="0">
                <a:solidFill>
                  <a:srgbClr val="8E278F"/>
                </a:solidFill>
                <a:cs typeface="Franklin Gothic Medium"/>
              </a:rPr>
              <a:t>$100K+</a:t>
            </a:r>
          </a:p>
          <a:p>
            <a:pPr>
              <a:lnSpc>
                <a:spcPts val="2000"/>
              </a:lnSpc>
              <a:spcBef>
                <a:spcPts val="0"/>
              </a:spcBef>
              <a:spcAft>
                <a:spcPts val="133"/>
              </a:spcAft>
            </a:pPr>
            <a:r>
              <a:rPr lang="en-US" sz="1600" dirty="0">
                <a:solidFill>
                  <a:srgbClr val="5A6771"/>
                </a:solidFill>
                <a:cs typeface="Franklin Gothic Medium"/>
              </a:rPr>
              <a:t>average hourly cost of network downtime for over 98% of enterprise businesses.</a:t>
            </a:r>
            <a:r>
              <a:rPr lang="en-US" sz="1600" baseline="30000" dirty="0">
                <a:solidFill>
                  <a:srgbClr val="5A6771"/>
                </a:solidFill>
                <a:cs typeface="Franklin Gothic Medium"/>
              </a:rPr>
              <a:t>3</a:t>
            </a:r>
            <a:endParaRPr lang="ro-RO" sz="1600" baseline="30000" dirty="0">
              <a:solidFill>
                <a:srgbClr val="5A6771"/>
              </a:solidFill>
              <a:cs typeface="Franklin Gothic Medium"/>
            </a:endParaRPr>
          </a:p>
        </p:txBody>
      </p:sp>
      <p:sp>
        <p:nvSpPr>
          <p:cNvPr id="11" name="Content Placeholder 8"/>
          <p:cNvSpPr>
            <a:spLocks noGrp="1"/>
          </p:cNvSpPr>
          <p:nvPr/>
        </p:nvSpPr>
        <p:spPr>
          <a:xfrm>
            <a:off x="7909925" y="3875180"/>
            <a:ext cx="2669703" cy="1224529"/>
          </a:xfrm>
          <a:prstGeom prst="rect">
            <a:avLst/>
          </a:prstGeom>
        </p:spPr>
        <p:txBody>
          <a:bodyPr vert="horz" lIns="0" tIns="0" rIns="0" bIns="0" rtlCol="0">
            <a:normAutofit/>
          </a:bodyPr>
          <a:lstStyle>
            <a:lvl1pPr marL="0" indent="0" algn="l" defTabSz="457200" rtl="0" eaLnBrk="1" latinLnBrk="0" hangingPunct="1">
              <a:lnSpc>
                <a:spcPct val="120000"/>
              </a:lnSpc>
              <a:spcBef>
                <a:spcPts val="400"/>
              </a:spcBef>
              <a:buFontTx/>
              <a:buNone/>
              <a:defRPr sz="1200" kern="1200">
                <a:solidFill>
                  <a:schemeClr val="tx1"/>
                </a:solidFill>
                <a:latin typeface="+mj-lt"/>
                <a:ea typeface="+mn-ea"/>
                <a:cs typeface="+mn-cs"/>
              </a:defRPr>
            </a:lvl1pPr>
            <a:lvl2pPr marL="109538" indent="-109538" algn="l" defTabSz="457200" rtl="0" eaLnBrk="1" latinLnBrk="0" hangingPunct="1">
              <a:lnSpc>
                <a:spcPct val="120000"/>
              </a:lnSpc>
              <a:spcBef>
                <a:spcPts val="400"/>
              </a:spcBef>
              <a:buClrTx/>
              <a:buFont typeface="Arial"/>
              <a:buChar char="•"/>
              <a:defRPr sz="1200" kern="1200">
                <a:solidFill>
                  <a:schemeClr val="tx1"/>
                </a:solidFill>
                <a:latin typeface="+mj-lt"/>
                <a:ea typeface="+mn-ea"/>
                <a:cs typeface="+mn-cs"/>
              </a:defRPr>
            </a:lvl2pPr>
            <a:lvl3pPr marL="290513" indent="-119063" algn="l" defTabSz="457200" rtl="0" eaLnBrk="1" latinLnBrk="0" hangingPunct="1">
              <a:lnSpc>
                <a:spcPct val="120000"/>
              </a:lnSpc>
              <a:spcBef>
                <a:spcPts val="400"/>
              </a:spcBef>
              <a:buClrTx/>
              <a:buFont typeface="Lucida Grande"/>
              <a:buChar char="­"/>
              <a:tabLst/>
              <a:defRPr sz="1200" kern="1200">
                <a:solidFill>
                  <a:schemeClr val="tx1"/>
                </a:solidFill>
                <a:latin typeface="+mj-lt"/>
                <a:ea typeface="+mn-ea"/>
                <a:cs typeface="+mn-cs"/>
              </a:defRPr>
            </a:lvl3pPr>
            <a:lvl4pPr marL="460375" indent="-117475" algn="l" defTabSz="457200" rtl="0" eaLnBrk="1" latinLnBrk="0" hangingPunct="1">
              <a:lnSpc>
                <a:spcPct val="120000"/>
              </a:lnSpc>
              <a:spcBef>
                <a:spcPts val="400"/>
              </a:spcBef>
              <a:buClrTx/>
              <a:buFont typeface="Arial"/>
              <a:buChar char="•"/>
              <a:defRPr sz="1200" kern="1200">
                <a:solidFill>
                  <a:schemeClr val="tx1"/>
                </a:solidFill>
                <a:latin typeface="+mj-lt"/>
                <a:ea typeface="+mn-ea"/>
                <a:cs typeface="+mn-cs"/>
              </a:defRPr>
            </a:lvl4pPr>
            <a:lvl5pPr marL="630238" indent="-111125" algn="l" defTabSz="287338" rtl="0" eaLnBrk="1" latinLnBrk="0" hangingPunct="1">
              <a:lnSpc>
                <a:spcPct val="120000"/>
              </a:lnSpc>
              <a:spcBef>
                <a:spcPts val="400"/>
              </a:spcBef>
              <a:buClrTx/>
              <a:buFont typeface="Lucida Grande"/>
              <a:buChar char="­"/>
              <a:defRPr sz="12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a:lnSpc>
                <a:spcPts val="2133"/>
              </a:lnSpc>
              <a:spcBef>
                <a:spcPts val="0"/>
              </a:spcBef>
              <a:spcAft>
                <a:spcPts val="133"/>
              </a:spcAft>
            </a:pPr>
            <a:r>
              <a:rPr lang="en-US" sz="4800" dirty="0">
                <a:solidFill>
                  <a:srgbClr val="8E278F"/>
                </a:solidFill>
                <a:cs typeface="Franklin Gothic Medium"/>
              </a:rPr>
              <a:t>77%</a:t>
            </a:r>
          </a:p>
          <a:p>
            <a:pPr>
              <a:lnSpc>
                <a:spcPts val="2000"/>
              </a:lnSpc>
              <a:spcBef>
                <a:spcPts val="0"/>
              </a:spcBef>
              <a:spcAft>
                <a:spcPts val="133"/>
              </a:spcAft>
            </a:pPr>
            <a:r>
              <a:rPr lang="en-US" sz="1700" dirty="0">
                <a:solidFill>
                  <a:srgbClr val="5A6771"/>
                </a:solidFill>
                <a:cs typeface="Franklin Gothic Medium"/>
              </a:rPr>
              <a:t>of IT decision makers cite WAN bandwidth limitations as top concern.</a:t>
            </a:r>
            <a:r>
              <a:rPr lang="en-US" sz="1700" baseline="30000" dirty="0">
                <a:solidFill>
                  <a:srgbClr val="5A6771"/>
                </a:solidFill>
                <a:cs typeface="Franklin Gothic Medium"/>
              </a:rPr>
              <a:t>6</a:t>
            </a:r>
            <a:endParaRPr lang="ro-RO" sz="1700" baseline="30000" dirty="0">
              <a:solidFill>
                <a:srgbClr val="5A6771"/>
              </a:solidFill>
              <a:cs typeface="Franklin Gothic Medium"/>
            </a:endParaRPr>
          </a:p>
          <a:p>
            <a:pPr>
              <a:lnSpc>
                <a:spcPts val="2133"/>
              </a:lnSpc>
              <a:spcBef>
                <a:spcPts val="0"/>
              </a:spcBef>
              <a:spcAft>
                <a:spcPts val="133"/>
              </a:spcAft>
            </a:pPr>
            <a:endParaRPr lang="ro-RO" sz="1333" baseline="30000" dirty="0">
              <a:solidFill>
                <a:srgbClr val="5A6771"/>
              </a:solidFill>
              <a:cs typeface="Franklin Gothic Medium"/>
            </a:endParaRPr>
          </a:p>
        </p:txBody>
      </p:sp>
    </p:spTree>
    <p:extLst>
      <p:ext uri="{BB962C8B-B14F-4D97-AF65-F5344CB8AC3E}">
        <p14:creationId xmlns:p14="http://schemas.microsoft.com/office/powerpoint/2010/main" val="17259429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636449" y="2026764"/>
            <a:ext cx="5076194" cy="4177364"/>
          </a:xfrm>
        </p:spPr>
        <p:txBody>
          <a:bodyPr/>
          <a:lstStyle/>
          <a:p>
            <a:pPr defTabSz="914400">
              <a:lnSpc>
                <a:spcPts val="2000"/>
              </a:lnSpc>
              <a:spcBef>
                <a:spcPts val="0"/>
              </a:spcBef>
              <a:defRPr/>
            </a:pPr>
            <a:r>
              <a:rPr lang="en-US" sz="1600" dirty="0">
                <a:solidFill>
                  <a:srgbClr val="00AEEF"/>
                </a:solidFill>
              </a:rPr>
              <a:t>Your challenges and objectives</a:t>
            </a:r>
            <a:endParaRPr lang="en-US" sz="1600" dirty="0"/>
          </a:p>
          <a:p>
            <a:pPr marL="285750" indent="-285750" defTabSz="914400">
              <a:lnSpc>
                <a:spcPts val="2000"/>
              </a:lnSpc>
              <a:spcBef>
                <a:spcPts val="0"/>
              </a:spcBef>
              <a:buFont typeface="Arial" panose="020B0604020202020204" pitchFamily="34" charset="0"/>
              <a:buChar char="•"/>
              <a:defRPr/>
            </a:pPr>
            <a:r>
              <a:rPr lang="en-US" sz="1600" dirty="0"/>
              <a:t>FCC internet access requirements</a:t>
            </a:r>
          </a:p>
          <a:p>
            <a:pPr marL="285750" indent="-285750" defTabSz="914400">
              <a:lnSpc>
                <a:spcPts val="2000"/>
              </a:lnSpc>
              <a:spcBef>
                <a:spcPts val="0"/>
              </a:spcBef>
              <a:buFont typeface="Arial" panose="020B0604020202020204" pitchFamily="34" charset="0"/>
              <a:buChar char="•"/>
              <a:defRPr/>
            </a:pPr>
            <a:r>
              <a:rPr lang="en-US" sz="1600" dirty="0"/>
              <a:t>Affordable fiber infrastructure</a:t>
            </a:r>
          </a:p>
          <a:p>
            <a:pPr marL="285750" indent="-285750" defTabSz="914400">
              <a:lnSpc>
                <a:spcPts val="2000"/>
              </a:lnSpc>
              <a:spcBef>
                <a:spcPts val="0"/>
              </a:spcBef>
              <a:buFont typeface="Arial" panose="020B0604020202020204" pitchFamily="34" charset="0"/>
              <a:buChar char="•"/>
              <a:defRPr/>
            </a:pPr>
            <a:r>
              <a:rPr lang="en-US" sz="1600" dirty="0"/>
              <a:t>Wi-Fi in every classroom</a:t>
            </a:r>
          </a:p>
          <a:p>
            <a:pPr marL="285750" indent="-285750" defTabSz="914400">
              <a:lnSpc>
                <a:spcPts val="2000"/>
              </a:lnSpc>
              <a:spcBef>
                <a:spcPts val="0"/>
              </a:spcBef>
              <a:buFont typeface="Arial" panose="020B0604020202020204" pitchFamily="34" charset="0"/>
              <a:buChar char="•"/>
              <a:defRPr/>
            </a:pPr>
            <a:r>
              <a:rPr lang="en-US" sz="1600" dirty="0"/>
              <a:t>Student data privacy and security</a:t>
            </a:r>
          </a:p>
          <a:p>
            <a:pPr marL="285750" indent="-285750" defTabSz="914400">
              <a:lnSpc>
                <a:spcPts val="2000"/>
              </a:lnSpc>
              <a:spcBef>
                <a:spcPts val="0"/>
              </a:spcBef>
              <a:buFont typeface="Arial" panose="020B0604020202020204" pitchFamily="34" charset="0"/>
              <a:buChar char="•"/>
              <a:defRPr/>
            </a:pPr>
            <a:r>
              <a:rPr lang="en-US" sz="1600" dirty="0"/>
              <a:t>Digital learning and content</a:t>
            </a:r>
          </a:p>
          <a:p>
            <a:pPr marL="285750" indent="-285750" defTabSz="914400">
              <a:lnSpc>
                <a:spcPts val="2000"/>
              </a:lnSpc>
              <a:spcBef>
                <a:spcPts val="0"/>
              </a:spcBef>
              <a:buFont typeface="Arial" panose="020B0604020202020204" pitchFamily="34" charset="0"/>
              <a:buChar char="•"/>
              <a:defRPr/>
            </a:pPr>
            <a:r>
              <a:rPr lang="en-US" sz="1600" dirty="0"/>
              <a:t>Student devices</a:t>
            </a:r>
          </a:p>
          <a:p>
            <a:pPr marL="285750" indent="-285750" defTabSz="914400">
              <a:lnSpc>
                <a:spcPts val="2000"/>
              </a:lnSpc>
              <a:spcBef>
                <a:spcPts val="0"/>
              </a:spcBef>
              <a:buFont typeface="Arial" panose="020B0604020202020204" pitchFamily="34" charset="0"/>
              <a:buChar char="•"/>
              <a:defRPr/>
            </a:pPr>
            <a:r>
              <a:rPr lang="en-US" sz="1600" dirty="0"/>
              <a:t>Online assessments</a:t>
            </a:r>
          </a:p>
          <a:p>
            <a:pPr marL="285750" indent="-285750" defTabSz="914400">
              <a:lnSpc>
                <a:spcPts val="2000"/>
              </a:lnSpc>
              <a:spcBef>
                <a:spcPts val="0"/>
              </a:spcBef>
              <a:buFont typeface="Arial" panose="020B0604020202020204" pitchFamily="34" charset="0"/>
              <a:buChar char="•"/>
              <a:defRPr/>
            </a:pPr>
            <a:r>
              <a:rPr lang="en-US" sz="1600" dirty="0"/>
              <a:t>Growing bandwidth demands</a:t>
            </a:r>
          </a:p>
          <a:p>
            <a:pPr marL="285750" indent="-285750" defTabSz="914400">
              <a:lnSpc>
                <a:spcPts val="2000"/>
              </a:lnSpc>
              <a:spcBef>
                <a:spcPts val="0"/>
              </a:spcBef>
              <a:buFont typeface="Arial" panose="020B0604020202020204" pitchFamily="34" charset="0"/>
              <a:buChar char="•"/>
              <a:defRPr/>
            </a:pPr>
            <a:endParaRPr lang="en-US" sz="1600" dirty="0"/>
          </a:p>
        </p:txBody>
      </p:sp>
      <p:sp>
        <p:nvSpPr>
          <p:cNvPr id="4" name="Text Placeholder 3"/>
          <p:cNvSpPr>
            <a:spLocks noGrp="1"/>
          </p:cNvSpPr>
          <p:nvPr>
            <p:ph type="body" sz="quarter" idx="20"/>
          </p:nvPr>
        </p:nvSpPr>
        <p:spPr/>
        <p:txBody>
          <a:bodyPr>
            <a:normAutofit/>
          </a:bodyPr>
          <a:lstStyle/>
          <a:p>
            <a:r>
              <a:rPr lang="en-US" sz="3730" dirty="0">
                <a:cs typeface="Georgia"/>
              </a:rPr>
              <a:t>Advancing education with an experienced </a:t>
            </a:r>
            <a:br>
              <a:rPr lang="en-US" sz="3730" dirty="0">
                <a:cs typeface="Georgia"/>
              </a:rPr>
            </a:br>
            <a:r>
              <a:rPr lang="en-US" sz="3730" dirty="0">
                <a:solidFill>
                  <a:schemeClr val="tx2"/>
                </a:solidFill>
                <a:cs typeface="Georgia"/>
              </a:rPr>
              <a:t>E-rate </a:t>
            </a:r>
            <a:r>
              <a:rPr lang="en-US" sz="3730" dirty="0">
                <a:cs typeface="Georgia"/>
              </a:rPr>
              <a:t>provider.</a:t>
            </a:r>
            <a:endParaRPr lang="en-US" sz="373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834" y="1762667"/>
            <a:ext cx="4116343" cy="3332666"/>
          </a:xfrm>
          <a:prstGeom prst="rect">
            <a:avLst/>
          </a:prstGeom>
        </p:spPr>
      </p:pic>
      <p:sp>
        <p:nvSpPr>
          <p:cNvPr id="8" name="TextBox 7"/>
          <p:cNvSpPr txBox="1"/>
          <p:nvPr/>
        </p:nvSpPr>
        <p:spPr>
          <a:xfrm>
            <a:off x="6654802" y="5206161"/>
            <a:ext cx="4119748" cy="226216"/>
          </a:xfrm>
          <a:prstGeom prst="rect">
            <a:avLst/>
          </a:prstGeom>
          <a:noFill/>
        </p:spPr>
        <p:txBody>
          <a:bodyPr wrap="square" rtlCol="0">
            <a:spAutoFit/>
          </a:bodyPr>
          <a:lstStyle/>
          <a:p>
            <a:r>
              <a:rPr lang="en-US" sz="870" dirty="0">
                <a:solidFill>
                  <a:srgbClr val="5A6771"/>
                </a:solidFill>
                <a:latin typeface="Arial" panose="020B0604020202020204" pitchFamily="34" charset="0"/>
                <a:cs typeface="Arial" panose="020B0604020202020204" pitchFamily="34" charset="0"/>
              </a:rPr>
              <a:t>Source: Education Superhighway</a:t>
            </a:r>
            <a:r>
              <a:rPr lang="en-US" sz="870" i="1" dirty="0">
                <a:solidFill>
                  <a:srgbClr val="5A6771"/>
                </a:solidFill>
                <a:latin typeface="Arial" panose="020B0604020202020204" pitchFamily="34" charset="0"/>
                <a:cs typeface="Arial" panose="020B0604020202020204" pitchFamily="34" charset="0"/>
              </a:rPr>
              <a:t>, 2017 State of the States</a:t>
            </a:r>
            <a:r>
              <a:rPr lang="en-US" sz="870" dirty="0">
                <a:solidFill>
                  <a:srgbClr val="5A6771"/>
                </a:solidFill>
                <a:latin typeface="Arial" panose="020B0604020202020204" pitchFamily="34" charset="0"/>
                <a:cs typeface="Arial" panose="020B0604020202020204" pitchFamily="34" charset="0"/>
              </a:rPr>
              <a:t>, 2017 </a:t>
            </a:r>
            <a:endParaRPr lang="en-US" sz="87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4242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636449" y="2026764"/>
            <a:ext cx="5076194" cy="4177364"/>
          </a:xfrm>
        </p:spPr>
        <p:txBody>
          <a:bodyPr/>
          <a:lstStyle/>
          <a:p>
            <a:pPr defTabSz="914400">
              <a:lnSpc>
                <a:spcPts val="2000"/>
              </a:lnSpc>
              <a:spcBef>
                <a:spcPts val="0"/>
              </a:spcBef>
              <a:defRPr/>
            </a:pPr>
            <a:r>
              <a:rPr lang="en-US" sz="1600" dirty="0">
                <a:solidFill>
                  <a:srgbClr val="00AEEF"/>
                </a:solidFill>
              </a:rPr>
              <a:t>Your challenges and objectives</a:t>
            </a:r>
            <a:endParaRPr lang="en-US" sz="1600" dirty="0"/>
          </a:p>
          <a:p>
            <a:pPr marL="285750" indent="-285750" defTabSz="914400">
              <a:lnSpc>
                <a:spcPts val="1800"/>
              </a:lnSpc>
              <a:spcBef>
                <a:spcPts val="0"/>
              </a:spcBef>
              <a:buFont typeface="Arial" panose="020B0604020202020204" pitchFamily="34" charset="0"/>
              <a:buChar char="•"/>
              <a:defRPr/>
            </a:pPr>
            <a:r>
              <a:rPr lang="en-US" sz="1600" dirty="0"/>
              <a:t>Delivering quality patient care</a:t>
            </a:r>
          </a:p>
          <a:p>
            <a:pPr marL="285750" indent="-285750" defTabSz="914400">
              <a:lnSpc>
                <a:spcPts val="1800"/>
              </a:lnSpc>
              <a:spcBef>
                <a:spcPts val="0"/>
              </a:spcBef>
              <a:buFont typeface="Arial" panose="020B0604020202020204" pitchFamily="34" charset="0"/>
              <a:buChar char="•"/>
              <a:defRPr/>
            </a:pPr>
            <a:r>
              <a:rPr lang="en-US" sz="1600" dirty="0"/>
              <a:t>Promoting interoperability and data sharing</a:t>
            </a:r>
          </a:p>
          <a:p>
            <a:pPr marL="285750" indent="-285750" defTabSz="914400">
              <a:lnSpc>
                <a:spcPts val="1800"/>
              </a:lnSpc>
              <a:spcBef>
                <a:spcPts val="0"/>
              </a:spcBef>
              <a:buFont typeface="Arial" panose="020B0604020202020204" pitchFamily="34" charset="0"/>
              <a:buChar char="•"/>
              <a:defRPr/>
            </a:pPr>
            <a:r>
              <a:rPr lang="en-US" sz="1600" dirty="0"/>
              <a:t>Cloud connectivity for on-demand IT resources</a:t>
            </a:r>
          </a:p>
          <a:p>
            <a:pPr marL="285750" indent="-285750" defTabSz="914400">
              <a:lnSpc>
                <a:spcPts val="1800"/>
              </a:lnSpc>
              <a:spcBef>
                <a:spcPts val="0"/>
              </a:spcBef>
              <a:buFont typeface="Arial" panose="020B0604020202020204" pitchFamily="34" charset="0"/>
              <a:buChar char="•"/>
              <a:defRPr/>
            </a:pPr>
            <a:r>
              <a:rPr lang="en-US" sz="1600" dirty="0"/>
              <a:t>Managing healthcare information such as EHRs across providers</a:t>
            </a:r>
          </a:p>
          <a:p>
            <a:pPr marL="285750" indent="-285750" defTabSz="914400">
              <a:lnSpc>
                <a:spcPts val="1800"/>
              </a:lnSpc>
              <a:spcBef>
                <a:spcPts val="0"/>
              </a:spcBef>
              <a:buFont typeface="Arial" panose="020B0604020202020204" pitchFamily="34" charset="0"/>
              <a:buChar char="•"/>
              <a:defRPr/>
            </a:pPr>
            <a:r>
              <a:rPr lang="en-US" sz="1600" dirty="0"/>
              <a:t>HIPAA privacy and security compliance</a:t>
            </a:r>
          </a:p>
          <a:p>
            <a:pPr marL="285750" indent="-285750" defTabSz="914400">
              <a:lnSpc>
                <a:spcPts val="1800"/>
              </a:lnSpc>
              <a:spcBef>
                <a:spcPts val="0"/>
              </a:spcBef>
              <a:buFont typeface="Arial" panose="020B0604020202020204" pitchFamily="34" charset="0"/>
              <a:buChar char="•"/>
              <a:defRPr/>
            </a:pPr>
            <a:r>
              <a:rPr lang="en-US" sz="1600" dirty="0"/>
              <a:t>Exploding storage requirements</a:t>
            </a:r>
          </a:p>
          <a:p>
            <a:pPr marL="285750" indent="-285750" defTabSz="914400">
              <a:lnSpc>
                <a:spcPts val="2000"/>
              </a:lnSpc>
              <a:spcBef>
                <a:spcPts val="0"/>
              </a:spcBef>
              <a:buFont typeface="Arial" panose="020B0604020202020204" pitchFamily="34" charset="0"/>
              <a:buChar char="•"/>
              <a:defRPr/>
            </a:pPr>
            <a:endParaRPr lang="en-US" sz="1600" dirty="0"/>
          </a:p>
        </p:txBody>
      </p:sp>
      <p:sp>
        <p:nvSpPr>
          <p:cNvPr id="4" name="Text Placeholder 3"/>
          <p:cNvSpPr>
            <a:spLocks noGrp="1"/>
          </p:cNvSpPr>
          <p:nvPr>
            <p:ph type="body" sz="quarter" idx="20"/>
          </p:nvPr>
        </p:nvSpPr>
        <p:spPr/>
        <p:txBody>
          <a:bodyPr>
            <a:normAutofit/>
          </a:bodyPr>
          <a:lstStyle/>
          <a:p>
            <a:r>
              <a:rPr lang="en-US" sz="3730" dirty="0">
                <a:solidFill>
                  <a:schemeClr val="tx2"/>
                </a:solidFill>
                <a:cs typeface="Georgia"/>
              </a:rPr>
              <a:t>Improving</a:t>
            </a:r>
            <a:r>
              <a:rPr lang="en-US" sz="3730" dirty="0">
                <a:cs typeface="Georgia"/>
              </a:rPr>
              <a:t> patient care.</a:t>
            </a:r>
            <a:endParaRPr lang="en-US" sz="3730" dirty="0"/>
          </a:p>
        </p:txBody>
      </p:sp>
      <p:pic>
        <p:nvPicPr>
          <p:cNvPr id="12" name="Picture 11">
            <a:extLst>
              <a:ext uri="{FF2B5EF4-FFF2-40B4-BE49-F238E27FC236}">
                <a16:creationId xmlns:a16="http://schemas.microsoft.com/office/drawing/2014/main" id="{7210F746-060A-4984-A9D5-8F614C04C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4802" y="1758128"/>
            <a:ext cx="4121950" cy="3337205"/>
          </a:xfrm>
          <a:prstGeom prst="rect">
            <a:avLst/>
          </a:prstGeom>
        </p:spPr>
      </p:pic>
      <p:sp>
        <p:nvSpPr>
          <p:cNvPr id="13" name="TextBox 12">
            <a:extLst>
              <a:ext uri="{FF2B5EF4-FFF2-40B4-BE49-F238E27FC236}">
                <a16:creationId xmlns:a16="http://schemas.microsoft.com/office/drawing/2014/main" id="{16928129-9ABA-40CA-927F-DA55A0DC163F}"/>
              </a:ext>
            </a:extLst>
          </p:cNvPr>
          <p:cNvSpPr txBox="1"/>
          <p:nvPr/>
        </p:nvSpPr>
        <p:spPr>
          <a:xfrm>
            <a:off x="6555165" y="5182263"/>
            <a:ext cx="4125336" cy="226216"/>
          </a:xfrm>
          <a:prstGeom prst="rect">
            <a:avLst/>
          </a:prstGeom>
          <a:noFill/>
        </p:spPr>
        <p:txBody>
          <a:bodyPr wrap="square" rtlCol="0">
            <a:spAutoFit/>
          </a:bodyPr>
          <a:lstStyle/>
          <a:p>
            <a:r>
              <a:rPr lang="en-US" sz="870" dirty="0">
                <a:solidFill>
                  <a:srgbClr val="5A6771"/>
                </a:solidFill>
                <a:latin typeface="Arial" panose="020B0604020202020204" pitchFamily="34" charset="0"/>
                <a:cs typeface="Arial" panose="020B0604020202020204" pitchFamily="34" charset="0"/>
              </a:rPr>
              <a:t>Source: SAP</a:t>
            </a:r>
            <a:r>
              <a:rPr lang="en-US" sz="870" i="1" dirty="0">
                <a:solidFill>
                  <a:srgbClr val="5A6771"/>
                </a:solidFill>
                <a:latin typeface="Arial" panose="020B0604020202020204" pitchFamily="34" charset="0"/>
                <a:cs typeface="Arial" panose="020B0604020202020204" pitchFamily="34" charset="0"/>
              </a:rPr>
              <a:t>, Digital Transformation in Healthcare: A Positive Prognosis</a:t>
            </a:r>
            <a:r>
              <a:rPr lang="en-US" sz="870" dirty="0">
                <a:solidFill>
                  <a:srgbClr val="5A6771"/>
                </a:solidFill>
                <a:latin typeface="Arial" panose="020B0604020202020204" pitchFamily="34" charset="0"/>
                <a:cs typeface="Arial" panose="020B0604020202020204" pitchFamily="34" charset="0"/>
              </a:rPr>
              <a:t>, 2017 </a:t>
            </a:r>
            <a:endParaRPr lang="en-US" sz="87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20096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636449" y="2026764"/>
            <a:ext cx="5076194" cy="4177364"/>
          </a:xfrm>
        </p:spPr>
        <p:txBody>
          <a:bodyPr/>
          <a:lstStyle/>
          <a:p>
            <a:pPr defTabSz="914400">
              <a:lnSpc>
                <a:spcPts val="2000"/>
              </a:lnSpc>
              <a:spcBef>
                <a:spcPts val="0"/>
              </a:spcBef>
              <a:defRPr/>
            </a:pPr>
            <a:r>
              <a:rPr lang="en-US" sz="1600" dirty="0">
                <a:solidFill>
                  <a:srgbClr val="00AEEF"/>
                </a:solidFill>
              </a:rPr>
              <a:t>Your challenges and objectives</a:t>
            </a:r>
            <a:endParaRPr lang="en-US" sz="1600" dirty="0"/>
          </a:p>
          <a:p>
            <a:pPr marL="182880" indent="-182880" defTabSz="914400">
              <a:lnSpc>
                <a:spcPts val="1800"/>
              </a:lnSpc>
              <a:spcBef>
                <a:spcPts val="0"/>
              </a:spcBef>
              <a:buFont typeface="Arial" panose="020B0604020202020204" pitchFamily="34" charset="0"/>
              <a:buChar char="•"/>
              <a:defRPr/>
            </a:pPr>
            <a:r>
              <a:rPr lang="en-US" sz="1600" dirty="0"/>
              <a:t>Latency and uptime for up to the millisecond transactions</a:t>
            </a:r>
          </a:p>
          <a:p>
            <a:pPr marL="182880" indent="-182880" defTabSz="914400">
              <a:lnSpc>
                <a:spcPts val="1800"/>
              </a:lnSpc>
              <a:spcBef>
                <a:spcPts val="0"/>
              </a:spcBef>
              <a:buFont typeface="Arial" panose="020B0604020202020204" pitchFamily="34" charset="0"/>
              <a:buChar char="•"/>
              <a:defRPr/>
            </a:pPr>
            <a:r>
              <a:rPr lang="en-US" sz="1600" dirty="0"/>
              <a:t>Network architecture that connects anywhere, anytime</a:t>
            </a:r>
          </a:p>
          <a:p>
            <a:pPr marL="182880" indent="-182880" defTabSz="914400">
              <a:lnSpc>
                <a:spcPts val="1800"/>
              </a:lnSpc>
              <a:spcBef>
                <a:spcPts val="0"/>
              </a:spcBef>
              <a:buFont typeface="Arial" panose="020B0604020202020204" pitchFamily="34" charset="0"/>
              <a:buChar char="•"/>
              <a:defRPr/>
            </a:pPr>
            <a:r>
              <a:rPr lang="en-US" sz="1600" dirty="0"/>
              <a:t>Data privacy, cybersecurity and regulatory compliance</a:t>
            </a:r>
          </a:p>
          <a:p>
            <a:pPr marL="182880" indent="-182880" defTabSz="914400">
              <a:lnSpc>
                <a:spcPts val="1800"/>
              </a:lnSpc>
              <a:spcBef>
                <a:spcPts val="0"/>
              </a:spcBef>
              <a:buFont typeface="Arial" panose="020B0604020202020204" pitchFamily="34" charset="0"/>
              <a:buChar char="•"/>
              <a:defRPr/>
            </a:pPr>
            <a:r>
              <a:rPr lang="en-US" sz="1600" dirty="0"/>
              <a:t>Cloud, SaaS, and robotics/AI implementation</a:t>
            </a:r>
          </a:p>
          <a:p>
            <a:pPr marL="182880" indent="-182880" defTabSz="914400">
              <a:lnSpc>
                <a:spcPts val="1800"/>
              </a:lnSpc>
              <a:spcBef>
                <a:spcPts val="0"/>
              </a:spcBef>
              <a:buFont typeface="Arial" panose="020B0604020202020204" pitchFamily="34" charset="0"/>
              <a:buChar char="•"/>
              <a:defRPr/>
            </a:pPr>
            <a:r>
              <a:rPr lang="en-US" sz="1600" dirty="0"/>
              <a:t>Business continuity and disaster recovery</a:t>
            </a:r>
          </a:p>
          <a:p>
            <a:pPr marL="285750" indent="-285750" defTabSz="914400">
              <a:lnSpc>
                <a:spcPts val="2000"/>
              </a:lnSpc>
              <a:spcBef>
                <a:spcPts val="0"/>
              </a:spcBef>
              <a:buFont typeface="Arial" panose="020B0604020202020204" pitchFamily="34" charset="0"/>
              <a:buChar char="•"/>
              <a:defRPr/>
            </a:pPr>
            <a:endParaRPr lang="en-US" sz="1600" dirty="0"/>
          </a:p>
        </p:txBody>
      </p:sp>
      <p:sp>
        <p:nvSpPr>
          <p:cNvPr id="4" name="Text Placeholder 3"/>
          <p:cNvSpPr>
            <a:spLocks noGrp="1"/>
          </p:cNvSpPr>
          <p:nvPr>
            <p:ph type="body" sz="quarter" idx="20"/>
          </p:nvPr>
        </p:nvSpPr>
        <p:spPr/>
        <p:txBody>
          <a:bodyPr>
            <a:normAutofit/>
          </a:bodyPr>
          <a:lstStyle/>
          <a:p>
            <a:r>
              <a:rPr lang="en-US" sz="3730" dirty="0">
                <a:solidFill>
                  <a:schemeClr val="bg2"/>
                </a:solidFill>
                <a:cs typeface="Georgia"/>
              </a:rPr>
              <a:t>When fractions of a second </a:t>
            </a:r>
            <a:r>
              <a:rPr lang="en-US" sz="3730" dirty="0">
                <a:solidFill>
                  <a:schemeClr val="tx2"/>
                </a:solidFill>
                <a:cs typeface="Georgia"/>
              </a:rPr>
              <a:t>matter</a:t>
            </a:r>
            <a:r>
              <a:rPr lang="en-US" sz="3730" dirty="0">
                <a:cs typeface="Georgia"/>
              </a:rPr>
              <a:t>.</a:t>
            </a:r>
            <a:endParaRPr lang="en-US" sz="3730" dirty="0"/>
          </a:p>
        </p:txBody>
      </p:sp>
      <p:pic>
        <p:nvPicPr>
          <p:cNvPr id="8" name="Picture 7">
            <a:extLst>
              <a:ext uri="{FF2B5EF4-FFF2-40B4-BE49-F238E27FC236}">
                <a16:creationId xmlns:a16="http://schemas.microsoft.com/office/drawing/2014/main" id="{C08565EB-138E-45D1-9D0D-09915E0555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1802" y="1758128"/>
            <a:ext cx="4137561" cy="3352052"/>
          </a:xfrm>
          <a:prstGeom prst="rect">
            <a:avLst/>
          </a:prstGeom>
        </p:spPr>
      </p:pic>
      <p:sp>
        <p:nvSpPr>
          <p:cNvPr id="9" name="TextBox 8">
            <a:extLst>
              <a:ext uri="{FF2B5EF4-FFF2-40B4-BE49-F238E27FC236}">
                <a16:creationId xmlns:a16="http://schemas.microsoft.com/office/drawing/2014/main" id="{6C202EF2-F8DA-47C3-9622-477A0AD198B5}"/>
              </a:ext>
            </a:extLst>
          </p:cNvPr>
          <p:cNvSpPr txBox="1"/>
          <p:nvPr/>
        </p:nvSpPr>
        <p:spPr>
          <a:xfrm>
            <a:off x="6654802" y="5187254"/>
            <a:ext cx="3976947" cy="360099"/>
          </a:xfrm>
          <a:prstGeom prst="rect">
            <a:avLst/>
          </a:prstGeom>
          <a:noFill/>
        </p:spPr>
        <p:txBody>
          <a:bodyPr wrap="square" rtlCol="0">
            <a:spAutoFit/>
          </a:bodyPr>
          <a:lstStyle/>
          <a:p>
            <a:r>
              <a:rPr lang="en-US" sz="870" dirty="0">
                <a:solidFill>
                  <a:srgbClr val="5A6771"/>
                </a:solidFill>
                <a:latin typeface="Arial" panose="020B0604020202020204" pitchFamily="34" charset="0"/>
                <a:cs typeface="Arial" panose="020B0604020202020204" pitchFamily="34" charset="0"/>
              </a:rPr>
              <a:t>Source: WOWZA Media Systems</a:t>
            </a:r>
            <a:r>
              <a:rPr lang="en-US" sz="870" i="1" dirty="0">
                <a:solidFill>
                  <a:srgbClr val="5A6771"/>
                </a:solidFill>
                <a:latin typeface="Arial" panose="020B0604020202020204" pitchFamily="34" charset="0"/>
                <a:cs typeface="Arial" panose="020B0604020202020204" pitchFamily="34" charset="0"/>
              </a:rPr>
              <a:t>, Ultra Low Latency Streaming: When You Have the Need for Speed</a:t>
            </a:r>
            <a:r>
              <a:rPr lang="en-US" sz="870" dirty="0">
                <a:solidFill>
                  <a:srgbClr val="5A6771"/>
                </a:solidFill>
                <a:latin typeface="Arial" panose="020B0604020202020204" pitchFamily="34" charset="0"/>
                <a:cs typeface="Arial" panose="020B0604020202020204" pitchFamily="34" charset="0"/>
              </a:rPr>
              <a:t>, 2018</a:t>
            </a:r>
            <a:endParaRPr lang="en-US" sz="87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5247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2"/>
          </p:nvPr>
        </p:nvSpPr>
        <p:spPr>
          <a:xfrm>
            <a:off x="636449" y="2026764"/>
            <a:ext cx="5076194" cy="4177364"/>
          </a:xfrm>
        </p:spPr>
        <p:txBody>
          <a:bodyPr/>
          <a:lstStyle/>
          <a:p>
            <a:pPr defTabSz="914400">
              <a:lnSpc>
                <a:spcPts val="2000"/>
              </a:lnSpc>
              <a:spcBef>
                <a:spcPts val="0"/>
              </a:spcBef>
              <a:defRPr/>
            </a:pPr>
            <a:r>
              <a:rPr lang="en-US" sz="1600" dirty="0">
                <a:solidFill>
                  <a:srgbClr val="00AEEF"/>
                </a:solidFill>
              </a:rPr>
              <a:t>Your challenges and objectives</a:t>
            </a:r>
            <a:endParaRPr lang="en-US" sz="1600" dirty="0"/>
          </a:p>
          <a:p>
            <a:pPr marL="182880" indent="-182880" defTabSz="914400">
              <a:lnSpc>
                <a:spcPts val="1800"/>
              </a:lnSpc>
              <a:spcBef>
                <a:spcPts val="200"/>
              </a:spcBef>
              <a:buFont typeface="Arial" panose="020B0604020202020204" pitchFamily="34" charset="0"/>
              <a:buChar char="•"/>
              <a:defRPr/>
            </a:pPr>
            <a:r>
              <a:rPr lang="en-US" sz="1600" dirty="0">
                <a:latin typeface="Franklin Gothic Medium"/>
              </a:rPr>
              <a:t>Easy access to information or online services for public agencies and constituents</a:t>
            </a:r>
          </a:p>
          <a:p>
            <a:pPr marL="182880" indent="-182880" defTabSz="914400">
              <a:lnSpc>
                <a:spcPts val="1800"/>
              </a:lnSpc>
              <a:spcBef>
                <a:spcPts val="200"/>
              </a:spcBef>
              <a:buFont typeface="Arial" panose="020B0604020202020204" pitchFamily="34" charset="0"/>
              <a:buChar char="•"/>
              <a:defRPr/>
            </a:pPr>
            <a:r>
              <a:rPr lang="en-US" sz="1600" dirty="0">
                <a:latin typeface="Franklin Gothic Medium"/>
              </a:rPr>
              <a:t>Seamless migration and integration</a:t>
            </a:r>
          </a:p>
          <a:p>
            <a:pPr marL="182880" indent="-182880" defTabSz="914400">
              <a:lnSpc>
                <a:spcPts val="1800"/>
              </a:lnSpc>
              <a:spcBef>
                <a:spcPts val="200"/>
              </a:spcBef>
              <a:buFont typeface="Arial" panose="020B0604020202020204" pitchFamily="34" charset="0"/>
              <a:buChar char="•"/>
              <a:defRPr/>
            </a:pPr>
            <a:r>
              <a:rPr lang="en-US" sz="1600" dirty="0">
                <a:latin typeface="Franklin Gothic Medium"/>
              </a:rPr>
              <a:t>Cybersecurity and disaster recovery</a:t>
            </a:r>
          </a:p>
          <a:p>
            <a:pPr marL="182880" indent="-182880" defTabSz="914400">
              <a:lnSpc>
                <a:spcPts val="1800"/>
              </a:lnSpc>
              <a:spcBef>
                <a:spcPts val="200"/>
              </a:spcBef>
              <a:buFont typeface="Arial" panose="020B0604020202020204" pitchFamily="34" charset="0"/>
              <a:buChar char="•"/>
              <a:defRPr/>
            </a:pPr>
            <a:r>
              <a:rPr lang="en-US" sz="1600" dirty="0">
                <a:latin typeface="Franklin Gothic Medium"/>
              </a:rPr>
              <a:t>Cloud access, applications, and new digital technologies</a:t>
            </a:r>
          </a:p>
          <a:p>
            <a:pPr marL="182880" indent="-182880" defTabSz="914400">
              <a:lnSpc>
                <a:spcPts val="1800"/>
              </a:lnSpc>
              <a:spcBef>
                <a:spcPts val="200"/>
              </a:spcBef>
              <a:buFont typeface="Arial" panose="020B0604020202020204" pitchFamily="34" charset="0"/>
              <a:buChar char="•"/>
              <a:defRPr/>
            </a:pPr>
            <a:r>
              <a:rPr lang="en-US" sz="1600" dirty="0">
                <a:latin typeface="Franklin Gothic Medium"/>
              </a:rPr>
              <a:t>Budget and cost control</a:t>
            </a:r>
          </a:p>
          <a:p>
            <a:pPr marL="285750" indent="-285750" defTabSz="914400">
              <a:lnSpc>
                <a:spcPts val="2000"/>
              </a:lnSpc>
              <a:spcBef>
                <a:spcPts val="0"/>
              </a:spcBef>
              <a:buFont typeface="Arial" panose="020B0604020202020204" pitchFamily="34" charset="0"/>
              <a:buChar char="•"/>
              <a:defRPr/>
            </a:pPr>
            <a:endParaRPr lang="en-US" sz="1600" dirty="0"/>
          </a:p>
        </p:txBody>
      </p:sp>
      <p:sp>
        <p:nvSpPr>
          <p:cNvPr id="4" name="Text Placeholder 3"/>
          <p:cNvSpPr>
            <a:spLocks noGrp="1"/>
          </p:cNvSpPr>
          <p:nvPr>
            <p:ph type="body" sz="quarter" idx="20"/>
          </p:nvPr>
        </p:nvSpPr>
        <p:spPr/>
        <p:txBody>
          <a:bodyPr>
            <a:normAutofit/>
          </a:bodyPr>
          <a:lstStyle/>
          <a:p>
            <a:r>
              <a:rPr lang="en-US" sz="3730" dirty="0">
                <a:solidFill>
                  <a:schemeClr val="tx2"/>
                </a:solidFill>
                <a:cs typeface="Georgia"/>
              </a:rPr>
              <a:t>Supporting</a:t>
            </a:r>
            <a:r>
              <a:rPr lang="en-US" sz="3730" dirty="0">
                <a:solidFill>
                  <a:schemeClr val="bg2"/>
                </a:solidFill>
                <a:cs typeface="Georgia"/>
              </a:rPr>
              <a:t> local, state, and federal agencies.</a:t>
            </a:r>
            <a:endParaRPr lang="en-US" sz="3730" dirty="0"/>
          </a:p>
        </p:txBody>
      </p:sp>
      <p:pic>
        <p:nvPicPr>
          <p:cNvPr id="10" name="Picture 9">
            <a:extLst>
              <a:ext uri="{FF2B5EF4-FFF2-40B4-BE49-F238E27FC236}">
                <a16:creationId xmlns:a16="http://schemas.microsoft.com/office/drawing/2014/main" id="{3483A001-5FDA-46AF-B3D8-8E99016BE2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8055" y="1758128"/>
            <a:ext cx="4140945" cy="3354792"/>
          </a:xfrm>
          <a:prstGeom prst="rect">
            <a:avLst/>
          </a:prstGeom>
        </p:spPr>
      </p:pic>
      <p:sp>
        <p:nvSpPr>
          <p:cNvPr id="11" name="TextBox 10">
            <a:extLst>
              <a:ext uri="{FF2B5EF4-FFF2-40B4-BE49-F238E27FC236}">
                <a16:creationId xmlns:a16="http://schemas.microsoft.com/office/drawing/2014/main" id="{956E4D40-FA48-4310-9663-A34EDDFAD8A7}"/>
              </a:ext>
            </a:extLst>
          </p:cNvPr>
          <p:cNvSpPr txBox="1"/>
          <p:nvPr/>
        </p:nvSpPr>
        <p:spPr>
          <a:xfrm>
            <a:off x="6731802" y="5223698"/>
            <a:ext cx="4140945" cy="226216"/>
          </a:xfrm>
          <a:prstGeom prst="rect">
            <a:avLst/>
          </a:prstGeom>
          <a:noFill/>
        </p:spPr>
        <p:txBody>
          <a:bodyPr wrap="square" rtlCol="0">
            <a:spAutoFit/>
          </a:bodyPr>
          <a:lstStyle/>
          <a:p>
            <a:r>
              <a:rPr lang="en-US" sz="870" dirty="0">
                <a:solidFill>
                  <a:srgbClr val="5A6771"/>
                </a:solidFill>
                <a:latin typeface="Arial" panose="020B0604020202020204" pitchFamily="34" charset="0"/>
                <a:cs typeface="Arial" panose="020B0604020202020204" pitchFamily="34" charset="0"/>
              </a:rPr>
              <a:t>Source: GCN</a:t>
            </a:r>
            <a:r>
              <a:rPr lang="en-US" sz="870" i="1" dirty="0">
                <a:solidFill>
                  <a:srgbClr val="5A6771"/>
                </a:solidFill>
                <a:latin typeface="Arial" panose="020B0604020202020204" pitchFamily="34" charset="0"/>
                <a:cs typeface="Arial" panose="020B0604020202020204" pitchFamily="34" charset="0"/>
              </a:rPr>
              <a:t>, How SD-WAN Can Power Federal Digital Transformation</a:t>
            </a:r>
            <a:r>
              <a:rPr lang="en-US" sz="870" dirty="0">
                <a:solidFill>
                  <a:srgbClr val="5A6771"/>
                </a:solidFill>
                <a:latin typeface="Arial" panose="020B0604020202020204" pitchFamily="34" charset="0"/>
                <a:cs typeface="Arial" panose="020B0604020202020204" pitchFamily="34" charset="0"/>
              </a:rPr>
              <a:t>, 2016 </a:t>
            </a:r>
            <a:endParaRPr lang="en-US" sz="87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0288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Autofit/>
          </a:bodyPr>
          <a:lstStyle/>
          <a:p>
            <a:r>
              <a:rPr lang="en-US" sz="3730" dirty="0"/>
              <a:t>Your local footprint: </a:t>
            </a:r>
            <a:r>
              <a:rPr lang="en-US" sz="3730" dirty="0">
                <a:solidFill>
                  <a:schemeClr val="tx2"/>
                </a:solidFill>
              </a:rPr>
              <a:t>Brooklyn</a:t>
            </a:r>
            <a:r>
              <a:rPr lang="en-US" sz="3730" dirty="0"/>
              <a:t>.</a:t>
            </a:r>
          </a:p>
        </p:txBody>
      </p:sp>
      <p:pic>
        <p:nvPicPr>
          <p:cNvPr id="6" name="Picture 5">
            <a:extLst>
              <a:ext uri="{FF2B5EF4-FFF2-40B4-BE49-F238E27FC236}">
                <a16:creationId xmlns:a16="http://schemas.microsoft.com/office/drawing/2014/main" id="{79BD1848-8DDB-4897-8966-FBE954C705BA}"/>
              </a:ext>
            </a:extLst>
          </p:cNvPr>
          <p:cNvPicPr>
            <a:picLocks noChangeAspect="1"/>
          </p:cNvPicPr>
          <p:nvPr/>
        </p:nvPicPr>
        <p:blipFill rotWithShape="1">
          <a:blip r:embed="rId2"/>
          <a:srcRect l="22167"/>
          <a:stretch/>
        </p:blipFill>
        <p:spPr>
          <a:xfrm>
            <a:off x="3449546" y="1097441"/>
            <a:ext cx="5292908" cy="4663118"/>
          </a:xfrm>
          <a:prstGeom prst="rect">
            <a:avLst/>
          </a:prstGeom>
          <a:ln w="19050">
            <a:solidFill>
              <a:schemeClr val="bg1">
                <a:lumMod val="85000"/>
              </a:schemeClr>
            </a:solidFill>
          </a:ln>
        </p:spPr>
      </p:pic>
    </p:spTree>
    <p:extLst>
      <p:ext uri="{BB962C8B-B14F-4D97-AF65-F5344CB8AC3E}">
        <p14:creationId xmlns:p14="http://schemas.microsoft.com/office/powerpoint/2010/main" val="1014591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Chicago</a:t>
            </a:r>
            <a:r>
              <a:rPr lang="en-US" sz="3730" dirty="0"/>
              <a:t>.</a:t>
            </a:r>
          </a:p>
        </p:txBody>
      </p:sp>
      <p:pic>
        <p:nvPicPr>
          <p:cNvPr id="5" name="Picture 4">
            <a:extLst>
              <a:ext uri="{FF2B5EF4-FFF2-40B4-BE49-F238E27FC236}">
                <a16:creationId xmlns:a16="http://schemas.microsoft.com/office/drawing/2014/main" id="{963A2B05-269A-439D-9EBC-39A38752849D}"/>
              </a:ext>
            </a:extLst>
          </p:cNvPr>
          <p:cNvPicPr>
            <a:picLocks noChangeAspect="1"/>
          </p:cNvPicPr>
          <p:nvPr/>
        </p:nvPicPr>
        <p:blipFill rotWithShape="1">
          <a:blip r:embed="rId2"/>
          <a:srcRect l="6684" r="9075" b="1590"/>
          <a:stretch/>
        </p:blipFill>
        <p:spPr>
          <a:xfrm>
            <a:off x="3449546" y="1097441"/>
            <a:ext cx="5292908" cy="4663118"/>
          </a:xfrm>
          <a:prstGeom prst="rect">
            <a:avLst/>
          </a:prstGeom>
          <a:ln w="19050">
            <a:solidFill>
              <a:schemeClr val="bg1">
                <a:lumMod val="85000"/>
              </a:schemeClr>
            </a:solidFill>
          </a:ln>
        </p:spPr>
      </p:pic>
    </p:spTree>
    <p:extLst>
      <p:ext uri="{BB962C8B-B14F-4D97-AF65-F5344CB8AC3E}">
        <p14:creationId xmlns:p14="http://schemas.microsoft.com/office/powerpoint/2010/main" val="114345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Autofit/>
          </a:bodyPr>
          <a:lstStyle/>
          <a:p>
            <a:r>
              <a:rPr lang="en-US" sz="3730" dirty="0"/>
              <a:t>Your local footprint: </a:t>
            </a:r>
            <a:r>
              <a:rPr lang="en-US" sz="3730" dirty="0">
                <a:solidFill>
                  <a:schemeClr val="tx2"/>
                </a:solidFill>
              </a:rPr>
              <a:t>Cincinnati</a:t>
            </a:r>
            <a:r>
              <a:rPr lang="en-US" sz="3730" dirty="0"/>
              <a:t>.</a:t>
            </a:r>
          </a:p>
        </p:txBody>
      </p:sp>
      <p:pic>
        <p:nvPicPr>
          <p:cNvPr id="6" name="Picture 5">
            <a:extLst>
              <a:ext uri="{FF2B5EF4-FFF2-40B4-BE49-F238E27FC236}">
                <a16:creationId xmlns:a16="http://schemas.microsoft.com/office/drawing/2014/main" id="{CAA99B14-8900-443D-A429-DC1F6BCC6801}"/>
              </a:ext>
            </a:extLst>
          </p:cNvPr>
          <p:cNvPicPr>
            <a:picLocks noChangeAspect="1"/>
          </p:cNvPicPr>
          <p:nvPr/>
        </p:nvPicPr>
        <p:blipFill rotWithShape="1">
          <a:blip r:embed="rId2"/>
          <a:srcRect l="11150" r="10023"/>
          <a:stretch/>
        </p:blipFill>
        <p:spPr>
          <a:xfrm>
            <a:off x="3449546" y="1097442"/>
            <a:ext cx="5292908" cy="4663118"/>
          </a:xfrm>
          <a:prstGeom prst="rect">
            <a:avLst/>
          </a:prstGeom>
          <a:ln w="19050">
            <a:solidFill>
              <a:schemeClr val="bg1">
                <a:lumMod val="85000"/>
              </a:schemeClr>
            </a:solidFill>
          </a:ln>
        </p:spPr>
      </p:pic>
    </p:spTree>
    <p:extLst>
      <p:ext uri="{BB962C8B-B14F-4D97-AF65-F5344CB8AC3E}">
        <p14:creationId xmlns:p14="http://schemas.microsoft.com/office/powerpoint/2010/main" val="1278077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Autofit/>
          </a:bodyPr>
          <a:lstStyle/>
          <a:p>
            <a:r>
              <a:rPr lang="en-US" sz="3730" dirty="0"/>
              <a:t>Your local footprint: </a:t>
            </a:r>
            <a:r>
              <a:rPr lang="en-US" sz="3730" dirty="0">
                <a:solidFill>
                  <a:schemeClr val="tx2"/>
                </a:solidFill>
              </a:rPr>
              <a:t>Cleveland</a:t>
            </a:r>
            <a:r>
              <a:rPr lang="en-US" sz="3730" dirty="0"/>
              <a:t>.</a:t>
            </a:r>
          </a:p>
        </p:txBody>
      </p:sp>
      <p:pic>
        <p:nvPicPr>
          <p:cNvPr id="5" name="Picture 4">
            <a:extLst>
              <a:ext uri="{FF2B5EF4-FFF2-40B4-BE49-F238E27FC236}">
                <a16:creationId xmlns:a16="http://schemas.microsoft.com/office/drawing/2014/main" id="{1B42C98C-1B5F-4717-9B88-ECEF4441C1A3}"/>
              </a:ext>
            </a:extLst>
          </p:cNvPr>
          <p:cNvPicPr>
            <a:picLocks noChangeAspect="1"/>
          </p:cNvPicPr>
          <p:nvPr/>
        </p:nvPicPr>
        <p:blipFill rotWithShape="1">
          <a:blip r:embed="rId2"/>
          <a:srcRect l="10903" r="13492"/>
          <a:stretch/>
        </p:blipFill>
        <p:spPr>
          <a:xfrm>
            <a:off x="3449546" y="1078192"/>
            <a:ext cx="5292908" cy="4682367"/>
          </a:xfrm>
          <a:prstGeom prst="rect">
            <a:avLst/>
          </a:prstGeom>
          <a:ln w="19050">
            <a:solidFill>
              <a:schemeClr val="bg1">
                <a:lumMod val="85000"/>
              </a:schemeClr>
            </a:solidFill>
          </a:ln>
        </p:spPr>
      </p:pic>
    </p:spTree>
    <p:extLst>
      <p:ext uri="{BB962C8B-B14F-4D97-AF65-F5344CB8AC3E}">
        <p14:creationId xmlns:p14="http://schemas.microsoft.com/office/powerpoint/2010/main" val="677046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298BE4-8171-4F8F-B54B-69CB6DCA178F}"/>
              </a:ext>
            </a:extLst>
          </p:cNvPr>
          <p:cNvSpPr>
            <a:spLocks noGrp="1"/>
          </p:cNvSpPr>
          <p:nvPr>
            <p:ph type="body" sz="quarter" idx="20"/>
          </p:nvPr>
        </p:nvSpPr>
        <p:spPr/>
        <p:txBody>
          <a:bodyPr>
            <a:normAutofit/>
          </a:bodyPr>
          <a:lstStyle/>
          <a:p>
            <a:r>
              <a:rPr lang="en-US" sz="3730" dirty="0"/>
              <a:t>Your local footprint: </a:t>
            </a:r>
            <a:r>
              <a:rPr lang="en-US" sz="3730" dirty="0">
                <a:solidFill>
                  <a:schemeClr val="tx2"/>
                </a:solidFill>
              </a:rPr>
              <a:t>Columbus</a:t>
            </a:r>
            <a:r>
              <a:rPr lang="en-US" sz="3730" dirty="0"/>
              <a:t>.</a:t>
            </a:r>
          </a:p>
        </p:txBody>
      </p:sp>
      <p:pic>
        <p:nvPicPr>
          <p:cNvPr id="6" name="Picture 5">
            <a:extLst>
              <a:ext uri="{FF2B5EF4-FFF2-40B4-BE49-F238E27FC236}">
                <a16:creationId xmlns:a16="http://schemas.microsoft.com/office/drawing/2014/main" id="{830E5560-FDE7-4FF9-B686-92DA8C85747A}"/>
              </a:ext>
            </a:extLst>
          </p:cNvPr>
          <p:cNvPicPr>
            <a:picLocks noChangeAspect="1"/>
          </p:cNvPicPr>
          <p:nvPr/>
        </p:nvPicPr>
        <p:blipFill rotWithShape="1">
          <a:blip r:embed="rId3"/>
          <a:srcRect l="15476" r="9964"/>
          <a:stretch/>
        </p:blipFill>
        <p:spPr>
          <a:xfrm>
            <a:off x="3449546" y="1058940"/>
            <a:ext cx="5292908" cy="4701618"/>
          </a:xfrm>
          <a:prstGeom prst="rect">
            <a:avLst/>
          </a:prstGeom>
          <a:ln w="19050">
            <a:solidFill>
              <a:schemeClr val="bg1">
                <a:lumMod val="85000"/>
              </a:schemeClr>
            </a:solidFill>
          </a:ln>
        </p:spPr>
      </p:pic>
    </p:spTree>
    <p:extLst>
      <p:ext uri="{BB962C8B-B14F-4D97-AF65-F5344CB8AC3E}">
        <p14:creationId xmlns:p14="http://schemas.microsoft.com/office/powerpoint/2010/main" val="162914013"/>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1_Office Theme">
  <a:themeElements>
    <a:clrScheme name="Custom 13">
      <a:dk1>
        <a:srgbClr val="8E278F"/>
      </a:dk1>
      <a:lt1>
        <a:srgbClr val="FFFFFF"/>
      </a:lt1>
      <a:dk2>
        <a:srgbClr val="000000"/>
      </a:dk2>
      <a:lt2>
        <a:srgbClr val="5A6771"/>
      </a:lt2>
      <a:accent1>
        <a:srgbClr val="520B90"/>
      </a:accent1>
      <a:accent2>
        <a:srgbClr val="642DAA"/>
      </a:accent2>
      <a:accent3>
        <a:srgbClr val="0069C3"/>
      </a:accent3>
      <a:accent4>
        <a:srgbClr val="00AEEF"/>
      </a:accent4>
      <a:accent5>
        <a:srgbClr val="00857E"/>
      </a:accent5>
      <a:accent6>
        <a:srgbClr val="00BEB7"/>
      </a:accent6>
      <a:hlink>
        <a:srgbClr val="520B90"/>
      </a:hlink>
      <a:folHlink>
        <a:srgbClr val="5A6771"/>
      </a:folHlink>
    </a:clrScheme>
    <a:fontScheme name="Crown Fiber 01">
      <a:majorFont>
        <a:latin typeface="Georgia"/>
        <a:ea typeface=""/>
        <a:cs typeface=""/>
      </a:majorFont>
      <a:minorFont>
        <a:latin typeface="Franklin Gothic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000" dirty="0" smtClean="0">
            <a:latin typeface="+mj-l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3">
    <a:dk1>
      <a:srgbClr val="8E278F"/>
    </a:dk1>
    <a:lt1>
      <a:srgbClr val="FFFFFF"/>
    </a:lt1>
    <a:dk2>
      <a:srgbClr val="000000"/>
    </a:dk2>
    <a:lt2>
      <a:srgbClr val="5A6771"/>
    </a:lt2>
    <a:accent1>
      <a:srgbClr val="520B90"/>
    </a:accent1>
    <a:accent2>
      <a:srgbClr val="642DAA"/>
    </a:accent2>
    <a:accent3>
      <a:srgbClr val="0069C3"/>
    </a:accent3>
    <a:accent4>
      <a:srgbClr val="00AEEF"/>
    </a:accent4>
    <a:accent5>
      <a:srgbClr val="00857E"/>
    </a:accent5>
    <a:accent6>
      <a:srgbClr val="00BEB7"/>
    </a:accent6>
    <a:hlink>
      <a:srgbClr val="520B90"/>
    </a:hlink>
    <a:folHlink>
      <a:srgbClr val="5A677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383f0aac-5e6c-4f58-9bf0-eb6bfc8456e0">UMW6JRC267UU-195-466</_dlc_DocId>
    <_dlc_DocIdUrl xmlns="383f0aac-5e6c-4f58-9bf0-eb6bfc8456e0">
      <Url>https://intranet.crowncastle.com/company-resources/brand/_layouts/15/DocIdRedir.aspx?ID=UMW6JRC267UU-195-466</Url>
      <Description>UMW6JRC267UU-195-466</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564251B6F359F642AD60ED751B397735" ma:contentTypeVersion="3" ma:contentTypeDescription="Create a new document." ma:contentTypeScope="" ma:versionID="245d5a02a23734cf0284d8ec5cff4bca">
  <xsd:schema xmlns:xsd="http://www.w3.org/2001/XMLSchema" xmlns:xs="http://www.w3.org/2001/XMLSchema" xmlns:p="http://schemas.microsoft.com/office/2006/metadata/properties" xmlns:ns1="http://schemas.microsoft.com/sharepoint/v3" xmlns:ns2="383f0aac-5e6c-4f58-9bf0-eb6bfc8456e0" targetNamespace="http://schemas.microsoft.com/office/2006/metadata/properties" ma:root="true" ma:fieldsID="cda823d656314656357a7a47b8ab0a3c" ns1:_="" ns2:_="">
    <xsd:import namespace="http://schemas.microsoft.com/sharepoint/v3"/>
    <xsd:import namespace="383f0aac-5e6c-4f58-9bf0-eb6bfc8456e0"/>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83f0aac-5e6c-4f58-9bf0-eb6bfc8456e0"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75A266-F95D-4FB4-AB0B-5FB7216CB165}">
  <ds:schemaRefs>
    <ds:schemaRef ds:uri="http://schemas.microsoft.com/sharepoint/events"/>
  </ds:schemaRefs>
</ds:datastoreItem>
</file>

<file path=customXml/itemProps2.xml><?xml version="1.0" encoding="utf-8"?>
<ds:datastoreItem xmlns:ds="http://schemas.openxmlformats.org/officeDocument/2006/customXml" ds:itemID="{1C30229A-030E-44CE-B42F-4FB410432238}">
  <ds:schemaRefs>
    <ds:schemaRef ds:uri="http://schemas.microsoft.com/office/2006/documentManagement/types"/>
    <ds:schemaRef ds:uri="383f0aac-5e6c-4f58-9bf0-eb6bfc8456e0"/>
    <ds:schemaRef ds:uri="http://schemas.microsoft.com/sharepoint/v3"/>
    <ds:schemaRef ds:uri="http://schemas.microsoft.com/office/2006/metadata/properties"/>
    <ds:schemaRef ds:uri="http://schemas.microsoft.com/office/infopath/2007/PartnerControls"/>
    <ds:schemaRef ds:uri="http://purl.org/dc/terms/"/>
    <ds:schemaRef ds:uri="http://purl.org/dc/elements/1.1/"/>
    <ds:schemaRef ds:uri="http://www.w3.org/XML/1998/namespace"/>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723E635D-18EA-4A53-9612-F6CB3575784E}">
  <ds:schemaRefs>
    <ds:schemaRef ds:uri="http://schemas.microsoft.com/sharepoint/v3/contenttype/forms"/>
  </ds:schemaRefs>
</ds:datastoreItem>
</file>

<file path=customXml/itemProps4.xml><?xml version="1.0" encoding="utf-8"?>
<ds:datastoreItem xmlns:ds="http://schemas.openxmlformats.org/officeDocument/2006/customXml" ds:itemID="{4D736F41-7ED9-4C07-851B-AA0DFFBF22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83f0aac-5e6c-4f58-9bf0-eb6bfc8456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78245</TotalTime>
  <Words>5047</Words>
  <Application>Microsoft Office PowerPoint</Application>
  <PresentationFormat>Widescreen</PresentationFormat>
  <Paragraphs>405</Paragraphs>
  <Slides>49</Slides>
  <Notes>17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Franklin Gothic Medium</vt:lpstr>
      <vt:lpstr>Georgia</vt:lpstr>
      <vt:lpstr>Lucida Grande</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Crown Castle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We’ll work closely with you to find the right mix of solutions for your organization</dc:title>
  <dc:creator>Zwick, Cassandra</dc:creator>
  <cp:lastModifiedBy>Olsen, Sharon</cp:lastModifiedBy>
  <cp:revision>684</cp:revision>
  <cp:lastPrinted>2019-03-21T17:11:46Z</cp:lastPrinted>
  <dcterms:created xsi:type="dcterms:W3CDTF">2018-05-21T13:27:20Z</dcterms:created>
  <dcterms:modified xsi:type="dcterms:W3CDTF">2020-03-12T13:32:24Z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0x010100564251B6F359F642AD60ED751B397735</vt:lpwstr>
  </property>
  <property fmtid="{D5CDD505-2E9C-101B-9397-08002B2CF9AE}" pid="3" name="_dlc_DocIdItemGuid">
    <vt:lpwstr>790b44db-0998-45de-9de1-062446371b22</vt:lpwstr>
  </property>
</Properties>
</file>