
<file path=[Content_Types].xml><?xml version="1.0" encoding="utf-8"?>
<Types xmlns="http://schemas.openxmlformats.org/package/2006/content-types">
  <Default Extension="png" ContentType="image/png"/>
  <Default Extension="jpg&amp;ehk=a7RdJZfPRuzS9r5" ContentType="image/jpeg"/>
  <Default Extension="jpg&amp;ehk=MXEFlBksc" ContentType="image/jpeg"/>
  <Default Extension="jpeg" ContentType="image/jpeg"/>
  <Default Extension="rels" ContentType="application/vnd.openxmlformats-package.relationships+xml"/>
  <Default Extension="xml" ContentType="application/xml"/>
  <Default Extension="jpg&amp;ehk=OjAZZ0ua" ContentType="image/jpeg"/>
  <Default Extension="wdp" ContentType="image/vnd.ms-photo"/>
  <Default Extension="jpg&amp;ehk=sUILCOQ9sEn9pZcHRFGbgQ&amp;r=0&amp;pid=OfficeInsert" ContentType="image/jpeg"/>
  <Default Extension="jpg&amp;ehk=IrZNwGUEszNR14tbcIcgbw&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26"/>
  </p:notesMasterIdLst>
  <p:sldIdLst>
    <p:sldId id="256" r:id="rId2"/>
    <p:sldId id="280" r:id="rId3"/>
    <p:sldId id="259" r:id="rId4"/>
    <p:sldId id="260" r:id="rId5"/>
    <p:sldId id="261" r:id="rId6"/>
    <p:sldId id="283" r:id="rId7"/>
    <p:sldId id="285" r:id="rId8"/>
    <p:sldId id="263" r:id="rId9"/>
    <p:sldId id="265" r:id="rId10"/>
    <p:sldId id="266" r:id="rId11"/>
    <p:sldId id="267" r:id="rId12"/>
    <p:sldId id="268" r:id="rId13"/>
    <p:sldId id="269" r:id="rId14"/>
    <p:sldId id="270" r:id="rId15"/>
    <p:sldId id="271" r:id="rId16"/>
    <p:sldId id="272" r:id="rId17"/>
    <p:sldId id="273" r:id="rId18"/>
    <p:sldId id="274" r:id="rId19"/>
    <p:sldId id="286" r:id="rId20"/>
    <p:sldId id="275" r:id="rId21"/>
    <p:sldId id="288" r:id="rId22"/>
    <p:sldId id="28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719B"/>
    <a:srgbClr val="2C39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519" autoAdjust="0"/>
  </p:normalViewPr>
  <p:slideViewPr>
    <p:cSldViewPr snapToGrid="0">
      <p:cViewPr varScale="1">
        <p:scale>
          <a:sx n="94" d="100"/>
          <a:sy n="94" d="100"/>
        </p:scale>
        <p:origin x="12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281BA-ED37-4339-A42B-A21C00DCFECF}" type="datetimeFigureOut">
              <a:rPr lang="en-US" smtClean="0"/>
              <a:t>7/3/2018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CA0DA-7191-4375-ACB5-A499F2062A98}" type="slidenum">
              <a:rPr lang="en-US" smtClean="0"/>
              <a:t>‹#›</a:t>
            </a:fld>
            <a:endParaRPr lang="en-US"/>
          </a:p>
        </p:txBody>
      </p:sp>
    </p:spTree>
    <p:extLst>
      <p:ext uri="{BB962C8B-B14F-4D97-AF65-F5344CB8AC3E}">
        <p14:creationId xmlns:p14="http://schemas.microsoft.com/office/powerpoint/2010/main" val="58943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closed three offices a year ago, but nobody turned off the phone or internet for two of them, so you’ve been paying $800 per month for two </a:t>
            </a:r>
            <a:r>
              <a:rPr lang="en-US" sz="1200" i="1" kern="1200" dirty="0">
                <a:solidFill>
                  <a:schemeClr val="tx1"/>
                </a:solidFill>
                <a:effectLst/>
                <a:latin typeface="+mn-lt"/>
                <a:ea typeface="+mn-ea"/>
                <a:cs typeface="+mn-cs"/>
              </a:rPr>
              <a:t>empty</a:t>
            </a:r>
            <a:r>
              <a:rPr lang="en-US" sz="1200" kern="1200" dirty="0">
                <a:solidFill>
                  <a:schemeClr val="tx1"/>
                </a:solidFill>
                <a:effectLst/>
                <a:latin typeface="+mn-lt"/>
                <a:ea typeface="+mn-ea"/>
                <a:cs typeface="+mn-cs"/>
              </a:rPr>
              <a:t> locations.</a:t>
            </a:r>
          </a:p>
          <a:p>
            <a:r>
              <a:rPr lang="en-US" sz="1200" kern="1200" dirty="0">
                <a:solidFill>
                  <a:schemeClr val="tx1"/>
                </a:solidFill>
                <a:effectLst/>
                <a:latin typeface="+mn-lt"/>
                <a:ea typeface="+mn-ea"/>
                <a:cs typeface="+mn-cs"/>
              </a:rPr>
              <a:t>You’ve got 70 mobile phones (including older flip phones)—but only 55 employees, and many appear to be MUCH older plans (twice the cost, half the data).</a:t>
            </a:r>
          </a:p>
          <a:p>
            <a:r>
              <a:rPr lang="en-US" sz="1200" kern="1200" dirty="0">
                <a:solidFill>
                  <a:schemeClr val="tx1"/>
                </a:solidFill>
                <a:effectLst/>
                <a:latin typeface="+mn-lt"/>
                <a:ea typeface="+mn-ea"/>
                <a:cs typeface="+mn-cs"/>
              </a:rPr>
              <a:t>You’ve been having disconnect problems with your phone lines—but is it the phone or a something else (hint: it’s a relic network)</a:t>
            </a:r>
          </a:p>
          <a:p>
            <a:r>
              <a:rPr lang="en-US" sz="1200" kern="1200" dirty="0">
                <a:solidFill>
                  <a:schemeClr val="tx1"/>
                </a:solidFill>
                <a:effectLst/>
                <a:latin typeface="+mn-lt"/>
                <a:ea typeface="+mn-ea"/>
                <a:cs typeface="+mn-cs"/>
              </a:rPr>
              <a:t>And of course, you’re a master negotiator—so you’ll easily get your money back from these multi-billion dollar vendors (without being exhausted in the bureaucracy). </a:t>
            </a: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2</a:t>
            </a:fld>
            <a:endParaRPr lang="en-US"/>
          </a:p>
        </p:txBody>
      </p:sp>
    </p:spTree>
    <p:extLst>
      <p:ext uri="{BB962C8B-B14F-4D97-AF65-F5344CB8AC3E}">
        <p14:creationId xmlns:p14="http://schemas.microsoft.com/office/powerpoint/2010/main" val="225380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BEST MOBILITY - SimpleTek combines the best features of Mobile Expense Management (MEM) and Mobile Device Management (MDM) with inventory and user administration providing the ability to administer all facets of mobile management through a single platform.</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Best MEM.</a:t>
            </a:r>
            <a:r>
              <a:rPr lang="en-US" sz="1200" kern="1200" dirty="0">
                <a:solidFill>
                  <a:schemeClr val="tx1"/>
                </a:solidFill>
                <a:effectLst/>
                <a:latin typeface="+mn-lt"/>
                <a:ea typeface="+mn-ea"/>
                <a:cs typeface="+mn-cs"/>
              </a:rPr>
              <a:t> Automates basic invoice processing, such as verifying bill accuracy, but it also conducts an automatic deep dive review of available rate plans, association discounts, device centric pricing and other hidden price concessions (that the service provider seldom tells you about)—ensuring you have the BEST price.</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Most MDM Integrations</a:t>
            </a:r>
            <a:r>
              <a:rPr lang="en-US" sz="1200" kern="1200" dirty="0">
                <a:solidFill>
                  <a:schemeClr val="tx1"/>
                </a:solidFill>
                <a:effectLst/>
                <a:latin typeface="+mn-lt"/>
                <a:ea typeface="+mn-ea"/>
                <a:cs typeface="+mn-cs"/>
              </a:rPr>
              <a:t>. The only system that integrates with all popular MDM platforms like Microsoft Intune, </a:t>
            </a:r>
            <a:r>
              <a:rPr lang="en-US" sz="1200" kern="1200" dirty="0" err="1">
                <a:solidFill>
                  <a:schemeClr val="tx1"/>
                </a:solidFill>
                <a:effectLst/>
                <a:latin typeface="+mn-lt"/>
                <a:ea typeface="+mn-ea"/>
                <a:cs typeface="+mn-cs"/>
              </a:rPr>
              <a:t>Airwatch</a:t>
            </a:r>
            <a:r>
              <a:rPr lang="en-US" sz="1200" kern="1200" dirty="0">
                <a:solidFill>
                  <a:schemeClr val="tx1"/>
                </a:solidFill>
                <a:effectLst/>
                <a:latin typeface="+mn-lt"/>
                <a:ea typeface="+mn-ea"/>
                <a:cs typeface="+mn-cs"/>
              </a:rPr>
              <a:t>, Kaseya, Spiceworks, and SOTI for quick and easy administration through a single platform.  You can lock down a device in seconds when an employee leaves, enable stronger security policies, AND implement a BYOD policy without compromising the company’s confidential information.</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Best Mobile Administration</a:t>
            </a:r>
            <a:r>
              <a:rPr lang="en-US" sz="1200" kern="1200" dirty="0">
                <a:solidFill>
                  <a:schemeClr val="tx1"/>
                </a:solidFill>
                <a:effectLst/>
                <a:latin typeface="+mn-lt"/>
                <a:ea typeface="+mn-ea"/>
                <a:cs typeface="+mn-cs"/>
              </a:rPr>
              <a:t>. Maintains an accurate inventory of all current mobile services and hardware, including phone numbers, user assignments, device details, rate plans, contracts, apps, and upgrade eligibility. Enables you to reassign devices instead of buying new ones, change device statuses when someone travels international or change the plan on a line no longer being used, stop mobile device abuses (like home video streaming through company phone), PLUS you can activate phones quicker and swap SIM cards instead of waiting for new ones. </a:t>
            </a: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11</a:t>
            </a:fld>
            <a:endParaRPr lang="en-US"/>
          </a:p>
        </p:txBody>
      </p:sp>
    </p:spTree>
    <p:extLst>
      <p:ext uri="{BB962C8B-B14F-4D97-AF65-F5344CB8AC3E}">
        <p14:creationId xmlns:p14="http://schemas.microsoft.com/office/powerpoint/2010/main" val="371610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BEST Vendor Administration &amp; Contracts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US" sz="1200" u="sng" kern="1200" dirty="0">
                <a:solidFill>
                  <a:schemeClr val="tx1"/>
                </a:solidFill>
                <a:effectLst/>
                <a:latin typeface="+mn-lt"/>
                <a:ea typeface="+mn-ea"/>
                <a:cs typeface="+mn-cs"/>
              </a:rPr>
              <a:t>Comprehensive Vendor Profiles.</a:t>
            </a:r>
            <a:r>
              <a:rPr lang="en-US" sz="1200" kern="1200" dirty="0">
                <a:solidFill>
                  <a:schemeClr val="tx1"/>
                </a:solidFill>
                <a:effectLst/>
                <a:latin typeface="+mn-lt"/>
                <a:ea typeface="+mn-ea"/>
                <a:cs typeface="+mn-cs"/>
              </a:rPr>
              <a:t>  The extensive vendor library provides valuable insight about the vendor’s company, its products, strengths and weaknesses, account teams, as well as brochures, and forms in 4 key areas; sales, support, billing, and implementation.  You’ll know which have bad installs (but their product is great once running), which have common over-billing problems, etc. It’s like a combined “Google” and “Yelp” review for each of your vendors—critical when you need to negotiate refunds for their “common” mistakes, and ensure you get what you paid for. </a:t>
            </a:r>
            <a:endParaRPr lang="en-US" sz="1100" kern="1200" dirty="0">
              <a:solidFill>
                <a:schemeClr val="tx1"/>
              </a:solidFill>
              <a:effectLst/>
              <a:latin typeface="+mn-lt"/>
              <a:ea typeface="+mn-ea"/>
              <a:cs typeface="+mn-cs"/>
            </a:endParaRPr>
          </a:p>
          <a:p>
            <a:pPr lvl="1"/>
            <a:r>
              <a:rPr lang="en-US" sz="1200" u="sng" kern="1200" dirty="0">
                <a:solidFill>
                  <a:schemeClr val="tx1"/>
                </a:solidFill>
                <a:effectLst/>
                <a:latin typeface="+mn-lt"/>
                <a:ea typeface="+mn-ea"/>
                <a:cs typeface="+mn-cs"/>
              </a:rPr>
              <a:t>Best Order Administration.</a:t>
            </a:r>
            <a:r>
              <a:rPr lang="en-US" sz="1200" kern="1200" dirty="0">
                <a:solidFill>
                  <a:schemeClr val="tx1"/>
                </a:solidFill>
                <a:effectLst/>
                <a:latin typeface="+mn-lt"/>
                <a:ea typeface="+mn-ea"/>
                <a:cs typeface="+mn-cs"/>
              </a:rPr>
              <a:t>   Automates the order process including vendor selection with the industry's most comprehensive nation-wide database of competitive vendors and service providers (for cell, data, cloud, etc.), along with their ratings and profiles. Helps you quickly identify and select the best vendors by address and enables you to send multiple requests for quotes through the system. It also auto populates the final order, and contains a DETAILED implementation check list per service type--to ensure 100% perfect installs and flawless configurations.</a:t>
            </a:r>
            <a:endParaRPr lang="en-US" sz="11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STRONGEST Contract Management</a:t>
            </a:r>
            <a:r>
              <a:rPr lang="en-US" sz="1200" kern="1200" dirty="0">
                <a:solidFill>
                  <a:schemeClr val="tx1"/>
                </a:solidFill>
                <a:effectLst/>
                <a:latin typeface="+mn-lt"/>
                <a:ea typeface="+mn-ea"/>
                <a:cs typeface="+mn-cs"/>
              </a:rPr>
              <a:t>.  Maintains an inventory of all contractual obligations summarized with key date notifications, commitment details, key clauses, termination liability and end of contract details, and stores electronic version of written Agreements.  The system auto-notifies you in advance of end of contract or auto-renewal dates, so you can re-evaluate or re-negotiate your options and services if desired, often saving 10% to 25% (especially if not under contract).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Rate Guide Analysis</a:t>
            </a:r>
            <a:r>
              <a:rPr lang="en-US" sz="1200" kern="1200" dirty="0">
                <a:solidFill>
                  <a:schemeClr val="tx1"/>
                </a:solidFill>
                <a:effectLst/>
                <a:latin typeface="+mn-lt"/>
                <a:ea typeface="+mn-ea"/>
                <a:cs typeface="+mn-cs"/>
              </a:rPr>
              <a:t>. Automatically monitors regulatory rates and promotions for benchmarking analysis. Comparing what you are paying and notifies you when there are potential changes that could save you money and take advantage of technology improvements.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12</a:t>
            </a:fld>
            <a:endParaRPr lang="en-US"/>
          </a:p>
        </p:txBody>
      </p:sp>
    </p:spTree>
    <p:extLst>
      <p:ext uri="{BB962C8B-B14F-4D97-AF65-F5344CB8AC3E}">
        <p14:creationId xmlns:p14="http://schemas.microsoft.com/office/powerpoint/2010/main" val="511938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BEST Reporting</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Comprehensive Report Library.</a:t>
            </a:r>
            <a:r>
              <a:rPr lang="en-US" sz="1200" kern="1200" dirty="0">
                <a:solidFill>
                  <a:schemeClr val="tx1"/>
                </a:solidFill>
                <a:effectLst/>
                <a:latin typeface="+mn-lt"/>
                <a:ea typeface="+mn-ea"/>
                <a:cs typeface="+mn-cs"/>
              </a:rPr>
              <a:t> SimpleTek report library includes over 40 of the most desired and meaningful expense management and administrative reports, plus customizable report to meet your individual requirements. Get the information you need to make decisions, quickly, easily and without any hassle.</a:t>
            </a:r>
          </a:p>
          <a:p>
            <a:pPr lvl="0"/>
            <a:r>
              <a:rPr lang="en-US" sz="1200" u="sng" kern="1200" dirty="0">
                <a:solidFill>
                  <a:schemeClr val="tx1"/>
                </a:solidFill>
                <a:effectLst/>
                <a:latin typeface="+mn-lt"/>
                <a:ea typeface="+mn-ea"/>
                <a:cs typeface="+mn-cs"/>
              </a:rPr>
              <a:t>Integrated Links.</a:t>
            </a:r>
            <a:r>
              <a:rPr lang="en-US" sz="1200" kern="1200" dirty="0">
                <a:solidFill>
                  <a:schemeClr val="tx1"/>
                </a:solidFill>
                <a:effectLst/>
                <a:latin typeface="+mn-lt"/>
                <a:ea typeface="+mn-ea"/>
                <a:cs typeface="+mn-cs"/>
              </a:rPr>
              <a:t>  Reports include integrated hyperlinks for quick access to additional details. No need to manually navigate to the information, you can access the report, drilling down to vital information with the click of a button. (No more poring over reports for hours!)</a:t>
            </a:r>
          </a:p>
          <a:p>
            <a:pPr lvl="0"/>
            <a:r>
              <a:rPr lang="en-US" sz="1200" u="sng" kern="1200" dirty="0">
                <a:solidFill>
                  <a:schemeClr val="tx1"/>
                </a:solidFill>
                <a:effectLst/>
                <a:latin typeface="+mn-lt"/>
                <a:ea typeface="+mn-ea"/>
                <a:cs typeface="+mn-cs"/>
              </a:rPr>
              <a:t>Filtering.</a:t>
            </a:r>
            <a:r>
              <a:rPr lang="en-US" sz="1200" kern="1200" dirty="0">
                <a:solidFill>
                  <a:schemeClr val="tx1"/>
                </a:solidFill>
                <a:effectLst/>
                <a:latin typeface="+mn-lt"/>
                <a:ea typeface="+mn-ea"/>
                <a:cs typeface="+mn-cs"/>
              </a:rPr>
              <a:t>  Every report in the SimpleTek library can filter by location, vendor, account number, and specific date ranges, which reduces the clutter of unnecessary information in your reports so you get exactly what you need when you need it. </a:t>
            </a:r>
          </a:p>
          <a:p>
            <a:pPr lvl="0"/>
            <a:r>
              <a:rPr lang="en-US" sz="1200" u="sng" kern="1200" dirty="0">
                <a:solidFill>
                  <a:schemeClr val="tx1"/>
                </a:solidFill>
                <a:effectLst/>
                <a:latin typeface="+mn-lt"/>
                <a:ea typeface="+mn-ea"/>
                <a:cs typeface="+mn-cs"/>
              </a:rPr>
              <a:t>Scheduled or Ad-Hoc.</a:t>
            </a:r>
            <a:r>
              <a:rPr lang="en-US" sz="1200" kern="1200" dirty="0">
                <a:solidFill>
                  <a:schemeClr val="tx1"/>
                </a:solidFill>
                <a:effectLst/>
                <a:latin typeface="+mn-lt"/>
                <a:ea typeface="+mn-ea"/>
                <a:cs typeface="+mn-cs"/>
              </a:rPr>
              <a:t>  Reports can be pulled as needed, or you can have your standard reports delivered automatically to your email. The fully customizable report schedule, allows you to control the flow of reports, ensuring that you have the most current information at all times.</a:t>
            </a:r>
          </a:p>
          <a:p>
            <a:pPr lvl="0"/>
            <a:r>
              <a:rPr lang="en-US" sz="1200" u="sng" kern="1200" dirty="0">
                <a:solidFill>
                  <a:schemeClr val="tx1"/>
                </a:solidFill>
                <a:effectLst/>
                <a:latin typeface="+mn-lt"/>
                <a:ea typeface="+mn-ea"/>
                <a:cs typeface="+mn-cs"/>
              </a:rPr>
              <a:t>Report options.</a:t>
            </a:r>
            <a:r>
              <a:rPr lang="en-US" sz="1200" kern="1200" dirty="0">
                <a:solidFill>
                  <a:schemeClr val="tx1"/>
                </a:solidFill>
                <a:effectLst/>
                <a:latin typeface="+mn-lt"/>
                <a:ea typeface="+mn-ea"/>
                <a:cs typeface="+mn-cs"/>
              </a:rPr>
              <a:t>  Every report requested displays on your screen with the ability to print, save or export into Excel with a single click without confusing navigation.</a:t>
            </a: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13</a:t>
            </a:fld>
            <a:endParaRPr lang="en-US"/>
          </a:p>
        </p:txBody>
      </p:sp>
    </p:spTree>
    <p:extLst>
      <p:ext uri="{BB962C8B-B14F-4D97-AF65-F5344CB8AC3E}">
        <p14:creationId xmlns:p14="http://schemas.microsoft.com/office/powerpoint/2010/main" val="350179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EASIEST To Use. It’s not what’s put into software, it’s what you can get out of it, with the least amount of effort, that matters.</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Graphical Dashboard.</a:t>
            </a:r>
            <a:r>
              <a:rPr lang="en-US" sz="1200" kern="1200" dirty="0">
                <a:solidFill>
                  <a:schemeClr val="tx1"/>
                </a:solidFill>
                <a:effectLst/>
                <a:latin typeface="+mn-lt"/>
                <a:ea typeface="+mn-ea"/>
                <a:cs typeface="+mn-cs"/>
              </a:rPr>
              <a:t> The home screen displays graphical and summary status information for you company. With the ability to navigate to any section for additional drill down. Ensures you can overview of the entire operation within seconds with anomalies being highlighted, so you can catch issues before they snowball into something bigger.</a:t>
            </a:r>
          </a:p>
          <a:p>
            <a:pPr lvl="0"/>
            <a:r>
              <a:rPr lang="en-US" sz="1200" u="sng" kern="1200" dirty="0">
                <a:solidFill>
                  <a:schemeClr val="tx1"/>
                </a:solidFill>
                <a:effectLst/>
                <a:latin typeface="+mn-lt"/>
                <a:ea typeface="+mn-ea"/>
                <a:cs typeface="+mn-cs"/>
              </a:rPr>
              <a:t>Intuitive design.</a:t>
            </a:r>
            <a:r>
              <a:rPr lang="en-US" sz="1200" kern="1200" dirty="0">
                <a:solidFill>
                  <a:schemeClr val="tx1"/>
                </a:solidFill>
                <a:effectLst/>
                <a:latin typeface="+mn-lt"/>
                <a:ea typeface="+mn-ea"/>
                <a:cs typeface="+mn-cs"/>
              </a:rPr>
              <a:t>  The foundation for fast navigation and simple user experience come from a logical hierarchy beginning with: Company information, Location details, Account information, Product details, and Expense details. The learning curve is so low many customers need absolutely no training.</a:t>
            </a:r>
          </a:p>
          <a:p>
            <a:pPr lvl="0"/>
            <a:r>
              <a:rPr lang="en-US" sz="1200" u="sng" kern="1200" dirty="0">
                <a:solidFill>
                  <a:schemeClr val="tx1"/>
                </a:solidFill>
                <a:effectLst/>
                <a:latin typeface="+mn-lt"/>
                <a:ea typeface="+mn-ea"/>
                <a:cs typeface="+mn-cs"/>
              </a:rPr>
              <a:t>Internal links.</a:t>
            </a:r>
            <a:r>
              <a:rPr lang="en-US" sz="1200" kern="1200" dirty="0">
                <a:solidFill>
                  <a:schemeClr val="tx1"/>
                </a:solidFill>
                <a:effectLst/>
                <a:latin typeface="+mn-lt"/>
                <a:ea typeface="+mn-ea"/>
                <a:cs typeface="+mn-cs"/>
              </a:rPr>
              <a:t> Quickly navigating from one area of the software to the next minimizes time spent navigating and maximizing time using the information.</a:t>
            </a:r>
          </a:p>
          <a:p>
            <a:pPr lvl="0"/>
            <a:r>
              <a:rPr lang="en-US" sz="1200" u="sng" kern="1200" dirty="0">
                <a:solidFill>
                  <a:schemeClr val="tx1"/>
                </a:solidFill>
                <a:effectLst/>
                <a:latin typeface="+mn-lt"/>
                <a:ea typeface="+mn-ea"/>
                <a:cs typeface="+mn-cs"/>
              </a:rPr>
              <a:t>Quick-easy search.</a:t>
            </a:r>
            <a:r>
              <a:rPr lang="en-US" sz="1200" kern="1200" dirty="0">
                <a:solidFill>
                  <a:schemeClr val="tx1"/>
                </a:solidFill>
                <a:effectLst/>
                <a:latin typeface="+mn-lt"/>
                <a:ea typeface="+mn-ea"/>
                <a:cs typeface="+mn-cs"/>
              </a:rPr>
              <a:t>  You can search from 20 different criteria to view exactly the information you want.  The software is designed to give you the information you searched for, while on the same screen being able to open additional details associated with your search.</a:t>
            </a:r>
          </a:p>
          <a:p>
            <a:r>
              <a:rPr lang="en-US" sz="1200" u="sng" kern="1200" dirty="0">
                <a:solidFill>
                  <a:schemeClr val="tx1"/>
                </a:solidFill>
                <a:effectLst/>
                <a:latin typeface="+mn-lt"/>
                <a:ea typeface="+mn-ea"/>
                <a:cs typeface="+mn-cs"/>
              </a:rPr>
              <a:t>Modular design.</a:t>
            </a:r>
            <a:r>
              <a:rPr lang="en-US" sz="1200" kern="1200" dirty="0">
                <a:solidFill>
                  <a:schemeClr val="tx1"/>
                </a:solidFill>
                <a:effectLst/>
                <a:latin typeface="+mn-lt"/>
                <a:ea typeface="+mn-ea"/>
                <a:cs typeface="+mn-cs"/>
              </a:rPr>
              <a:t>   Select any module to quickly access your information and easily access data.  Drop down boxes allow you to go directly to the function you need quickly and easily.</a:t>
            </a:r>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14</a:t>
            </a:fld>
            <a:endParaRPr lang="en-US"/>
          </a:p>
        </p:txBody>
      </p:sp>
    </p:spTree>
    <p:extLst>
      <p:ext uri="{BB962C8B-B14F-4D97-AF65-F5344CB8AC3E}">
        <p14:creationId xmlns:p14="http://schemas.microsoft.com/office/powerpoint/2010/main" val="2855939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22</a:t>
            </a:fld>
            <a:endParaRPr lang="en-US"/>
          </a:p>
        </p:txBody>
      </p:sp>
    </p:spTree>
    <p:extLst>
      <p:ext uri="{BB962C8B-B14F-4D97-AF65-F5344CB8AC3E}">
        <p14:creationId xmlns:p14="http://schemas.microsoft.com/office/powerpoint/2010/main" val="34900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closed three offices a year ago, but nobody turned off the phone or internet for two of them, so you’ve been paying $800 per month for two </a:t>
            </a:r>
            <a:r>
              <a:rPr lang="en-US" sz="1200" i="1" kern="1200" dirty="0">
                <a:solidFill>
                  <a:schemeClr val="tx1"/>
                </a:solidFill>
                <a:effectLst/>
                <a:latin typeface="+mn-lt"/>
                <a:ea typeface="+mn-ea"/>
                <a:cs typeface="+mn-cs"/>
              </a:rPr>
              <a:t>empty</a:t>
            </a:r>
            <a:r>
              <a:rPr lang="en-US" sz="1200" kern="1200" dirty="0">
                <a:solidFill>
                  <a:schemeClr val="tx1"/>
                </a:solidFill>
                <a:effectLst/>
                <a:latin typeface="+mn-lt"/>
                <a:ea typeface="+mn-ea"/>
                <a:cs typeface="+mn-cs"/>
              </a:rPr>
              <a:t> locations.</a:t>
            </a:r>
          </a:p>
          <a:p>
            <a:r>
              <a:rPr lang="en-US" sz="1200" kern="1200" dirty="0">
                <a:solidFill>
                  <a:schemeClr val="tx1"/>
                </a:solidFill>
                <a:effectLst/>
                <a:latin typeface="+mn-lt"/>
                <a:ea typeface="+mn-ea"/>
                <a:cs typeface="+mn-cs"/>
              </a:rPr>
              <a:t>You’ve got 70 mobile phones (including older flip phones)—but only 55 employees, and many appear to be MUCH older plans (twice the cost, half the data).</a:t>
            </a:r>
          </a:p>
          <a:p>
            <a:r>
              <a:rPr lang="en-US" sz="1200" kern="1200" dirty="0">
                <a:solidFill>
                  <a:schemeClr val="tx1"/>
                </a:solidFill>
                <a:effectLst/>
                <a:latin typeface="+mn-lt"/>
                <a:ea typeface="+mn-ea"/>
                <a:cs typeface="+mn-cs"/>
              </a:rPr>
              <a:t>You’ve been having disconnect problems with your phone lines—but is it the phone or a something else (hint: it’s a relic network)</a:t>
            </a:r>
          </a:p>
          <a:p>
            <a:r>
              <a:rPr lang="en-US" sz="1200" kern="1200" dirty="0">
                <a:solidFill>
                  <a:schemeClr val="tx1"/>
                </a:solidFill>
                <a:effectLst/>
                <a:latin typeface="+mn-lt"/>
                <a:ea typeface="+mn-ea"/>
                <a:cs typeface="+mn-cs"/>
              </a:rPr>
              <a:t>And of course, you’re a master negotiator—so you’ll easily get your money back from these multi-billion dollar vendors (without being exhausted in the bureaucracy). </a:t>
            </a: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3</a:t>
            </a:fld>
            <a:endParaRPr lang="en-US"/>
          </a:p>
        </p:txBody>
      </p:sp>
    </p:spTree>
    <p:extLst>
      <p:ext uri="{BB962C8B-B14F-4D97-AF65-F5344CB8AC3E}">
        <p14:creationId xmlns:p14="http://schemas.microsoft.com/office/powerpoint/2010/main" val="272899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Alternatives that customers try…</a:t>
            </a:r>
          </a:p>
          <a:p>
            <a:pPr lvl="0"/>
            <a:r>
              <a:rPr lang="en-US" sz="1200" kern="1200" dirty="0">
                <a:solidFill>
                  <a:schemeClr val="tx1"/>
                </a:solidFill>
                <a:effectLst/>
                <a:latin typeface="+mn-lt"/>
                <a:ea typeface="+mn-ea"/>
                <a:cs typeface="+mn-cs"/>
              </a:rPr>
              <a:t>Spreadsheets</a:t>
            </a:r>
          </a:p>
          <a:p>
            <a:pPr lvl="0"/>
            <a:r>
              <a:rPr lang="en-US" sz="1200" kern="1200" dirty="0">
                <a:solidFill>
                  <a:schemeClr val="tx1"/>
                </a:solidFill>
                <a:effectLst/>
                <a:latin typeface="+mn-lt"/>
                <a:ea typeface="+mn-ea"/>
                <a:cs typeface="+mn-cs"/>
              </a:rPr>
              <a:t>Vendors</a:t>
            </a:r>
          </a:p>
          <a:p>
            <a:pPr lvl="0"/>
            <a:r>
              <a:rPr lang="en-US" sz="1200" kern="1200" dirty="0">
                <a:solidFill>
                  <a:schemeClr val="tx1"/>
                </a:solidFill>
                <a:effectLst/>
                <a:latin typeface="+mn-lt"/>
                <a:ea typeface="+mn-ea"/>
                <a:cs typeface="+mn-cs"/>
              </a:rPr>
              <a:t>Doing nothing at all</a:t>
            </a:r>
          </a:p>
          <a:p>
            <a:pPr lvl="0"/>
            <a:r>
              <a:rPr lang="en-US" sz="1200" kern="1200" dirty="0">
                <a:solidFill>
                  <a:schemeClr val="tx1"/>
                </a:solidFill>
                <a:effectLst/>
                <a:latin typeface="+mn-lt"/>
                <a:ea typeface="+mn-ea"/>
                <a:cs typeface="+mn-cs"/>
              </a:rPr>
              <a:t>Accounting systems</a:t>
            </a:r>
          </a:p>
          <a:p>
            <a:pPr lvl="0"/>
            <a:r>
              <a:rPr lang="en-US" sz="1200" kern="1200" dirty="0">
                <a:solidFill>
                  <a:schemeClr val="tx1"/>
                </a:solidFill>
                <a:effectLst/>
                <a:latin typeface="+mn-lt"/>
                <a:ea typeface="+mn-ea"/>
                <a:cs typeface="+mn-cs"/>
              </a:rPr>
              <a:t>Memory</a:t>
            </a:r>
          </a:p>
          <a:p>
            <a:pPr lvl="0"/>
            <a:r>
              <a:rPr lang="en-US" sz="1200" kern="1200" dirty="0">
                <a:solidFill>
                  <a:schemeClr val="tx1"/>
                </a:solidFill>
                <a:effectLst/>
                <a:latin typeface="+mn-lt"/>
                <a:ea typeface="+mn-ea"/>
                <a:cs typeface="+mn-cs"/>
              </a:rPr>
              <a:t>Staff</a:t>
            </a:r>
          </a:p>
          <a:p>
            <a:pPr lvl="0"/>
            <a:r>
              <a:rPr lang="en-US" sz="1200" kern="1200" dirty="0">
                <a:solidFill>
                  <a:schemeClr val="tx1"/>
                </a:solidFill>
                <a:effectLst/>
                <a:latin typeface="+mn-lt"/>
                <a:ea typeface="+mn-ea"/>
                <a:cs typeface="+mn-cs"/>
              </a:rPr>
              <a:t>Systems/Hardware</a:t>
            </a:r>
          </a:p>
          <a:p>
            <a:pPr lvl="0"/>
            <a:r>
              <a:rPr lang="en-US" sz="1200" kern="1200" dirty="0">
                <a:solidFill>
                  <a:schemeClr val="tx1"/>
                </a:solidFill>
                <a:effectLst/>
                <a:latin typeface="+mn-lt"/>
                <a:ea typeface="+mn-ea"/>
                <a:cs typeface="+mn-cs"/>
              </a:rPr>
              <a:t>Home grown databases</a:t>
            </a: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4</a:t>
            </a:fld>
            <a:endParaRPr lang="en-US"/>
          </a:p>
        </p:txBody>
      </p:sp>
    </p:spTree>
    <p:extLst>
      <p:ext uri="{BB962C8B-B14F-4D97-AF65-F5344CB8AC3E}">
        <p14:creationId xmlns:p14="http://schemas.microsoft.com/office/powerpoint/2010/main" val="219895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Big Question (thesis)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how do you ensure you don’t pay (massively) for services you should have turned off, are getting the absolute latest and best plan for those you keep, or even know if it is time to switch your services (still using POTS and a tape answering machine, when you can save half with </a:t>
            </a:r>
            <a:r>
              <a:rPr lang="en-US" sz="1200" kern="1200" dirty="0" err="1">
                <a:solidFill>
                  <a:schemeClr val="tx1"/>
                </a:solidFill>
                <a:effectLst/>
                <a:latin typeface="+mn-lt"/>
                <a:ea typeface="+mn-ea"/>
                <a:cs typeface="+mn-cs"/>
              </a:rPr>
              <a:t>Voip</a:t>
            </a:r>
            <a:r>
              <a:rPr lang="en-US" sz="1200" kern="1200" dirty="0">
                <a:solidFill>
                  <a:schemeClr val="tx1"/>
                </a:solidFill>
                <a:effectLst/>
                <a:latin typeface="+mn-lt"/>
                <a:ea typeface="+mn-ea"/>
                <a:cs typeface="+mn-cs"/>
              </a:rPr>
              <a:t>)—all in a single system with a dashboard that tells you what the heck is even going on?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Perhaps you should consider…</a:t>
            </a:r>
          </a:p>
          <a:p>
            <a:r>
              <a:rPr lang="en-US" sz="1200" kern="1200" dirty="0">
                <a:solidFill>
                  <a:schemeClr val="tx1"/>
                </a:solidFill>
                <a:effectLst/>
                <a:latin typeface="+mn-lt"/>
                <a:ea typeface="+mn-ea"/>
                <a:cs typeface="+mn-cs"/>
              </a:rPr>
              <a:t>SimpleTek – we solve what ails you!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5</a:t>
            </a:fld>
            <a:endParaRPr lang="en-US"/>
          </a:p>
        </p:txBody>
      </p:sp>
    </p:spTree>
    <p:extLst>
      <p:ext uri="{BB962C8B-B14F-4D97-AF65-F5344CB8AC3E}">
        <p14:creationId xmlns:p14="http://schemas.microsoft.com/office/powerpoint/2010/main" val="323835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6</a:t>
            </a:fld>
            <a:endParaRPr lang="en-US"/>
          </a:p>
        </p:txBody>
      </p:sp>
    </p:spTree>
    <p:extLst>
      <p:ext uri="{BB962C8B-B14F-4D97-AF65-F5344CB8AC3E}">
        <p14:creationId xmlns:p14="http://schemas.microsoft.com/office/powerpoint/2010/main" val="284305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SimpleTek has been servicing customers since 1989 (29 years).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Same company that designed and implemented the National Suicide Prevention Lifeline for the US Government.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Has managed over $70 million in monthly billing for businesses globally and have successfully negotiated Credits of over 45 million for billing errors.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100% of customers have realized a net cost savings—even when factoring in the cost for SimpleTek. Customers include:</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AT&amp;T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United Way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St Louis Blues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Novus International</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LMI Aerospace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Clear Channel Radio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HOK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Payless Shoes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9 West Retail</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7</a:t>
            </a:fld>
            <a:endParaRPr lang="en-US"/>
          </a:p>
        </p:txBody>
      </p:sp>
    </p:spTree>
    <p:extLst>
      <p:ext uri="{BB962C8B-B14F-4D97-AF65-F5344CB8AC3E}">
        <p14:creationId xmlns:p14="http://schemas.microsoft.com/office/powerpoint/2010/main" val="1745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SimpleTek</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world’s only automated system that uses software to audit your entire company’s mobile, data and cloud services to pinpoint EXACTLY how to save </a:t>
            </a:r>
            <a:r>
              <a:rPr lang="en-US" sz="1200" i="1" kern="1200" dirty="0">
                <a:solidFill>
                  <a:schemeClr val="tx1"/>
                </a:solidFill>
                <a:effectLst/>
                <a:latin typeface="+mn-lt"/>
                <a:ea typeface="+mn-ea"/>
                <a:cs typeface="+mn-cs"/>
              </a:rPr>
              <a:t>thousands</a:t>
            </a:r>
            <a:r>
              <a:rPr lang="en-US" sz="1200" kern="1200" dirty="0">
                <a:solidFill>
                  <a:schemeClr val="tx1"/>
                </a:solidFill>
                <a:effectLst/>
                <a:latin typeface="+mn-lt"/>
                <a:ea typeface="+mn-ea"/>
                <a:cs typeface="+mn-cs"/>
              </a:rPr>
              <a:t> each month (averages 31% savings…and reduces manpower drain). Ensures you have the correct plan, not paying for unused lines, billed correctly, and Enterprise level expense management virtually eliminating the time and hassles of invoice processing.  PLUS, with integration of inventories, vendor details, contracts and automation of ordering and projects administration is simple and hassle free.</a:t>
            </a: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8</a:t>
            </a:fld>
            <a:endParaRPr lang="en-US"/>
          </a:p>
        </p:txBody>
      </p:sp>
    </p:spTree>
    <p:extLst>
      <p:ext uri="{BB962C8B-B14F-4D97-AF65-F5344CB8AC3E}">
        <p14:creationId xmlns:p14="http://schemas.microsoft.com/office/powerpoint/2010/main" val="36873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five MAIN reasons to consider SimpleTek</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Supports the MOST Services &amp; Technology</a:t>
            </a:r>
          </a:p>
          <a:p>
            <a:pPr lvl="0"/>
            <a:r>
              <a:rPr lang="en-US" sz="1200" kern="1200" dirty="0">
                <a:solidFill>
                  <a:schemeClr val="tx1"/>
                </a:solidFill>
                <a:effectLst/>
                <a:latin typeface="+mn-lt"/>
                <a:ea typeface="+mn-ea"/>
                <a:cs typeface="+mn-cs"/>
              </a:rPr>
              <a:t>BEST Mobility</a:t>
            </a:r>
          </a:p>
          <a:p>
            <a:pPr lvl="0"/>
            <a:r>
              <a:rPr lang="en-US" sz="1200" kern="1200" dirty="0">
                <a:solidFill>
                  <a:schemeClr val="tx1"/>
                </a:solidFill>
                <a:effectLst/>
                <a:latin typeface="+mn-lt"/>
                <a:ea typeface="+mn-ea"/>
                <a:cs typeface="+mn-cs"/>
              </a:rPr>
              <a:t>BEST Vendor Administration &amp; Contracts</a:t>
            </a:r>
          </a:p>
          <a:p>
            <a:pPr lvl="0"/>
            <a:r>
              <a:rPr lang="en-US" sz="1200" kern="1200" dirty="0">
                <a:solidFill>
                  <a:schemeClr val="tx1"/>
                </a:solidFill>
                <a:effectLst/>
                <a:latin typeface="+mn-lt"/>
                <a:ea typeface="+mn-ea"/>
                <a:cs typeface="+mn-cs"/>
              </a:rPr>
              <a:t>BEST Reporting</a:t>
            </a:r>
          </a:p>
          <a:p>
            <a:pPr lvl="0"/>
            <a:r>
              <a:rPr lang="en-US" sz="1200" kern="1200" dirty="0">
                <a:solidFill>
                  <a:schemeClr val="tx1"/>
                </a:solidFill>
                <a:effectLst/>
                <a:latin typeface="+mn-lt"/>
                <a:ea typeface="+mn-ea"/>
                <a:cs typeface="+mn-cs"/>
              </a:rPr>
              <a:t>EASIEST To 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Plus, it is the Price Performance LEADER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look at each of these in detail</a:t>
            </a: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9</a:t>
            </a:fld>
            <a:endParaRPr lang="en-US"/>
          </a:p>
        </p:txBody>
      </p:sp>
    </p:spTree>
    <p:extLst>
      <p:ext uri="{BB962C8B-B14F-4D97-AF65-F5344CB8AC3E}">
        <p14:creationId xmlns:p14="http://schemas.microsoft.com/office/powerpoint/2010/main" val="202898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Supports the MOST Services &amp; Technology</a:t>
            </a:r>
            <a:r>
              <a:rPr lang="en-US" sz="1200" kern="1200" dirty="0">
                <a:solidFill>
                  <a:schemeClr val="tx1"/>
                </a:solidFill>
                <a:effectLst/>
                <a:latin typeface="+mn-lt"/>
                <a:ea typeface="+mn-ea"/>
                <a:cs typeface="+mn-cs"/>
              </a:rPr>
              <a:t>. SimpleTek includes all the </a:t>
            </a:r>
            <a:r>
              <a:rPr lang="en-US" sz="1200" i="1" kern="1200" dirty="0">
                <a:solidFill>
                  <a:schemeClr val="tx1"/>
                </a:solidFill>
                <a:effectLst/>
                <a:latin typeface="+mn-lt"/>
                <a:ea typeface="+mn-ea"/>
                <a:cs typeface="+mn-cs"/>
              </a:rPr>
              <a:t>common</a:t>
            </a:r>
            <a:r>
              <a:rPr lang="en-US" sz="1200" kern="1200" dirty="0">
                <a:solidFill>
                  <a:schemeClr val="tx1"/>
                </a:solidFill>
                <a:effectLst/>
                <a:latin typeface="+mn-lt"/>
                <a:ea typeface="+mn-ea"/>
                <a:cs typeface="+mn-cs"/>
              </a:rPr>
              <a:t> service categories (voice, data, mobile, cloud and support) required to allocate expenses, process invoices and allocate to the proper group. But unlike basic “blind” alternatives, the audit creates custom and pre-built database of all the technical details within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system—so you always know exactly what you have per location. For example, how many land lines you are purchasing vs using (including the correct provider), what mobile plans do you have (and are they still the best), what data speeds are you getting (is your plan still competitive?), plus MORE.</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BEST Data.</a:t>
            </a:r>
            <a:r>
              <a:rPr lang="en-US" sz="1200" kern="1200" dirty="0">
                <a:solidFill>
                  <a:schemeClr val="tx1"/>
                </a:solidFill>
                <a:effectLst/>
                <a:latin typeface="+mn-lt"/>
                <a:ea typeface="+mn-ea"/>
                <a:cs typeface="+mn-cs"/>
              </a:rPr>
              <a:t>  Goes beyond the basics to include granular details including Service type, Circuit ID’s, IP addresses, interconnects, data speeds, etc.), interface hardware (routing details, hardware, signaling, etc.), and Utilization reports.  You know exactly what you have, by location, if it is even being used (i.e., office closed—but internet still being billed), and if it is the best plan (or you’re paying old higher rates for lower speeds)—you validate that you are getting the absolute best price—drastically reducing unnecessary expenses. </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BEST Voice. </a:t>
            </a:r>
            <a:r>
              <a:rPr lang="en-US" sz="1200" kern="1200" dirty="0">
                <a:solidFill>
                  <a:schemeClr val="tx1"/>
                </a:solidFill>
                <a:effectLst/>
                <a:latin typeface="+mn-lt"/>
                <a:ea typeface="+mn-ea"/>
                <a:cs typeface="+mn-cs"/>
              </a:rPr>
              <a:t>  Includes common service types plus </a:t>
            </a:r>
            <a:r>
              <a:rPr lang="en-US" sz="1200" i="1" kern="1200" dirty="0">
                <a:solidFill>
                  <a:schemeClr val="tx1"/>
                </a:solidFill>
                <a:effectLst/>
                <a:latin typeface="+mn-lt"/>
                <a:ea typeface="+mn-ea"/>
                <a:cs typeface="+mn-cs"/>
              </a:rPr>
              <a:t>advanced</a:t>
            </a:r>
            <a:r>
              <a:rPr lang="en-US" sz="1200" kern="1200" dirty="0">
                <a:solidFill>
                  <a:schemeClr val="tx1"/>
                </a:solidFill>
                <a:effectLst/>
                <a:latin typeface="+mn-lt"/>
                <a:ea typeface="+mn-ea"/>
                <a:cs typeface="+mn-cs"/>
              </a:rPr>
              <a:t> network details found nowhere else (i.e. Access method, Network interface, signaling, Line coding, codec, etc.), service details (# of paths, routing, circuit ID’s/phone numbers, Caller ID, uses, Utilization, Call Detail records, etc.) and technology deployed (SIP, PRI, POTS, etc.). You finally know if you are still paying for unused lines, if you should switch to dedicated services, move to VoIP, bundle or un-bundle, or even use a hosted system—plus you have all the ammunition to negotiate the best deal.</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One of the BEST Mobility Services.</a:t>
            </a:r>
            <a:r>
              <a:rPr lang="en-US" sz="1200" kern="1200" dirty="0">
                <a:solidFill>
                  <a:schemeClr val="tx1"/>
                </a:solidFill>
                <a:effectLst/>
                <a:latin typeface="+mn-lt"/>
                <a:ea typeface="+mn-ea"/>
                <a:cs typeface="+mn-cs"/>
              </a:rPr>
              <a:t>  Maintains inventory of all service items (i.e. Rate plans, upgrade eligibility, usage, discounts, etc.), line/hardware details (user, device type, Apps, IMEI, SIM, etc.), and accessories/apps on a per line of service basis.  Ensures you have the best plan (every 13 hours there are plan changes—many can save you thousands), take advantage of hardware promos, turn off unused lines, and helps isolate abuses (data overage, downloaded unapproved apps, etc.). </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BEST Cloud Services.</a:t>
            </a:r>
            <a:r>
              <a:rPr lang="en-US" sz="1200" kern="1200" dirty="0">
                <a:solidFill>
                  <a:schemeClr val="tx1"/>
                </a:solidFill>
                <a:effectLst/>
                <a:latin typeface="+mn-lt"/>
                <a:ea typeface="+mn-ea"/>
                <a:cs typeface="+mn-cs"/>
              </a:rPr>
              <a:t>  SimpleTek identifies and evaluates your dedicated or shared servers, web services, Azure, Hosted solutions (</a:t>
            </a:r>
            <a:r>
              <a:rPr lang="en-US" sz="1200" kern="1200" dirty="0" err="1">
                <a:solidFill>
                  <a:schemeClr val="tx1"/>
                </a:solidFill>
                <a:effectLst/>
                <a:latin typeface="+mn-lt"/>
                <a:ea typeface="+mn-ea"/>
                <a:cs typeface="+mn-cs"/>
              </a:rPr>
              <a:t>UCaaS</a:t>
            </a:r>
            <a:r>
              <a:rPr lang="en-US" sz="1200" kern="1200" dirty="0">
                <a:solidFill>
                  <a:schemeClr val="tx1"/>
                </a:solidFill>
                <a:effectLst/>
                <a:latin typeface="+mn-lt"/>
                <a:ea typeface="+mn-ea"/>
                <a:cs typeface="+mn-cs"/>
              </a:rPr>
              <a:t>, PBX, MS365, etc.) and many more.  It automatically benchmarks, then reports bottlenecks and makes reconfiguration or new system recommendations—many that will increase capability and speed without having to purchase new systems (better utilize what you have), often saving thousands.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it also includes BEST Hosted Phone System, BEST Managed Services, BEST Standalone, BEST Regulatory, MOST Subscriptions, BEST Facility Utility &amp; Services Support, One of the Highest Security, BEST Inventory &amp; Service Management.</a:t>
            </a:r>
          </a:p>
          <a:p>
            <a:endParaRPr lang="en-US" dirty="0"/>
          </a:p>
        </p:txBody>
      </p:sp>
      <p:sp>
        <p:nvSpPr>
          <p:cNvPr id="4" name="Slide Number Placeholder 3"/>
          <p:cNvSpPr>
            <a:spLocks noGrp="1"/>
          </p:cNvSpPr>
          <p:nvPr>
            <p:ph type="sldNum" sz="quarter" idx="10"/>
          </p:nvPr>
        </p:nvSpPr>
        <p:spPr/>
        <p:txBody>
          <a:bodyPr/>
          <a:lstStyle/>
          <a:p>
            <a:fld id="{AC8CA0DA-7191-4375-ACB5-A499F2062A98}" type="slidenum">
              <a:rPr lang="en-US" smtClean="0"/>
              <a:t>10</a:t>
            </a:fld>
            <a:endParaRPr lang="en-US"/>
          </a:p>
        </p:txBody>
      </p:sp>
    </p:spTree>
    <p:extLst>
      <p:ext uri="{BB962C8B-B14F-4D97-AF65-F5344CB8AC3E}">
        <p14:creationId xmlns:p14="http://schemas.microsoft.com/office/powerpoint/2010/main" val="132321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b="1">
                <a:solidFill>
                  <a:schemeClr val="tx2"/>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Calibri Light" panose="020F0302020204030204" pitchFamily="34" charset="0"/>
                <a:cs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2407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9A4A16D-BFDE-4BA9-B2D6-506F759C2ADD}" type="datetimeFigureOut">
              <a:rPr lang="en-US" smtClean="0"/>
              <a:t>7/3/2018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13094CD-C07C-45C6-A407-9106554B9BD8}" type="slidenum">
              <a:rPr lang="en-US" smtClean="0"/>
              <a:t>‹#›</a:t>
            </a:fld>
            <a:endParaRPr lang="en-US"/>
          </a:p>
        </p:txBody>
      </p:sp>
    </p:spTree>
    <p:extLst>
      <p:ext uri="{BB962C8B-B14F-4D97-AF65-F5344CB8AC3E}">
        <p14:creationId xmlns:p14="http://schemas.microsoft.com/office/powerpoint/2010/main" val="69002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9A4A16D-BFDE-4BA9-B2D6-506F759C2ADD}" type="datetimeFigureOut">
              <a:rPr lang="en-US" smtClean="0"/>
              <a:t>7/3/2018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13094CD-C07C-45C6-A407-9106554B9BD8}" type="slidenum">
              <a:rPr lang="en-US" smtClean="0"/>
              <a:t>‹#›</a:t>
            </a:fld>
            <a:endParaRPr lang="en-US"/>
          </a:p>
        </p:txBody>
      </p:sp>
    </p:spTree>
    <p:extLst>
      <p:ext uri="{BB962C8B-B14F-4D97-AF65-F5344CB8AC3E}">
        <p14:creationId xmlns:p14="http://schemas.microsoft.com/office/powerpoint/2010/main" val="213854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94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587" y="4406900"/>
            <a:ext cx="10363200" cy="1362075"/>
          </a:xfrm>
        </p:spPr>
        <p:txBody>
          <a:bodyPr anchor="t"/>
          <a:lstStyle>
            <a:lvl1pPr algn="l">
              <a:defRPr sz="4000" b="1" cap="all">
                <a:solidFill>
                  <a:schemeClr val="tx2"/>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79462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2648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427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Tree>
    <p:extLst>
      <p:ext uri="{BB962C8B-B14F-4D97-AF65-F5344CB8AC3E}">
        <p14:creationId xmlns:p14="http://schemas.microsoft.com/office/powerpoint/2010/main" val="278982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94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83207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9A4A16D-BFDE-4BA9-B2D6-506F759C2ADD}" type="datetimeFigureOut">
              <a:rPr lang="en-US" smtClean="0"/>
              <a:t>7/3/2018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13094CD-C07C-45C6-A407-9106554B9BD8}" type="slidenum">
              <a:rPr lang="en-US" smtClean="0"/>
              <a:t>‹#›</a:t>
            </a:fld>
            <a:endParaRPr lang="en-US"/>
          </a:p>
        </p:txBody>
      </p:sp>
    </p:spTree>
    <p:extLst>
      <p:ext uri="{BB962C8B-B14F-4D97-AF65-F5344CB8AC3E}">
        <p14:creationId xmlns:p14="http://schemas.microsoft.com/office/powerpoint/2010/main" val="9111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46238"/>
            <a:ext cx="10972800" cy="46021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1295400"/>
          </a:xfrm>
          <a:prstGeom prst="rect">
            <a:avLst/>
          </a:prstGeom>
          <a:gradFill flip="none" rotWithShape="1">
            <a:gsLst>
              <a:gs pos="0">
                <a:srgbClr val="0070C0">
                  <a:shade val="30000"/>
                  <a:satMod val="115000"/>
                </a:srgbClr>
              </a:gs>
              <a:gs pos="0">
                <a:srgbClr val="0070C0">
                  <a:shade val="30000"/>
                  <a:satMod val="115000"/>
                </a:srgbClr>
              </a:gs>
              <a:gs pos="0">
                <a:schemeClr val="tx1"/>
              </a:gs>
              <a:gs pos="50000">
                <a:srgbClr val="0070C0">
                  <a:shade val="67500"/>
                  <a:satMod val="115000"/>
                </a:srgbClr>
              </a:gs>
              <a:gs pos="100000">
                <a:srgbClr val="0070C0">
                  <a:shade val="100000"/>
                  <a:satMod val="115000"/>
                </a:srgbClr>
              </a:gs>
            </a:gsLst>
            <a:lin ang="2700000" scaled="1"/>
            <a:tileRect/>
          </a:gradFill>
          <a:ln>
            <a:noFill/>
          </a:ln>
          <a:effectLst>
            <a:outerShdw blurRad="114300" dist="88900" dir="4800000" algn="ctr" rotWithShape="0">
              <a:srgbClr val="000000">
                <a:alpha val="22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CDFA4EFE-21F6-4A1D-A9D2-A4E06554F7E0}"/>
              </a:ext>
            </a:extLst>
          </p:cNvPr>
          <p:cNvPicPr>
            <a:picLocks noChangeAspect="1"/>
          </p:cNvPicPr>
          <p:nvPr userDrawn="1"/>
        </p:nvPicPr>
        <p:blipFill>
          <a:blip r:embed="rId13"/>
          <a:stretch>
            <a:fillRect/>
          </a:stretch>
        </p:blipFill>
        <p:spPr>
          <a:xfrm>
            <a:off x="9469151" y="5660263"/>
            <a:ext cx="2523152" cy="769073"/>
          </a:xfrm>
          <a:prstGeom prst="rect">
            <a:avLst/>
          </a:prstGeom>
        </p:spPr>
      </p:pic>
    </p:spTree>
    <p:extLst>
      <p:ext uri="{BB962C8B-B14F-4D97-AF65-F5344CB8AC3E}">
        <p14:creationId xmlns:p14="http://schemas.microsoft.com/office/powerpoint/2010/main" val="401729460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Clr>
          <a:srgbClr val="00B0F0"/>
        </a:buClr>
        <a:buFont typeface="Arial"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spcBef>
          <a:spcPct val="20000"/>
        </a:spcBef>
        <a:buClr>
          <a:srgbClr val="00B0F0"/>
        </a:buClr>
        <a:buFont typeface="Arial"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spcBef>
          <a:spcPct val="20000"/>
        </a:spcBef>
        <a:buClr>
          <a:srgbClr val="00B0F0"/>
        </a:buClr>
        <a:buFont typeface="Arial"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spcBef>
          <a:spcPct val="20000"/>
        </a:spcBef>
        <a:buClr>
          <a:srgbClr val="00B0F0"/>
        </a:buClr>
        <a:buFont typeface="Arial"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alaysianwireless.com/2014/12/users-will-use-a-tablet-smartphone-first-access-inter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amp;ehk=MXEFlBksc"/><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arketingfacts.nl/berichten/nederland-moet-digitale-ballen-ton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amp;ehk=IrZNwGUEszNR14tbcIcgbw&amp;r=0&amp;pid=OfficeInsert"/><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flickr.com/photos/adamgrabek/642446406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commons.wikimedia.org/wiki/File:Speech_bubble.svg" TargetMode="External"/><Relationship Id="rId1" Type="http://schemas.openxmlformats.org/officeDocument/2006/relationships/slideLayout" Target="../slideLayouts/slideLayout4.xml"/><Relationship Id="rId5" Type="http://schemas.openxmlformats.org/officeDocument/2006/relationships/hyperlink" Target="http://gcu-team-orange.wikispaces.com/Conclusion"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amp;ehk=sUILCOQ9sEn9pZcHRFGbgQ&amp;r=0&amp;pid=OfficeInsert"/><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www.integramasmas.com/tag/frustracio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Receptionist" TargetMode="External"/><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hyperlink" Target="http://www.knowthymoney.com/2013/05/make-people-sleep-to-make-money.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creativecommons.org/licenses/by-nc-nd/4.0/" TargetMode="External"/><Relationship Id="rId5" Type="http://schemas.openxmlformats.org/officeDocument/2006/relationships/hyperlink" Target="http://leaderimpact.wordpress.com/2014/06/09/the-dangers-of-success/" TargetMode="External"/><Relationship Id="rId4" Type="http://schemas.openxmlformats.org/officeDocument/2006/relationships/hyperlink" Target="http://facs-4-life.wikispaces.com/Food+and+Nutrition+Beginnings+and+Basic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eve-wheeler.blogspot.com/2011/07/shaping-future.html#!" TargetMode="External"/><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amp;ehk=OjAZZ0ua"/><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rrobaeudoxa.wordpress.com/2012/09/27/ergonomia-cognitiva-y-la-comodidad-en-el-pensamient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dimensionalbliss.com/page/6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thinkinghumanity.com/2015/08/40-questions-that-will-quiet-your-mind.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thesecretrealtruth.blogspot.com/2016/05/blog-post_917.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amp;ehk=a7RdJZfPRuzS9r5"/><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blog.diagnostrum.com/2015/07/28/el-esfuerz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A7E9C-E905-4624-B06F-5FB339DED8B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val="0"/>
              </a:ext>
            </a:extLst>
          </a:blip>
          <a:srcRect l="9674" r="15185"/>
          <a:stretch/>
        </p:blipFill>
        <p:spPr>
          <a:xfrm>
            <a:off x="1751910" y="1664658"/>
            <a:ext cx="8951170" cy="3189190"/>
          </a:xfrm>
          <a:prstGeom prst="rect">
            <a:avLst/>
          </a:prstGeom>
        </p:spPr>
      </p:pic>
      <p:sp>
        <p:nvSpPr>
          <p:cNvPr id="3" name="Subtitle 2">
            <a:extLst>
              <a:ext uri="{FF2B5EF4-FFF2-40B4-BE49-F238E27FC236}">
                <a16:creationId xmlns:a16="http://schemas.microsoft.com/office/drawing/2014/main" id="{822AD592-01EC-4D26-985C-C1DB8064A011}"/>
              </a:ext>
            </a:extLst>
          </p:cNvPr>
          <p:cNvSpPr>
            <a:spLocks noGrp="1"/>
          </p:cNvSpPr>
          <p:nvPr>
            <p:ph type="subTitle" idx="1"/>
          </p:nvPr>
        </p:nvSpPr>
        <p:spPr>
          <a:xfrm>
            <a:off x="412125" y="4317042"/>
            <a:ext cx="8534400" cy="1752600"/>
          </a:xfrm>
        </p:spPr>
        <p:txBody>
          <a:bodyPr/>
          <a:lstStyle/>
          <a:p>
            <a:pPr lvl="0"/>
            <a:r>
              <a:rPr lang="en-US" altLang="en-US" i="1" dirty="0">
                <a:solidFill>
                  <a:schemeClr val="tx1">
                    <a:lumMod val="50000"/>
                    <a:lumOff val="50000"/>
                  </a:schemeClr>
                </a:solidFill>
              </a:rPr>
              <a:t>Bringing Simplicity to Technology Administration </a:t>
            </a:r>
          </a:p>
        </p:txBody>
      </p:sp>
    </p:spTree>
    <p:extLst>
      <p:ext uri="{BB962C8B-B14F-4D97-AF65-F5344CB8AC3E}">
        <p14:creationId xmlns:p14="http://schemas.microsoft.com/office/powerpoint/2010/main" val="222763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A370-4D20-48C6-8F4F-9ED345A9A167}"/>
              </a:ext>
            </a:extLst>
          </p:cNvPr>
          <p:cNvSpPr>
            <a:spLocks noGrp="1"/>
          </p:cNvSpPr>
          <p:nvPr>
            <p:ph type="title"/>
          </p:nvPr>
        </p:nvSpPr>
        <p:spPr/>
        <p:txBody>
          <a:bodyPr>
            <a:normAutofit fontScale="90000"/>
          </a:bodyPr>
          <a:lstStyle/>
          <a:p>
            <a:br>
              <a:rPr lang="en-US"/>
            </a:br>
            <a:r>
              <a:rPr lang="en-US"/>
              <a:t>1) Supports the MOST Services &amp; Technology</a:t>
            </a:r>
            <a:br>
              <a:rPr lang="en-US"/>
            </a:br>
            <a:endParaRPr lang="en-US" dirty="0"/>
          </a:p>
        </p:txBody>
      </p:sp>
      <p:sp>
        <p:nvSpPr>
          <p:cNvPr id="3" name="Content Placeholder 2">
            <a:extLst>
              <a:ext uri="{FF2B5EF4-FFF2-40B4-BE49-F238E27FC236}">
                <a16:creationId xmlns:a16="http://schemas.microsoft.com/office/drawing/2014/main" id="{6E5D2F56-0097-4E6A-98A6-24F34465C637}"/>
              </a:ext>
            </a:extLst>
          </p:cNvPr>
          <p:cNvSpPr>
            <a:spLocks noGrp="1"/>
          </p:cNvSpPr>
          <p:nvPr>
            <p:ph sz="half" idx="1"/>
          </p:nvPr>
        </p:nvSpPr>
        <p:spPr>
          <a:xfrm>
            <a:off x="794197" y="1883536"/>
            <a:ext cx="6164687" cy="4525963"/>
          </a:xfrm>
        </p:spPr>
        <p:txBody>
          <a:bodyPr>
            <a:normAutofit fontScale="92500" lnSpcReduction="20000"/>
          </a:bodyPr>
          <a:lstStyle/>
          <a:p>
            <a:pPr marL="0" indent="0">
              <a:buNone/>
            </a:pPr>
            <a:r>
              <a:rPr lang="en-US" dirty="0"/>
              <a:t>SimpleTek audit creates custom and pre-built database of all the technical details within your system—so you always know exactly what you have per location</a:t>
            </a:r>
          </a:p>
          <a:p>
            <a:pPr lvl="1">
              <a:buFont typeface="Arial" panose="020B0604020202020204" pitchFamily="34" charset="0"/>
              <a:buChar char="•"/>
            </a:pPr>
            <a:r>
              <a:rPr lang="en-US" dirty="0"/>
              <a:t>BEST Data</a:t>
            </a:r>
          </a:p>
          <a:p>
            <a:pPr lvl="1">
              <a:buFont typeface="Arial" panose="020B0604020202020204" pitchFamily="34" charset="0"/>
              <a:buChar char="•"/>
            </a:pPr>
            <a:r>
              <a:rPr lang="en-US" dirty="0"/>
              <a:t>BEST Voice</a:t>
            </a:r>
          </a:p>
          <a:p>
            <a:pPr lvl="1">
              <a:buFont typeface="Arial" panose="020B0604020202020204" pitchFamily="34" charset="0"/>
              <a:buChar char="•"/>
            </a:pPr>
            <a:r>
              <a:rPr lang="en-US" dirty="0"/>
              <a:t>One of the BEST Mobility Services</a:t>
            </a:r>
          </a:p>
          <a:p>
            <a:pPr lvl="1">
              <a:buFont typeface="Arial" panose="020B0604020202020204" pitchFamily="34" charset="0"/>
              <a:buChar char="•"/>
            </a:pPr>
            <a:r>
              <a:rPr lang="en-US" dirty="0"/>
              <a:t>BEST Cloud Services</a:t>
            </a:r>
          </a:p>
          <a:p>
            <a:pPr lvl="1">
              <a:buFont typeface="Arial" panose="020B0604020202020204" pitchFamily="34" charset="0"/>
              <a:buChar char="•"/>
            </a:pPr>
            <a:r>
              <a:rPr lang="en-US" dirty="0"/>
              <a:t>In addition, it also includes BEST Hosted Phone System, BEST Managed Services, BEST Standalone, BEST Regulatory, MOST Subscriptions, BEST Facility Utility &amp; Services Support, One of the Highest Security, BEST Inventory &amp; Service Management</a:t>
            </a:r>
          </a:p>
          <a:p>
            <a:pPr lvl="1"/>
            <a:endParaRPr lang="en-US" dirty="0"/>
          </a:p>
        </p:txBody>
      </p:sp>
      <p:pic>
        <p:nvPicPr>
          <p:cNvPr id="9" name="Content Placeholder 8" descr="A person using a computer&#10;&#10;Description generated with very high confidence">
            <a:extLst>
              <a:ext uri="{FF2B5EF4-FFF2-40B4-BE49-F238E27FC236}">
                <a16:creationId xmlns:a16="http://schemas.microsoft.com/office/drawing/2014/main" id="{BC74CC93-4C0D-4C7F-897C-F05B3CC9ADF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02152" y="2032635"/>
            <a:ext cx="4195651" cy="2792730"/>
          </a:xfrm>
          <a:effectLst>
            <a:reflection blurRad="6350" stA="52000" endA="300" endPos="35000" dir="5400000" sy="-100000" algn="bl" rotWithShape="0"/>
          </a:effectLst>
          <a:scene3d>
            <a:camera prst="orthographicFront"/>
            <a:lightRig rig="threePt" dir="t"/>
          </a:scene3d>
          <a:sp3d>
            <a:bevelT w="292100" h="304800"/>
          </a:sp3d>
        </p:spPr>
      </p:pic>
    </p:spTree>
    <p:extLst>
      <p:ext uri="{BB962C8B-B14F-4D97-AF65-F5344CB8AC3E}">
        <p14:creationId xmlns:p14="http://schemas.microsoft.com/office/powerpoint/2010/main" val="48390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A8D48-1646-443A-BD89-57AA0E51DF67}"/>
              </a:ext>
            </a:extLst>
          </p:cNvPr>
          <p:cNvSpPr>
            <a:spLocks noGrp="1"/>
          </p:cNvSpPr>
          <p:nvPr>
            <p:ph idx="1"/>
          </p:nvPr>
        </p:nvSpPr>
        <p:spPr>
          <a:xfrm>
            <a:off x="609600" y="2059779"/>
            <a:ext cx="10972800" cy="4602163"/>
          </a:xfrm>
        </p:spPr>
        <p:txBody>
          <a:bodyPr/>
          <a:lstStyle/>
          <a:p>
            <a:r>
              <a:rPr lang="en-US" dirty="0"/>
              <a:t>SimpleTek combines the BEST features of Mobile Expense Management (MEM) and Mobile Device Management (MDM) with inventory and user administration providing the ability to administer all facets of mobile management through a single platform</a:t>
            </a:r>
          </a:p>
          <a:p>
            <a:pPr lvl="1"/>
            <a:r>
              <a:rPr lang="en-US" dirty="0"/>
              <a:t>Best MEM</a:t>
            </a:r>
          </a:p>
          <a:p>
            <a:pPr lvl="1"/>
            <a:r>
              <a:rPr lang="en-US" dirty="0"/>
              <a:t>Most MDM Integrations</a:t>
            </a:r>
          </a:p>
          <a:p>
            <a:pPr lvl="1"/>
            <a:r>
              <a:rPr lang="en-US" dirty="0"/>
              <a:t>Best Mobile Administration</a:t>
            </a:r>
          </a:p>
        </p:txBody>
      </p:sp>
      <p:pic>
        <p:nvPicPr>
          <p:cNvPr id="9" name="Picture 8" descr="Screen of a cell phone&#10;&#10;Description generated with very high confidence">
            <a:extLst>
              <a:ext uri="{FF2B5EF4-FFF2-40B4-BE49-F238E27FC236}">
                <a16:creationId xmlns:a16="http://schemas.microsoft.com/office/drawing/2014/main" id="{8A0CBF82-FA80-44D7-B877-FF100A6C5B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0392" y="3811440"/>
            <a:ext cx="4311372" cy="2644308"/>
          </a:xfrm>
          <a:prstGeom prst="rect">
            <a:avLst/>
          </a:prstGeom>
        </p:spPr>
      </p:pic>
      <p:sp>
        <p:nvSpPr>
          <p:cNvPr id="2" name="Title 1">
            <a:extLst>
              <a:ext uri="{FF2B5EF4-FFF2-40B4-BE49-F238E27FC236}">
                <a16:creationId xmlns:a16="http://schemas.microsoft.com/office/drawing/2014/main" id="{471E5176-761E-4DE9-B922-1C6EEE2A0054}"/>
              </a:ext>
            </a:extLst>
          </p:cNvPr>
          <p:cNvSpPr>
            <a:spLocks noGrp="1"/>
          </p:cNvSpPr>
          <p:nvPr>
            <p:ph type="title"/>
          </p:nvPr>
        </p:nvSpPr>
        <p:spPr/>
        <p:txBody>
          <a:bodyPr/>
          <a:lstStyle/>
          <a:p>
            <a:r>
              <a:rPr lang="en-US" dirty="0"/>
              <a:t>2) BEST Mobility</a:t>
            </a:r>
          </a:p>
        </p:txBody>
      </p:sp>
    </p:spTree>
    <p:extLst>
      <p:ext uri="{BB962C8B-B14F-4D97-AF65-F5344CB8AC3E}">
        <p14:creationId xmlns:p14="http://schemas.microsoft.com/office/powerpoint/2010/main" val="205655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D3288C-2356-46D1-BF5E-C597948D126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74529" y="2097693"/>
            <a:ext cx="3623273" cy="2339023"/>
          </a:xfrm>
          <a:prstGeom prst="rect">
            <a:avLst/>
          </a:prstGeom>
          <a:effectLst>
            <a:reflection blurRad="6350" stA="50000" endA="300" endPos="90000" dir="5400000" sy="-100000" algn="bl" rotWithShape="0"/>
          </a:effectLst>
          <a:scene3d>
            <a:camera prst="orthographicFront"/>
            <a:lightRig rig="threePt" dir="t"/>
          </a:scene3d>
          <a:sp3d>
            <a:bevelT w="292100" h="222250"/>
          </a:sp3d>
        </p:spPr>
      </p:pic>
      <p:sp>
        <p:nvSpPr>
          <p:cNvPr id="2" name="Title 1">
            <a:extLst>
              <a:ext uri="{FF2B5EF4-FFF2-40B4-BE49-F238E27FC236}">
                <a16:creationId xmlns:a16="http://schemas.microsoft.com/office/drawing/2014/main" id="{4CA091F4-69D0-4528-A905-74205DF6F9AF}"/>
              </a:ext>
            </a:extLst>
          </p:cNvPr>
          <p:cNvSpPr>
            <a:spLocks noGrp="1"/>
          </p:cNvSpPr>
          <p:nvPr>
            <p:ph type="title"/>
          </p:nvPr>
        </p:nvSpPr>
        <p:spPr/>
        <p:txBody>
          <a:bodyPr>
            <a:normAutofit fontScale="90000"/>
          </a:bodyPr>
          <a:lstStyle/>
          <a:p>
            <a:br>
              <a:rPr lang="en-US"/>
            </a:br>
            <a:r>
              <a:rPr lang="en-US"/>
              <a:t> 3) BEST Vendor Administration &amp; Contracts</a:t>
            </a:r>
            <a:br>
              <a:rPr lang="en-US"/>
            </a:br>
            <a:endParaRPr lang="en-US" dirty="0"/>
          </a:p>
        </p:txBody>
      </p:sp>
      <p:sp>
        <p:nvSpPr>
          <p:cNvPr id="3" name="Content Placeholder 2">
            <a:extLst>
              <a:ext uri="{FF2B5EF4-FFF2-40B4-BE49-F238E27FC236}">
                <a16:creationId xmlns:a16="http://schemas.microsoft.com/office/drawing/2014/main" id="{C22AEED1-1BEB-466E-8A7C-03C20266283A}"/>
              </a:ext>
            </a:extLst>
          </p:cNvPr>
          <p:cNvSpPr>
            <a:spLocks noGrp="1"/>
          </p:cNvSpPr>
          <p:nvPr>
            <p:ph idx="1"/>
          </p:nvPr>
        </p:nvSpPr>
        <p:spPr>
          <a:xfrm>
            <a:off x="609600" y="1646238"/>
            <a:ext cx="6963177" cy="4602163"/>
          </a:xfrm>
        </p:spPr>
        <p:txBody>
          <a:bodyPr/>
          <a:lstStyle/>
          <a:p>
            <a:r>
              <a:rPr lang="en-US" dirty="0"/>
              <a:t>STRONGEST Contract Management. -- The software auto-notifies you in advance of end of contract or auto-renewal dates, so you can re-evaluate or re-negotiate your options and services if desired, often saving 10% to 25% (especially if not under contract)</a:t>
            </a:r>
          </a:p>
          <a:p>
            <a:pPr lvl="1"/>
            <a:r>
              <a:rPr lang="en-US" dirty="0"/>
              <a:t>With Comprehensive Vendor Profiles</a:t>
            </a:r>
          </a:p>
          <a:p>
            <a:pPr lvl="1"/>
            <a:r>
              <a:rPr lang="en-US" dirty="0"/>
              <a:t>Best Order Administration</a:t>
            </a:r>
          </a:p>
          <a:p>
            <a:pPr lvl="1"/>
            <a:r>
              <a:rPr lang="en-US" dirty="0"/>
              <a:t>Rate Guide Analysis</a:t>
            </a:r>
          </a:p>
          <a:p>
            <a:endParaRPr lang="en-US" dirty="0"/>
          </a:p>
          <a:p>
            <a:endParaRPr lang="en-US" dirty="0"/>
          </a:p>
        </p:txBody>
      </p:sp>
    </p:spTree>
    <p:extLst>
      <p:ext uri="{BB962C8B-B14F-4D97-AF65-F5344CB8AC3E}">
        <p14:creationId xmlns:p14="http://schemas.microsoft.com/office/powerpoint/2010/main" val="66555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81D913-B6D8-44C5-8FC6-DEA6E668EB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19199" y="2026433"/>
            <a:ext cx="3703535" cy="2561167"/>
          </a:xfrm>
          <a:prstGeom prst="rect">
            <a:avLst/>
          </a:prstGeom>
          <a:effectLst>
            <a:reflection blurRad="6350" stA="50000" endA="300" endPos="55000" dir="5400000" sy="-100000" algn="bl" rotWithShape="0"/>
          </a:effectLst>
          <a:scene3d>
            <a:camera prst="orthographicFront"/>
            <a:lightRig rig="threePt" dir="t"/>
          </a:scene3d>
          <a:sp3d>
            <a:bevelT w="292100" h="292100"/>
          </a:sp3d>
        </p:spPr>
      </p:pic>
      <p:sp>
        <p:nvSpPr>
          <p:cNvPr id="2" name="Title 1">
            <a:extLst>
              <a:ext uri="{FF2B5EF4-FFF2-40B4-BE49-F238E27FC236}">
                <a16:creationId xmlns:a16="http://schemas.microsoft.com/office/drawing/2014/main" id="{C2CAAF75-7420-44AD-ACAB-7EE742634EB9}"/>
              </a:ext>
            </a:extLst>
          </p:cNvPr>
          <p:cNvSpPr>
            <a:spLocks noGrp="1"/>
          </p:cNvSpPr>
          <p:nvPr>
            <p:ph type="title"/>
          </p:nvPr>
        </p:nvSpPr>
        <p:spPr/>
        <p:txBody>
          <a:bodyPr/>
          <a:lstStyle/>
          <a:p>
            <a:r>
              <a:rPr lang="en-US"/>
              <a:t>4) BEST Reporting</a:t>
            </a:r>
            <a:endParaRPr lang="en-US" dirty="0"/>
          </a:p>
        </p:txBody>
      </p:sp>
      <p:sp>
        <p:nvSpPr>
          <p:cNvPr id="3" name="Content Placeholder 2">
            <a:extLst>
              <a:ext uri="{FF2B5EF4-FFF2-40B4-BE49-F238E27FC236}">
                <a16:creationId xmlns:a16="http://schemas.microsoft.com/office/drawing/2014/main" id="{08F8B7C7-B733-4007-B6AD-77DA32E8E05D}"/>
              </a:ext>
            </a:extLst>
          </p:cNvPr>
          <p:cNvSpPr>
            <a:spLocks noGrp="1"/>
          </p:cNvSpPr>
          <p:nvPr>
            <p:ph idx="1"/>
          </p:nvPr>
        </p:nvSpPr>
        <p:spPr>
          <a:xfrm>
            <a:off x="609600" y="1646238"/>
            <a:ext cx="7040451" cy="4622710"/>
          </a:xfrm>
        </p:spPr>
        <p:txBody>
          <a:bodyPr>
            <a:normAutofit fontScale="92500" lnSpcReduction="10000"/>
          </a:bodyPr>
          <a:lstStyle/>
          <a:p>
            <a:r>
              <a:rPr lang="en-US" dirty="0"/>
              <a:t>SimpleTek report library includes over 40 of the most desired and meaningful expense management and administrative reports, plus customizable report to meet your individual requirements</a:t>
            </a:r>
          </a:p>
          <a:p>
            <a:pPr lvl="0"/>
            <a:r>
              <a:rPr lang="en-US" dirty="0"/>
              <a:t>Get the information you need to make decisions, quickly, easily and without any hassle</a:t>
            </a:r>
          </a:p>
          <a:p>
            <a:pPr lvl="1"/>
            <a:r>
              <a:rPr lang="en-US" dirty="0"/>
              <a:t>Comprehensive Report Library</a:t>
            </a:r>
          </a:p>
          <a:p>
            <a:pPr lvl="1"/>
            <a:r>
              <a:rPr lang="en-US" dirty="0"/>
              <a:t>Integrated Navigation Links</a:t>
            </a:r>
          </a:p>
          <a:p>
            <a:pPr lvl="1"/>
            <a:r>
              <a:rPr lang="en-US" dirty="0"/>
              <a:t>Customizable Filtering</a:t>
            </a:r>
          </a:p>
          <a:p>
            <a:pPr lvl="1"/>
            <a:r>
              <a:rPr lang="en-US" dirty="0"/>
              <a:t>Scheduled or Ad-Hoc</a:t>
            </a:r>
          </a:p>
          <a:p>
            <a:pPr lvl="1"/>
            <a:r>
              <a:rPr lang="en-US" dirty="0"/>
              <a:t>Export Reporting Options</a:t>
            </a:r>
          </a:p>
          <a:p>
            <a:endParaRPr lang="en-US" dirty="0"/>
          </a:p>
        </p:txBody>
      </p:sp>
      <p:sp>
        <p:nvSpPr>
          <p:cNvPr id="8" name="TextBox 7">
            <a:extLst>
              <a:ext uri="{FF2B5EF4-FFF2-40B4-BE49-F238E27FC236}">
                <a16:creationId xmlns:a16="http://schemas.microsoft.com/office/drawing/2014/main" id="{364D33A2-90D1-4705-9EC7-5AD9E4DC1FA8}"/>
              </a:ext>
            </a:extLst>
          </p:cNvPr>
          <p:cNvSpPr txBox="1"/>
          <p:nvPr/>
        </p:nvSpPr>
        <p:spPr>
          <a:xfrm>
            <a:off x="6538616" y="6268948"/>
            <a:ext cx="2561167"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237599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D19E-12BE-40F6-B7A9-F06F001B036F}"/>
              </a:ext>
            </a:extLst>
          </p:cNvPr>
          <p:cNvSpPr>
            <a:spLocks noGrp="1"/>
          </p:cNvSpPr>
          <p:nvPr>
            <p:ph type="title"/>
          </p:nvPr>
        </p:nvSpPr>
        <p:spPr/>
        <p:txBody>
          <a:bodyPr/>
          <a:lstStyle/>
          <a:p>
            <a:r>
              <a:rPr lang="en-US" dirty="0"/>
              <a:t>5) EASIEST To Use</a:t>
            </a:r>
          </a:p>
        </p:txBody>
      </p:sp>
      <p:sp>
        <p:nvSpPr>
          <p:cNvPr id="3" name="Content Placeholder 2">
            <a:extLst>
              <a:ext uri="{FF2B5EF4-FFF2-40B4-BE49-F238E27FC236}">
                <a16:creationId xmlns:a16="http://schemas.microsoft.com/office/drawing/2014/main" id="{05750354-80D3-474D-94F3-84BB9D5CED28}"/>
              </a:ext>
            </a:extLst>
          </p:cNvPr>
          <p:cNvSpPr>
            <a:spLocks noGrp="1"/>
          </p:cNvSpPr>
          <p:nvPr>
            <p:ph idx="1"/>
          </p:nvPr>
        </p:nvSpPr>
        <p:spPr>
          <a:xfrm>
            <a:off x="609600" y="2028262"/>
            <a:ext cx="10972800" cy="4602163"/>
          </a:xfrm>
        </p:spPr>
        <p:txBody>
          <a:bodyPr/>
          <a:lstStyle/>
          <a:p>
            <a:r>
              <a:rPr lang="en-US" dirty="0"/>
              <a:t>It’s not what’s put into software, it’s what you can get out of it, with the least amount of effort, that matters</a:t>
            </a:r>
          </a:p>
          <a:p>
            <a:pPr lvl="1"/>
            <a:r>
              <a:rPr lang="en-US" dirty="0"/>
              <a:t>Graphical Dashboard</a:t>
            </a:r>
          </a:p>
          <a:p>
            <a:pPr lvl="1"/>
            <a:r>
              <a:rPr lang="en-US" dirty="0"/>
              <a:t>Intuitive design</a:t>
            </a:r>
          </a:p>
          <a:p>
            <a:pPr lvl="1"/>
            <a:r>
              <a:rPr lang="en-US" dirty="0"/>
              <a:t>Internal links</a:t>
            </a:r>
          </a:p>
          <a:p>
            <a:pPr lvl="1"/>
            <a:r>
              <a:rPr lang="en-US" dirty="0"/>
              <a:t>Quick-easy search</a:t>
            </a:r>
          </a:p>
          <a:p>
            <a:pPr lvl="1"/>
            <a:r>
              <a:rPr lang="en-US" dirty="0"/>
              <a:t>Modular design</a:t>
            </a:r>
          </a:p>
          <a:p>
            <a:endParaRPr lang="en-US" dirty="0"/>
          </a:p>
        </p:txBody>
      </p:sp>
      <p:pic>
        <p:nvPicPr>
          <p:cNvPr id="12" name="Picture 11" descr="A close up of a logo&#10;&#10;Description generated with high confidence">
            <a:extLst>
              <a:ext uri="{FF2B5EF4-FFF2-40B4-BE49-F238E27FC236}">
                <a16:creationId xmlns:a16="http://schemas.microsoft.com/office/drawing/2014/main" id="{C2403A4D-95D5-4F23-AF5F-93784112F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46928"/>
            <a:ext cx="3429214" cy="3429214"/>
          </a:xfrm>
          <a:prstGeom prst="rect">
            <a:avLst/>
          </a:prstGeom>
          <a:effectLst>
            <a:reflection blurRad="6350" stA="91000" endPos="38500" dist="50800" dir="5400000" sy="-100000" algn="bl" rotWithShape="0"/>
          </a:effectLst>
        </p:spPr>
      </p:pic>
    </p:spTree>
    <p:extLst>
      <p:ext uri="{BB962C8B-B14F-4D97-AF65-F5344CB8AC3E}">
        <p14:creationId xmlns:p14="http://schemas.microsoft.com/office/powerpoint/2010/main" val="93995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screenshot of a social media post&#10;&#10;Description generated with very high confidence">
            <a:extLst>
              <a:ext uri="{FF2B5EF4-FFF2-40B4-BE49-F238E27FC236}">
                <a16:creationId xmlns:a16="http://schemas.microsoft.com/office/drawing/2014/main" id="{2C1D289F-970A-4D8F-8EC8-A7FEC6C95CC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5999" y="2100982"/>
            <a:ext cx="5870714" cy="3464931"/>
          </a:xfrm>
          <a:effectLst/>
          <a:scene3d>
            <a:camera prst="orthographicFront"/>
            <a:lightRig rig="threePt" dir="t"/>
          </a:scene3d>
          <a:sp3d>
            <a:bevelT w="546100" h="431800"/>
          </a:sp3d>
        </p:spPr>
      </p:pic>
      <p:sp>
        <p:nvSpPr>
          <p:cNvPr id="2" name="Title 1">
            <a:extLst>
              <a:ext uri="{FF2B5EF4-FFF2-40B4-BE49-F238E27FC236}">
                <a16:creationId xmlns:a16="http://schemas.microsoft.com/office/drawing/2014/main" id="{03624756-20C2-45D5-A874-AB516A24B8D7}"/>
              </a:ext>
            </a:extLst>
          </p:cNvPr>
          <p:cNvSpPr>
            <a:spLocks noGrp="1"/>
          </p:cNvSpPr>
          <p:nvPr>
            <p:ph type="title"/>
          </p:nvPr>
        </p:nvSpPr>
        <p:spPr/>
        <p:txBody>
          <a:bodyPr>
            <a:normAutofit/>
          </a:bodyPr>
          <a:lstStyle/>
          <a:p>
            <a:r>
              <a:rPr lang="en-US" sz="4000" b="1" dirty="0"/>
              <a:t>Show Me SimpleTek</a:t>
            </a:r>
          </a:p>
        </p:txBody>
      </p:sp>
      <p:sp>
        <p:nvSpPr>
          <p:cNvPr id="3" name="Content Placeholder 2">
            <a:extLst>
              <a:ext uri="{FF2B5EF4-FFF2-40B4-BE49-F238E27FC236}">
                <a16:creationId xmlns:a16="http://schemas.microsoft.com/office/drawing/2014/main" id="{44135459-7324-4105-8B4D-AB5C6B46ECD4}"/>
              </a:ext>
            </a:extLst>
          </p:cNvPr>
          <p:cNvSpPr>
            <a:spLocks noGrp="1"/>
          </p:cNvSpPr>
          <p:nvPr>
            <p:ph sz="half" idx="1"/>
          </p:nvPr>
        </p:nvSpPr>
        <p:spPr>
          <a:xfrm>
            <a:off x="609600" y="2100982"/>
            <a:ext cx="5870714" cy="4525963"/>
          </a:xfrm>
        </p:spPr>
        <p:txBody>
          <a:bodyPr/>
          <a:lstStyle/>
          <a:p>
            <a:pPr lvl="0"/>
            <a:r>
              <a:rPr lang="en-US" dirty="0"/>
              <a:t>Let’s Prove how SimpleTek</a:t>
            </a:r>
          </a:p>
          <a:p>
            <a:pPr lvl="1"/>
            <a:r>
              <a:rPr lang="en-US" dirty="0"/>
              <a:t>Supports the MOST Services &amp; Technology</a:t>
            </a:r>
          </a:p>
          <a:p>
            <a:pPr lvl="1"/>
            <a:r>
              <a:rPr lang="en-US" dirty="0"/>
              <a:t>The BEST Mobility</a:t>
            </a:r>
          </a:p>
          <a:p>
            <a:pPr lvl="1"/>
            <a:r>
              <a:rPr lang="en-US" dirty="0"/>
              <a:t>The BEST Vendor Administration &amp; Contracts</a:t>
            </a:r>
          </a:p>
          <a:p>
            <a:pPr lvl="1"/>
            <a:r>
              <a:rPr lang="en-US" dirty="0"/>
              <a:t>The BEST Reporting</a:t>
            </a:r>
          </a:p>
          <a:p>
            <a:pPr lvl="1"/>
            <a:r>
              <a:rPr lang="en-US" dirty="0"/>
              <a:t>EASIEST To Use</a:t>
            </a:r>
          </a:p>
          <a:p>
            <a:endParaRPr lang="en-US" dirty="0"/>
          </a:p>
        </p:txBody>
      </p:sp>
    </p:spTree>
    <p:extLst>
      <p:ext uri="{BB962C8B-B14F-4D97-AF65-F5344CB8AC3E}">
        <p14:creationId xmlns:p14="http://schemas.microsoft.com/office/powerpoint/2010/main" val="256156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07A0-4F47-4647-A4DA-76DB5EB7DEE6}"/>
              </a:ext>
            </a:extLst>
          </p:cNvPr>
          <p:cNvSpPr>
            <a:spLocks noGrp="1"/>
          </p:cNvSpPr>
          <p:nvPr>
            <p:ph type="title"/>
          </p:nvPr>
        </p:nvSpPr>
        <p:spPr/>
        <p:txBody>
          <a:bodyPr/>
          <a:lstStyle/>
          <a:p>
            <a:r>
              <a:rPr lang="en-US" dirty="0"/>
              <a:t>Price Performance Leader</a:t>
            </a:r>
          </a:p>
        </p:txBody>
      </p:sp>
      <p:sp>
        <p:nvSpPr>
          <p:cNvPr id="3" name="Content Placeholder 2">
            <a:extLst>
              <a:ext uri="{FF2B5EF4-FFF2-40B4-BE49-F238E27FC236}">
                <a16:creationId xmlns:a16="http://schemas.microsoft.com/office/drawing/2014/main" id="{E5DAB14A-7FDE-449D-BB89-B73BDBBA85F3}"/>
              </a:ext>
            </a:extLst>
          </p:cNvPr>
          <p:cNvSpPr>
            <a:spLocks noGrp="1"/>
          </p:cNvSpPr>
          <p:nvPr>
            <p:ph idx="1"/>
          </p:nvPr>
        </p:nvSpPr>
        <p:spPr>
          <a:xfrm>
            <a:off x="1228133" y="1697754"/>
            <a:ext cx="10972800" cy="4602163"/>
          </a:xfrm>
        </p:spPr>
        <p:txBody>
          <a:bodyPr/>
          <a:lstStyle/>
          <a:p>
            <a:r>
              <a:rPr lang="en-US" dirty="0"/>
              <a:t>Affordable</a:t>
            </a:r>
          </a:p>
          <a:p>
            <a:pPr lvl="1"/>
            <a:r>
              <a:rPr lang="en-US" dirty="0"/>
              <a:t>Up to 50% less than competitors</a:t>
            </a:r>
          </a:p>
          <a:p>
            <a:r>
              <a:rPr lang="en-US" dirty="0"/>
              <a:t>Automated </a:t>
            </a:r>
          </a:p>
          <a:p>
            <a:pPr lvl="1"/>
            <a:r>
              <a:rPr lang="en-US" dirty="0"/>
              <a:t>Reduces manpower drain</a:t>
            </a:r>
          </a:p>
          <a:p>
            <a:pPr lvl="1"/>
            <a:r>
              <a:rPr lang="en-US" dirty="0"/>
              <a:t>Reduces costly mistakes</a:t>
            </a:r>
          </a:p>
          <a:p>
            <a:r>
              <a:rPr lang="en-US" dirty="0"/>
              <a:t>FREE support</a:t>
            </a:r>
          </a:p>
          <a:p>
            <a:pPr lvl="1"/>
            <a:r>
              <a:rPr lang="en-US" dirty="0"/>
              <a:t>Quick e-mail response </a:t>
            </a:r>
          </a:p>
          <a:p>
            <a:pPr lvl="1"/>
            <a:r>
              <a:rPr lang="en-US" dirty="0"/>
              <a:t>Help Desk</a:t>
            </a:r>
          </a:p>
          <a:p>
            <a:pPr lvl="1"/>
            <a:r>
              <a:rPr lang="en-US" dirty="0"/>
              <a:t>Excellent support library</a:t>
            </a:r>
          </a:p>
          <a:p>
            <a:endParaRPr lang="en-US" dirty="0"/>
          </a:p>
        </p:txBody>
      </p:sp>
      <p:pic>
        <p:nvPicPr>
          <p:cNvPr id="11" name="Picture 10">
            <a:extLst>
              <a:ext uri="{FF2B5EF4-FFF2-40B4-BE49-F238E27FC236}">
                <a16:creationId xmlns:a16="http://schemas.microsoft.com/office/drawing/2014/main" id="{C7D90456-83EB-46D6-A0A8-1732EAB32A0E}"/>
              </a:ext>
            </a:extLst>
          </p:cNvPr>
          <p:cNvPicPr>
            <a:picLocks noChangeAspect="1"/>
          </p:cNvPicPr>
          <p:nvPr/>
        </p:nvPicPr>
        <p:blipFill>
          <a:blip r:embed="rId2"/>
          <a:stretch>
            <a:fillRect/>
          </a:stretch>
        </p:blipFill>
        <p:spPr>
          <a:xfrm>
            <a:off x="7334331" y="1818329"/>
            <a:ext cx="3629536" cy="3639905"/>
          </a:xfrm>
          <a:prstGeom prst="rect">
            <a:avLst/>
          </a:prstGeom>
        </p:spPr>
      </p:pic>
    </p:spTree>
    <p:extLst>
      <p:ext uri="{BB962C8B-B14F-4D97-AF65-F5344CB8AC3E}">
        <p14:creationId xmlns:p14="http://schemas.microsoft.com/office/powerpoint/2010/main" val="428658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F964-E534-4EB5-8BAB-88A2C308A1F5}"/>
              </a:ext>
            </a:extLst>
          </p:cNvPr>
          <p:cNvSpPr>
            <a:spLocks noGrp="1"/>
          </p:cNvSpPr>
          <p:nvPr>
            <p:ph type="title"/>
          </p:nvPr>
        </p:nvSpPr>
        <p:spPr/>
        <p:txBody>
          <a:bodyPr/>
          <a:lstStyle/>
          <a:p>
            <a:r>
              <a:rPr lang="en-US" dirty="0"/>
              <a:t>How Does It Compare</a:t>
            </a:r>
          </a:p>
        </p:txBody>
      </p:sp>
      <p:sp>
        <p:nvSpPr>
          <p:cNvPr id="3" name="Content Placeholder 2">
            <a:extLst>
              <a:ext uri="{FF2B5EF4-FFF2-40B4-BE49-F238E27FC236}">
                <a16:creationId xmlns:a16="http://schemas.microsoft.com/office/drawing/2014/main" id="{5E94F350-CA4E-46EC-98DA-87F7EFF0A0B7}"/>
              </a:ext>
            </a:extLst>
          </p:cNvPr>
          <p:cNvSpPr>
            <a:spLocks noGrp="1"/>
          </p:cNvSpPr>
          <p:nvPr>
            <p:ph idx="1"/>
          </p:nvPr>
        </p:nvSpPr>
        <p:spPr>
          <a:xfrm>
            <a:off x="1008845" y="2255837"/>
            <a:ext cx="10972800" cy="4602163"/>
          </a:xfrm>
        </p:spPr>
        <p:txBody>
          <a:bodyPr/>
          <a:lstStyle/>
          <a:p>
            <a:pPr lvl="1"/>
            <a:r>
              <a:rPr lang="en-US" sz="2800" dirty="0"/>
              <a:t>Supports the MOST Services &amp; Technology</a:t>
            </a:r>
          </a:p>
          <a:p>
            <a:pPr lvl="1"/>
            <a:r>
              <a:rPr lang="en-US" sz="2800" dirty="0"/>
              <a:t>The BEST Mobility</a:t>
            </a:r>
          </a:p>
          <a:p>
            <a:pPr lvl="1"/>
            <a:r>
              <a:rPr lang="en-US" sz="2800" dirty="0"/>
              <a:t>The BEST Vendor Administration &amp; Contracts</a:t>
            </a:r>
          </a:p>
          <a:p>
            <a:pPr lvl="1"/>
            <a:r>
              <a:rPr lang="en-US" sz="2800" dirty="0"/>
              <a:t>The BEST Reporting</a:t>
            </a:r>
          </a:p>
          <a:p>
            <a:pPr lvl="1"/>
            <a:r>
              <a:rPr lang="en-US" sz="2800" dirty="0"/>
              <a:t>EASIEST To Use</a:t>
            </a:r>
          </a:p>
          <a:p>
            <a:endParaRPr lang="en-US" dirty="0"/>
          </a:p>
        </p:txBody>
      </p:sp>
      <p:sp>
        <p:nvSpPr>
          <p:cNvPr id="5" name="Rectangle 4">
            <a:extLst>
              <a:ext uri="{FF2B5EF4-FFF2-40B4-BE49-F238E27FC236}">
                <a16:creationId xmlns:a16="http://schemas.microsoft.com/office/drawing/2014/main" id="{7958D701-2F17-4265-9C19-323CD88FB24B}"/>
              </a:ext>
            </a:extLst>
          </p:cNvPr>
          <p:cNvSpPr/>
          <p:nvPr/>
        </p:nvSpPr>
        <p:spPr>
          <a:xfrm>
            <a:off x="3693077" y="5383369"/>
            <a:ext cx="7081025" cy="369332"/>
          </a:xfrm>
          <a:prstGeom prst="rect">
            <a:avLst/>
          </a:prstGeom>
        </p:spPr>
        <p:txBody>
          <a:bodyPr wrap="square">
            <a:spAutoFit/>
          </a:bodyPr>
          <a:lstStyle/>
          <a:p>
            <a:r>
              <a:rPr lang="en-US" b="1" dirty="0">
                <a:latin typeface="Calibri Light" panose="020F0302020204030204" pitchFamily="34" charset="0"/>
                <a:cs typeface="Calibri Light" panose="020F0302020204030204" pitchFamily="34" charset="0"/>
              </a:rPr>
              <a:t>Request the competitive matrix to see how SimpleTek compares</a:t>
            </a:r>
          </a:p>
        </p:txBody>
      </p:sp>
      <p:pic>
        <p:nvPicPr>
          <p:cNvPr id="6" name="Picture 5">
            <a:extLst>
              <a:ext uri="{FF2B5EF4-FFF2-40B4-BE49-F238E27FC236}">
                <a16:creationId xmlns:a16="http://schemas.microsoft.com/office/drawing/2014/main" id="{444EB6FD-2FBB-4342-B158-618D93718F5F}"/>
              </a:ext>
            </a:extLst>
          </p:cNvPr>
          <p:cNvPicPr>
            <a:picLocks noChangeAspect="1"/>
          </p:cNvPicPr>
          <p:nvPr/>
        </p:nvPicPr>
        <p:blipFill>
          <a:blip r:embed="rId2"/>
          <a:stretch>
            <a:fillRect/>
          </a:stretch>
        </p:blipFill>
        <p:spPr>
          <a:xfrm>
            <a:off x="8681104" y="573381"/>
            <a:ext cx="2213939" cy="48099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3773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28F2-69DB-439B-88B4-716DEFA223DB}"/>
              </a:ext>
            </a:extLst>
          </p:cNvPr>
          <p:cNvSpPr>
            <a:spLocks noGrp="1"/>
          </p:cNvSpPr>
          <p:nvPr>
            <p:ph type="title"/>
          </p:nvPr>
        </p:nvSpPr>
        <p:spPr/>
        <p:txBody>
          <a:bodyPr/>
          <a:lstStyle/>
          <a:p>
            <a:r>
              <a:rPr lang="en-US"/>
              <a:t>Testimonials</a:t>
            </a:r>
            <a:endParaRPr lang="en-US" dirty="0"/>
          </a:p>
        </p:txBody>
      </p:sp>
      <p:sp>
        <p:nvSpPr>
          <p:cNvPr id="3" name="Content Placeholder 2">
            <a:extLst>
              <a:ext uri="{FF2B5EF4-FFF2-40B4-BE49-F238E27FC236}">
                <a16:creationId xmlns:a16="http://schemas.microsoft.com/office/drawing/2014/main" id="{52DEB819-A4D1-40F7-A89C-676E26EB75EE}"/>
              </a:ext>
            </a:extLst>
          </p:cNvPr>
          <p:cNvSpPr>
            <a:spLocks noGrp="1"/>
          </p:cNvSpPr>
          <p:nvPr>
            <p:ph sz="half" idx="1"/>
          </p:nvPr>
        </p:nvSpPr>
        <p:spPr>
          <a:xfrm>
            <a:off x="609600" y="1827035"/>
            <a:ext cx="5391955" cy="4483613"/>
          </a:xfrm>
        </p:spPr>
        <p:txBody>
          <a:bodyPr>
            <a:normAutofit fontScale="85000" lnSpcReduction="10000"/>
          </a:bodyPr>
          <a:lstStyle/>
          <a:p>
            <a:pPr marL="0" indent="0">
              <a:buNone/>
            </a:pPr>
            <a:r>
              <a:rPr lang="en-US" dirty="0"/>
              <a:t>From Bill (Network Engineer) at an International Agricultural manufacturing company “There is NOTHING out there like this! I have been looking for three years and I have never been able to find anything that provides a single place to go to with all of my information, including help desk, bill processing and verification, which keeps track of all of my contracts, services and equipment. This frees up about 3 days a month because I don’t have to go searching for all this information anymore.”</a:t>
            </a:r>
          </a:p>
          <a:p>
            <a:endParaRPr lang="en-US" dirty="0"/>
          </a:p>
        </p:txBody>
      </p:sp>
      <p:pic>
        <p:nvPicPr>
          <p:cNvPr id="10" name="Content Placeholder 9" descr="A screenshot of a cell phone&#10;&#10;Description generated with very high confidence">
            <a:extLst>
              <a:ext uri="{FF2B5EF4-FFF2-40B4-BE49-F238E27FC236}">
                <a16:creationId xmlns:a16="http://schemas.microsoft.com/office/drawing/2014/main" id="{729A8719-65CE-4E07-AFA5-6B1FFCE103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827035"/>
            <a:ext cx="5959923" cy="3203930"/>
          </a:xfrm>
          <a:effectLst/>
          <a:scene3d>
            <a:camera prst="orthographicFront"/>
            <a:lightRig rig="threePt" dir="t"/>
          </a:scene3d>
          <a:sp3d>
            <a:bevelT w="317500" h="273050"/>
          </a:sp3d>
        </p:spPr>
      </p:pic>
    </p:spTree>
    <p:extLst>
      <p:ext uri="{BB962C8B-B14F-4D97-AF65-F5344CB8AC3E}">
        <p14:creationId xmlns:p14="http://schemas.microsoft.com/office/powerpoint/2010/main" val="295362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E2F8FEF-E1EB-4CFD-8309-C1032975E766}"/>
              </a:ext>
            </a:extLst>
          </p:cNvPr>
          <p:cNvSpPr/>
          <p:nvPr/>
        </p:nvSpPr>
        <p:spPr>
          <a:xfrm>
            <a:off x="6305639" y="3823953"/>
            <a:ext cx="5225961" cy="187172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A9486F8-B41C-40ED-92A2-F1C9A3CE891B}"/>
              </a:ext>
            </a:extLst>
          </p:cNvPr>
          <p:cNvSpPr/>
          <p:nvPr/>
        </p:nvSpPr>
        <p:spPr>
          <a:xfrm>
            <a:off x="602445" y="2266680"/>
            <a:ext cx="5486400" cy="376170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63B33-7D20-4376-BB56-84619067D71D}"/>
              </a:ext>
            </a:extLst>
          </p:cNvPr>
          <p:cNvSpPr>
            <a:spLocks noGrp="1"/>
          </p:cNvSpPr>
          <p:nvPr>
            <p:ph type="title"/>
          </p:nvPr>
        </p:nvSpPr>
        <p:spPr/>
        <p:txBody>
          <a:bodyPr>
            <a:normAutofit/>
          </a:bodyPr>
          <a:lstStyle/>
          <a:p>
            <a:r>
              <a:rPr lang="en-US" sz="4000" b="1" dirty="0"/>
              <a:t>Testimonials</a:t>
            </a:r>
          </a:p>
        </p:txBody>
      </p:sp>
      <p:sp>
        <p:nvSpPr>
          <p:cNvPr id="11" name="Content Placeholder 10">
            <a:extLst>
              <a:ext uri="{FF2B5EF4-FFF2-40B4-BE49-F238E27FC236}">
                <a16:creationId xmlns:a16="http://schemas.microsoft.com/office/drawing/2014/main" id="{18F46F8B-0428-4DF1-BE8E-27C352318A3F}"/>
              </a:ext>
            </a:extLst>
          </p:cNvPr>
          <p:cNvSpPr>
            <a:spLocks noGrp="1"/>
          </p:cNvSpPr>
          <p:nvPr>
            <p:ph sz="half" idx="1"/>
          </p:nvPr>
        </p:nvSpPr>
        <p:spPr>
          <a:xfrm>
            <a:off x="6394361" y="3823953"/>
            <a:ext cx="5384800" cy="3877613"/>
          </a:xfrm>
        </p:spPr>
        <p:txBody>
          <a:bodyPr>
            <a:normAutofit fontScale="92500" lnSpcReduction="10000"/>
          </a:bodyPr>
          <a:lstStyle/>
          <a:p>
            <a:pPr marL="0" indent="0">
              <a:buNone/>
            </a:pPr>
            <a:r>
              <a:rPr lang="en-US" sz="2400" dirty="0"/>
              <a:t>“I have been using the Simpletek application for a few weeks, trying to get a better understanding our telecom spend.  I like the tool and find it user friendly.” -Jon, (VP of Infrastructure) at large List brokerage company.</a:t>
            </a:r>
          </a:p>
        </p:txBody>
      </p:sp>
      <p:sp>
        <p:nvSpPr>
          <p:cNvPr id="12" name="Content Placeholder 11">
            <a:extLst>
              <a:ext uri="{FF2B5EF4-FFF2-40B4-BE49-F238E27FC236}">
                <a16:creationId xmlns:a16="http://schemas.microsoft.com/office/drawing/2014/main" id="{C37C2A2A-B80E-43B0-95AB-E726B2FB87A0}"/>
              </a:ext>
            </a:extLst>
          </p:cNvPr>
          <p:cNvSpPr>
            <a:spLocks noGrp="1"/>
          </p:cNvSpPr>
          <p:nvPr>
            <p:ph sz="half" idx="2"/>
          </p:nvPr>
        </p:nvSpPr>
        <p:spPr>
          <a:xfrm>
            <a:off x="660400" y="2266680"/>
            <a:ext cx="5384800" cy="3723067"/>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buNone/>
            </a:pPr>
            <a:r>
              <a:rPr lang="en-US" sz="2400" dirty="0"/>
              <a:t>“I retired from the Federal government prior to taking this position…(and) planned and managed the relocation of at least six government organizations. The one inevitability in each was that the installation of communications would always be the consumer of time and fraught with problems. This was not the case with SimpleTek…their professional staff have no peers.” - Lonnie (Operations Director) at a nationally recognized Not-for-Profit organization.  </a:t>
            </a:r>
          </a:p>
          <a:p>
            <a:endParaRPr lang="en-US" dirty="0"/>
          </a:p>
        </p:txBody>
      </p:sp>
      <p:sp>
        <p:nvSpPr>
          <p:cNvPr id="9" name="TextBox 8">
            <a:extLst>
              <a:ext uri="{FF2B5EF4-FFF2-40B4-BE49-F238E27FC236}">
                <a16:creationId xmlns:a16="http://schemas.microsoft.com/office/drawing/2014/main" id="{86890D2F-8740-4D93-A03A-E9AC1DECB1BD}"/>
              </a:ext>
            </a:extLst>
          </p:cNvPr>
          <p:cNvSpPr txBox="1"/>
          <p:nvPr/>
        </p:nvSpPr>
        <p:spPr>
          <a:xfrm>
            <a:off x="-693962" y="7283629"/>
            <a:ext cx="6107080" cy="230832"/>
          </a:xfrm>
          <a:prstGeom prst="rect">
            <a:avLst/>
          </a:prstGeom>
          <a:noFill/>
        </p:spPr>
        <p:txBody>
          <a:bodyPr wrap="square" rtlCol="0">
            <a:spAutoFit/>
          </a:bodyPr>
          <a:lstStyle/>
          <a:p>
            <a:r>
              <a:rPr lang="en-US" sz="900">
                <a:hlinkClick r:id="rId2" tooltip="http://commons.wikimedia.org/wiki/File:Speech_bubble.svg"/>
              </a:rPr>
              <a:t>This Photo</a:t>
            </a:r>
            <a:r>
              <a:rPr lang="en-US" sz="900"/>
              <a:t> by Unknown Author is licensed under </a:t>
            </a:r>
            <a:r>
              <a:rPr lang="en-US" sz="900">
                <a:hlinkClick r:id="rId3" tooltip="https://creativecommons.org/licenses/by-sa/3.0/"/>
              </a:rPr>
              <a:t>CC BY-SA</a:t>
            </a:r>
            <a:endParaRPr lang="en-US" sz="900"/>
          </a:p>
        </p:txBody>
      </p:sp>
      <p:pic>
        <p:nvPicPr>
          <p:cNvPr id="18" name="Picture 17" descr="A person jumping in the air&#10;&#10;Description generated with high confidence">
            <a:extLst>
              <a:ext uri="{FF2B5EF4-FFF2-40B4-BE49-F238E27FC236}">
                <a16:creationId xmlns:a16="http://schemas.microsoft.com/office/drawing/2014/main" id="{8CA3ACB5-2697-4C8E-A1A8-7D546D074A0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94361" y="1726843"/>
            <a:ext cx="4991278" cy="1871729"/>
          </a:xfrm>
          <a:prstGeom prst="rect">
            <a:avLst/>
          </a:prstGeom>
          <a:effectLst/>
          <a:scene3d>
            <a:camera prst="orthographicFront"/>
            <a:lightRig rig="threePt" dir="t"/>
          </a:scene3d>
          <a:sp3d>
            <a:bevelT w="292100" h="190500"/>
          </a:sp3d>
        </p:spPr>
      </p:pic>
    </p:spTree>
    <p:extLst>
      <p:ext uri="{BB962C8B-B14F-4D97-AF65-F5344CB8AC3E}">
        <p14:creationId xmlns:p14="http://schemas.microsoft.com/office/powerpoint/2010/main" val="203712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4376-A43D-45B3-A5DB-22A1F37A26FB}"/>
              </a:ext>
            </a:extLst>
          </p:cNvPr>
          <p:cNvSpPr>
            <a:spLocks noGrp="1"/>
          </p:cNvSpPr>
          <p:nvPr>
            <p:ph type="title"/>
          </p:nvPr>
        </p:nvSpPr>
        <p:spPr/>
        <p:txBody>
          <a:bodyPr>
            <a:normAutofit/>
          </a:bodyPr>
          <a:lstStyle/>
          <a:p>
            <a:r>
              <a:rPr lang="en-US" sz="4000" b="1" dirty="0"/>
              <a:t>Problems</a:t>
            </a:r>
          </a:p>
        </p:txBody>
      </p:sp>
      <p:sp>
        <p:nvSpPr>
          <p:cNvPr id="3" name="Content Placeholder 2">
            <a:extLst>
              <a:ext uri="{FF2B5EF4-FFF2-40B4-BE49-F238E27FC236}">
                <a16:creationId xmlns:a16="http://schemas.microsoft.com/office/drawing/2014/main" id="{62594D2C-410C-400A-BD82-89D823B7D528}"/>
              </a:ext>
            </a:extLst>
          </p:cNvPr>
          <p:cNvSpPr>
            <a:spLocks noGrp="1"/>
          </p:cNvSpPr>
          <p:nvPr>
            <p:ph sz="half" idx="1"/>
          </p:nvPr>
        </p:nvSpPr>
        <p:spPr>
          <a:xfrm>
            <a:off x="609600" y="1892681"/>
            <a:ext cx="6744237" cy="4525963"/>
          </a:xfrm>
        </p:spPr>
        <p:txBody>
          <a:bodyPr>
            <a:normAutofit/>
          </a:bodyPr>
          <a:lstStyle/>
          <a:p>
            <a:r>
              <a:rPr lang="en-US" dirty="0"/>
              <a:t>You closed three offices a year ago, but nobody turned off the phone or internet for two of them, so you’ve been paying $800 per month for two empty locations</a:t>
            </a:r>
          </a:p>
          <a:p>
            <a:endParaRPr lang="en-US" dirty="0"/>
          </a:p>
          <a:p>
            <a:r>
              <a:rPr lang="en-US" dirty="0"/>
              <a:t>You’ve got 70 mobile phones (including older flip phones)—but only 55 employees, and many appear to be MUCH older plans (twice the cost, half the data)</a:t>
            </a:r>
          </a:p>
          <a:p>
            <a:endParaRPr lang="en-US" dirty="0"/>
          </a:p>
        </p:txBody>
      </p:sp>
      <p:pic>
        <p:nvPicPr>
          <p:cNvPr id="5" name="Content Placeholder 4">
            <a:extLst>
              <a:ext uri="{FF2B5EF4-FFF2-40B4-BE49-F238E27FC236}">
                <a16:creationId xmlns:a16="http://schemas.microsoft.com/office/drawing/2014/main" id="{D78EF9BB-B5D8-4784-85B7-F0A9ABC236F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00690" y="1892681"/>
            <a:ext cx="3781710" cy="3072638"/>
          </a:xfrm>
          <a:effectLst>
            <a:reflection blurRad="6350" stA="50000" endA="300" endPos="55500" dist="50800" dir="5400000" sy="-100000" algn="bl" rotWithShape="0"/>
          </a:effectLst>
          <a:scene3d>
            <a:camera prst="orthographicFront"/>
            <a:lightRig rig="threePt" dir="t"/>
          </a:scene3d>
          <a:sp3d>
            <a:bevelT w="355600" h="241300"/>
          </a:sp3d>
        </p:spPr>
      </p:pic>
    </p:spTree>
    <p:extLst>
      <p:ext uri="{BB962C8B-B14F-4D97-AF65-F5344CB8AC3E}">
        <p14:creationId xmlns:p14="http://schemas.microsoft.com/office/powerpoint/2010/main" val="1119810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Rounded 10">
            <a:extLst>
              <a:ext uri="{FF2B5EF4-FFF2-40B4-BE49-F238E27FC236}">
                <a16:creationId xmlns:a16="http://schemas.microsoft.com/office/drawing/2014/main" id="{74A4CF25-D2C7-4EA6-AFCE-C8153A6CF51A}"/>
              </a:ext>
            </a:extLst>
          </p:cNvPr>
          <p:cNvSpPr/>
          <p:nvPr/>
        </p:nvSpPr>
        <p:spPr>
          <a:xfrm>
            <a:off x="383928" y="2031312"/>
            <a:ext cx="5610896" cy="3945616"/>
          </a:xfrm>
          <a:prstGeom prst="round2DiagRect">
            <a:avLst/>
          </a:prstGeom>
          <a:solidFill>
            <a:schemeClr val="bg1">
              <a:lumMod val="95000"/>
            </a:schemeClr>
          </a:solidFill>
          <a:ln w="57150">
            <a:solidFill>
              <a:srgbClr val="2C394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103F455-CC48-4085-815D-9629BCBF9B45}"/>
              </a:ext>
            </a:extLst>
          </p:cNvPr>
          <p:cNvSpPr txBox="1"/>
          <p:nvPr/>
        </p:nvSpPr>
        <p:spPr>
          <a:xfrm>
            <a:off x="475361" y="2031312"/>
            <a:ext cx="5428029" cy="3816429"/>
          </a:xfrm>
          <a:prstGeom prst="rect">
            <a:avLst/>
          </a:prstGeom>
          <a:noFill/>
        </p:spPr>
        <p:txBody>
          <a:bodyPr wrap="square" rtlCol="0">
            <a:spAutoFit/>
          </a:bodyPr>
          <a:lstStyle/>
          <a:p>
            <a:r>
              <a:rPr lang="en-US" sz="2200" dirty="0">
                <a:latin typeface="Calibri Light" panose="020F0302020204030204" pitchFamily="34" charset="0"/>
                <a:cs typeface="Calibri Light" panose="020F0302020204030204" pitchFamily="34" charset="0"/>
              </a:rPr>
              <a:t>“The SimpleTek staff tracks down and resolves billing issues with our Telecom providers. The have identified services that were no longer being used providing a savings for us.  They help negotiate new lower priced contracts.  All of this has provided savings to us that are greater than the service fees paid to SimpleTek.  Most importantly, this frees our staff to focus on other projects and tasks.” -Dan (Supervisor Networks) Large Coal Provider. </a:t>
            </a:r>
          </a:p>
        </p:txBody>
      </p:sp>
      <p:sp>
        <p:nvSpPr>
          <p:cNvPr id="2" name="Title 1">
            <a:extLst>
              <a:ext uri="{FF2B5EF4-FFF2-40B4-BE49-F238E27FC236}">
                <a16:creationId xmlns:a16="http://schemas.microsoft.com/office/drawing/2014/main" id="{B4689011-377E-4DB8-A181-0EBCD9FBA666}"/>
              </a:ext>
            </a:extLst>
          </p:cNvPr>
          <p:cNvSpPr>
            <a:spLocks noGrp="1"/>
          </p:cNvSpPr>
          <p:nvPr>
            <p:ph type="title"/>
          </p:nvPr>
        </p:nvSpPr>
        <p:spPr/>
        <p:txBody>
          <a:bodyPr>
            <a:normAutofit/>
          </a:bodyPr>
          <a:lstStyle/>
          <a:p>
            <a:r>
              <a:rPr lang="en-US" sz="4000" b="1" dirty="0"/>
              <a:t>Testimonials</a:t>
            </a:r>
          </a:p>
        </p:txBody>
      </p:sp>
      <p:sp>
        <p:nvSpPr>
          <p:cNvPr id="3" name="Content Placeholder 2">
            <a:extLst>
              <a:ext uri="{FF2B5EF4-FFF2-40B4-BE49-F238E27FC236}">
                <a16:creationId xmlns:a16="http://schemas.microsoft.com/office/drawing/2014/main" id="{6AB73140-34E2-484E-B459-814EC0A7C4DA}"/>
              </a:ext>
            </a:extLst>
          </p:cNvPr>
          <p:cNvSpPr>
            <a:spLocks noGrp="1"/>
          </p:cNvSpPr>
          <p:nvPr>
            <p:ph sz="half" idx="1"/>
          </p:nvPr>
        </p:nvSpPr>
        <p:spPr>
          <a:xfrm>
            <a:off x="6423272" y="4036502"/>
            <a:ext cx="5384800" cy="4525963"/>
          </a:xfrm>
        </p:spPr>
        <p:txBody>
          <a:bodyPr/>
          <a:lstStyle/>
          <a:p>
            <a:endParaRPr lang="en-US" dirty="0"/>
          </a:p>
          <a:p>
            <a:endParaRPr lang="en-US" dirty="0"/>
          </a:p>
          <a:p>
            <a:endParaRPr lang="en-US" dirty="0"/>
          </a:p>
        </p:txBody>
      </p:sp>
      <p:pic>
        <p:nvPicPr>
          <p:cNvPr id="18" name="Content Placeholder 17" descr="A person sitting at a table in front of a window&#10;&#10;Description generated with very high confidence">
            <a:extLst>
              <a:ext uri="{FF2B5EF4-FFF2-40B4-BE49-F238E27FC236}">
                <a16:creationId xmlns:a16="http://schemas.microsoft.com/office/drawing/2014/main" id="{EC145773-2B3F-4879-87C4-8E7A3DA229E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23025" y="1978219"/>
            <a:ext cx="5384800" cy="4366825"/>
          </a:xfrm>
          <a:effectLst>
            <a:reflection blurRad="6350" stA="50000" endA="300" endPos="38500" dist="50800" dir="5400000" sy="-100000" algn="bl" rotWithShape="0"/>
          </a:effectLst>
          <a:scene3d>
            <a:camera prst="orthographicFront"/>
            <a:lightRig rig="threePt" dir="t"/>
          </a:scene3d>
          <a:sp3d prstMaterial="dkEdge">
            <a:bevelT w="254000" h="196850"/>
            <a:bevelB w="88900"/>
          </a:sp3d>
        </p:spPr>
      </p:pic>
    </p:spTree>
    <p:extLst>
      <p:ext uri="{BB962C8B-B14F-4D97-AF65-F5344CB8AC3E}">
        <p14:creationId xmlns:p14="http://schemas.microsoft.com/office/powerpoint/2010/main" val="33864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6EA9F2-E05E-4219-ADF4-37FAD53C9B8B}"/>
              </a:ext>
            </a:extLst>
          </p:cNvPr>
          <p:cNvPicPr>
            <a:picLocks noChangeAspect="1"/>
          </p:cNvPicPr>
          <p:nvPr/>
        </p:nvPicPr>
        <p:blipFill>
          <a:blip r:embed="rId2"/>
          <a:stretch>
            <a:fillRect/>
          </a:stretch>
        </p:blipFill>
        <p:spPr>
          <a:xfrm>
            <a:off x="452656" y="1980126"/>
            <a:ext cx="5541744" cy="3532032"/>
          </a:xfrm>
          <a:prstGeom prst="rect">
            <a:avLst/>
          </a:prstGeom>
        </p:spPr>
      </p:pic>
      <p:sp>
        <p:nvSpPr>
          <p:cNvPr id="5" name="Title 4">
            <a:extLst>
              <a:ext uri="{FF2B5EF4-FFF2-40B4-BE49-F238E27FC236}">
                <a16:creationId xmlns:a16="http://schemas.microsoft.com/office/drawing/2014/main" id="{E0293468-815F-492B-954F-0B354CD02158}"/>
              </a:ext>
            </a:extLst>
          </p:cNvPr>
          <p:cNvSpPr>
            <a:spLocks noGrp="1"/>
          </p:cNvSpPr>
          <p:nvPr>
            <p:ph type="title"/>
          </p:nvPr>
        </p:nvSpPr>
        <p:spPr/>
        <p:txBody>
          <a:bodyPr>
            <a:normAutofit/>
          </a:bodyPr>
          <a:lstStyle/>
          <a:p>
            <a:r>
              <a:rPr lang="en-US" sz="4000" b="1" dirty="0"/>
              <a:t>Testimonials</a:t>
            </a:r>
          </a:p>
        </p:txBody>
      </p:sp>
      <p:sp>
        <p:nvSpPr>
          <p:cNvPr id="6" name="Content Placeholder 5">
            <a:extLst>
              <a:ext uri="{FF2B5EF4-FFF2-40B4-BE49-F238E27FC236}">
                <a16:creationId xmlns:a16="http://schemas.microsoft.com/office/drawing/2014/main" id="{E426F38A-6DD8-4F28-85A0-8524738C5E12}"/>
              </a:ext>
            </a:extLst>
          </p:cNvPr>
          <p:cNvSpPr>
            <a:spLocks noGrp="1"/>
          </p:cNvSpPr>
          <p:nvPr>
            <p:ph sz="half" idx="1"/>
          </p:nvPr>
        </p:nvSpPr>
        <p:spPr>
          <a:xfrm>
            <a:off x="711200" y="2460345"/>
            <a:ext cx="5384800" cy="4525963"/>
          </a:xfrm>
          <a:scene3d>
            <a:camera prst="orthographicFront"/>
            <a:lightRig rig="threePt" dir="t"/>
          </a:scene3d>
          <a:sp3d prstMaterial="dkEdge"/>
        </p:spPr>
        <p:txBody>
          <a:bodyPr/>
          <a:lstStyle/>
          <a:p>
            <a:pPr marL="0" indent="0">
              <a:buNone/>
            </a:pPr>
            <a:r>
              <a:rPr lang="en-US" dirty="0"/>
              <a:t>“So far we are at about $340K annual savings. I think we hit most of the big-ticket items, we are currently working our way through POTs lines.”-Gary (Director IT) at large List brokerage company.</a:t>
            </a:r>
          </a:p>
        </p:txBody>
      </p:sp>
      <p:pic>
        <p:nvPicPr>
          <p:cNvPr id="9" name="Content Placeholder 8" descr="A picture containing clothing, person&#10;&#10;Description generated with high confidence">
            <a:extLst>
              <a:ext uri="{FF2B5EF4-FFF2-40B4-BE49-F238E27FC236}">
                <a16:creationId xmlns:a16="http://schemas.microsoft.com/office/drawing/2014/main" id="{5F27F052-8422-420F-A6FF-806F9773F5A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43528" y="2250583"/>
            <a:ext cx="5037272" cy="2743201"/>
          </a:xfrm>
          <a:effectLst>
            <a:reflection blurRad="6350" stA="50000" endA="300" endPos="55000" dir="5400000" sy="-100000" algn="bl" rotWithShape="0"/>
          </a:effectLst>
          <a:scene3d>
            <a:camera prst="orthographicFront"/>
            <a:lightRig rig="threePt" dir="t"/>
          </a:scene3d>
          <a:sp3d extrusionH="12700" prstMaterial="dkEdge">
            <a:bevelT w="266700" h="317500"/>
            <a:bevelB w="25400"/>
          </a:sp3d>
        </p:spPr>
      </p:pic>
    </p:spTree>
    <p:extLst>
      <p:ext uri="{BB962C8B-B14F-4D97-AF65-F5344CB8AC3E}">
        <p14:creationId xmlns:p14="http://schemas.microsoft.com/office/powerpoint/2010/main" val="118235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A5BE-92E4-4B1B-B875-7B24BC42B023}"/>
              </a:ext>
            </a:extLst>
          </p:cNvPr>
          <p:cNvSpPr>
            <a:spLocks noGrp="1"/>
          </p:cNvSpPr>
          <p:nvPr>
            <p:ph type="title"/>
          </p:nvPr>
        </p:nvSpPr>
        <p:spPr/>
        <p:txBody>
          <a:bodyPr/>
          <a:lstStyle/>
          <a:p>
            <a:r>
              <a:rPr lang="en-US" dirty="0"/>
              <a:t>Picture This!</a:t>
            </a:r>
          </a:p>
        </p:txBody>
      </p:sp>
      <p:sp>
        <p:nvSpPr>
          <p:cNvPr id="3" name="Content Placeholder 2">
            <a:extLst>
              <a:ext uri="{FF2B5EF4-FFF2-40B4-BE49-F238E27FC236}">
                <a16:creationId xmlns:a16="http://schemas.microsoft.com/office/drawing/2014/main" id="{35315DF0-1951-4396-AE8F-362734AB0D55}"/>
              </a:ext>
            </a:extLst>
          </p:cNvPr>
          <p:cNvSpPr>
            <a:spLocks noGrp="1"/>
          </p:cNvSpPr>
          <p:nvPr>
            <p:ph sz="half" idx="1"/>
          </p:nvPr>
        </p:nvSpPr>
        <p:spPr>
          <a:xfrm>
            <a:off x="377780" y="1881504"/>
            <a:ext cx="6795752" cy="4824096"/>
          </a:xfrm>
        </p:spPr>
        <p:txBody>
          <a:bodyPr>
            <a:normAutofit fontScale="70000" lnSpcReduction="20000"/>
          </a:bodyPr>
          <a:lstStyle/>
          <a:p>
            <a:pPr lvl="0"/>
            <a:r>
              <a:rPr lang="en-US" dirty="0"/>
              <a:t>This time you close an office, but instead of paying thousands for the internet and phone for years past the closure, you click “office closed” in SimpleTek. The system and team shuts everything off, but most important, the system flags if it returns—so you can quickly dispute it…and don’t keep paying (like you’ve doing for years)</a:t>
            </a:r>
          </a:p>
          <a:p>
            <a:pPr lvl="0"/>
            <a:r>
              <a:rPr lang="en-US" dirty="0"/>
              <a:t>Your phone service contract is up for auto-renewal. This time you get an early notification from the SimpleTek software. The dashboard shows you the most current rates and more features (much lower than what you have), but also competitive vendor rates—you have everything you need to re-negotiate the best rate (saving thousands)</a:t>
            </a:r>
          </a:p>
          <a:p>
            <a:pPr lvl="0"/>
            <a:r>
              <a:rPr lang="en-US" dirty="0"/>
              <a:t>Nothing slips through the cracks, you can manage the entire system in minutes (give the person a raise!)…</a:t>
            </a:r>
          </a:p>
          <a:p>
            <a:pPr lvl="0"/>
            <a:r>
              <a:rPr lang="en-US" sz="2900" b="1" i="1" dirty="0"/>
              <a:t>Life is Good!</a:t>
            </a:r>
          </a:p>
        </p:txBody>
      </p:sp>
      <p:pic>
        <p:nvPicPr>
          <p:cNvPr id="6" name="Content Placeholder 5" descr="A picture containing sky, grass, outdoor, man&#10;&#10;Description generated with very high confidence">
            <a:extLst>
              <a:ext uri="{FF2B5EF4-FFF2-40B4-BE49-F238E27FC236}">
                <a16:creationId xmlns:a16="http://schemas.microsoft.com/office/drawing/2014/main" id="{1778422D-39BF-492C-9830-B406C923A3BD}"/>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95504" y="1881504"/>
            <a:ext cx="3958107" cy="2622246"/>
          </a:xfrm>
          <a:effectLst>
            <a:reflection blurRad="6350" stA="50000" endA="300" endPos="38500" dist="50800" dir="5400000" sy="-100000" algn="bl" rotWithShape="0"/>
          </a:effectLst>
          <a:scene3d>
            <a:camera prst="orthographicFront"/>
            <a:lightRig rig="threePt" dir="t"/>
          </a:scene3d>
          <a:sp3d>
            <a:bevelT w="292100" h="304800"/>
          </a:sp3d>
        </p:spPr>
      </p:pic>
      <p:sp>
        <p:nvSpPr>
          <p:cNvPr id="10" name="TextBox 9">
            <a:extLst>
              <a:ext uri="{FF2B5EF4-FFF2-40B4-BE49-F238E27FC236}">
                <a16:creationId xmlns:a16="http://schemas.microsoft.com/office/drawing/2014/main" id="{088698F3-2CD5-47C7-AD67-0DB61E64A355}"/>
              </a:ext>
            </a:extLst>
          </p:cNvPr>
          <p:cNvSpPr txBox="1"/>
          <p:nvPr/>
        </p:nvSpPr>
        <p:spPr>
          <a:xfrm>
            <a:off x="0" y="6993572"/>
            <a:ext cx="5833872" cy="230832"/>
          </a:xfrm>
          <a:prstGeom prst="rect">
            <a:avLst/>
          </a:prstGeom>
          <a:noFill/>
        </p:spPr>
        <p:txBody>
          <a:bodyPr wrap="square" rtlCol="0">
            <a:spAutoFit/>
          </a:bodyPr>
          <a:lstStyle/>
          <a:p>
            <a:r>
              <a:rPr lang="en-US" sz="900">
                <a:hlinkClick r:id="rId5" tooltip="http://leaderimpact.wordpress.com/2014/06/09/the-dangers-of-success/"/>
              </a:rPr>
              <a:t>This Photo</a:t>
            </a:r>
            <a:r>
              <a:rPr lang="en-US" sz="900"/>
              <a:t> by Unknown Author is licensed under </a:t>
            </a:r>
            <a:r>
              <a:rPr lang="en-US" sz="900">
                <a:hlinkClick r:id="rId6" tooltip="https://creativecommons.org/licenses/by-nc-nd/4.0/"/>
              </a:rPr>
              <a:t>CC BY-NC-ND</a:t>
            </a:r>
            <a:endParaRPr lang="en-US" sz="900"/>
          </a:p>
        </p:txBody>
      </p:sp>
    </p:spTree>
    <p:extLst>
      <p:ext uri="{BB962C8B-B14F-4D97-AF65-F5344CB8AC3E}">
        <p14:creationId xmlns:p14="http://schemas.microsoft.com/office/powerpoint/2010/main" val="1353900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9872-8CB9-444C-B12B-1E8A70B0A847}"/>
              </a:ext>
            </a:extLst>
          </p:cNvPr>
          <p:cNvSpPr>
            <a:spLocks noGrp="1"/>
          </p:cNvSpPr>
          <p:nvPr>
            <p:ph type="title"/>
          </p:nvPr>
        </p:nvSpPr>
        <p:spPr/>
        <p:txBody>
          <a:bodyPr>
            <a:normAutofit/>
          </a:bodyPr>
          <a:lstStyle/>
          <a:p>
            <a:r>
              <a:rPr lang="en-US" sz="4000" b="1" dirty="0"/>
              <a:t>Next Steps</a:t>
            </a:r>
          </a:p>
        </p:txBody>
      </p:sp>
      <p:sp>
        <p:nvSpPr>
          <p:cNvPr id="3" name="Content Placeholder 2">
            <a:extLst>
              <a:ext uri="{FF2B5EF4-FFF2-40B4-BE49-F238E27FC236}">
                <a16:creationId xmlns:a16="http://schemas.microsoft.com/office/drawing/2014/main" id="{F9602704-C2C7-47BE-B78A-C520CD8DF885}"/>
              </a:ext>
            </a:extLst>
          </p:cNvPr>
          <p:cNvSpPr>
            <a:spLocks noGrp="1"/>
          </p:cNvSpPr>
          <p:nvPr>
            <p:ph sz="half" idx="1"/>
          </p:nvPr>
        </p:nvSpPr>
        <p:spPr>
          <a:xfrm>
            <a:off x="1021537" y="2471586"/>
            <a:ext cx="5384800" cy="4525963"/>
          </a:xfrm>
        </p:spPr>
        <p:txBody>
          <a:bodyPr/>
          <a:lstStyle/>
          <a:p>
            <a:pPr lvl="0"/>
            <a:r>
              <a:rPr lang="en-US" b="1" dirty="0"/>
              <a:t>Call for more information</a:t>
            </a:r>
          </a:p>
          <a:p>
            <a:pPr lvl="0"/>
            <a:r>
              <a:rPr lang="en-US" b="1" dirty="0"/>
              <a:t>Get a free analysis</a:t>
            </a:r>
          </a:p>
          <a:p>
            <a:pPr lvl="0"/>
            <a:r>
              <a:rPr lang="en-US" b="1" dirty="0"/>
              <a:t>Get a quote</a:t>
            </a:r>
          </a:p>
          <a:p>
            <a:pPr lvl="0"/>
            <a:r>
              <a:rPr lang="en-US" b="1" dirty="0"/>
              <a:t>Buy Now</a:t>
            </a:r>
          </a:p>
        </p:txBody>
      </p:sp>
      <p:pic>
        <p:nvPicPr>
          <p:cNvPr id="13" name="Content Placeholder 12" descr="A sign on a highway&#10;&#10;Description generated with very high confidence">
            <a:extLst>
              <a:ext uri="{FF2B5EF4-FFF2-40B4-BE49-F238E27FC236}">
                <a16:creationId xmlns:a16="http://schemas.microsoft.com/office/drawing/2014/main" id="{ED1304A0-2D2C-4EFE-B173-DA840DC8E6F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58383" y="1901031"/>
            <a:ext cx="4748253" cy="3346830"/>
          </a:xfrm>
          <a:effectLst>
            <a:reflection blurRad="6350" stA="50000" endA="300" endPos="38500" dist="50800" dir="5400000" sy="-100000" algn="bl" rotWithShape="0"/>
          </a:effectLst>
          <a:scene3d>
            <a:camera prst="orthographicFront"/>
            <a:lightRig rig="threePt" dir="t"/>
          </a:scene3d>
          <a:sp3d>
            <a:bevelT w="425450" h="292100"/>
          </a:sp3d>
        </p:spPr>
      </p:pic>
    </p:spTree>
    <p:extLst>
      <p:ext uri="{BB962C8B-B14F-4D97-AF65-F5344CB8AC3E}">
        <p14:creationId xmlns:p14="http://schemas.microsoft.com/office/powerpoint/2010/main" val="637187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6F7C44-9830-48AA-9E9C-0E2FFD549752}"/>
              </a:ext>
            </a:extLst>
          </p:cNvPr>
          <p:cNvSpPr>
            <a:spLocks noGrp="1"/>
          </p:cNvSpPr>
          <p:nvPr>
            <p:ph type="title"/>
          </p:nvPr>
        </p:nvSpPr>
        <p:spPr/>
        <p:txBody>
          <a:bodyPr/>
          <a:lstStyle/>
          <a:p>
            <a:r>
              <a:rPr lang="en-US" dirty="0"/>
              <a:t>Questions &amp; Answers</a:t>
            </a:r>
          </a:p>
        </p:txBody>
      </p:sp>
      <p:pic>
        <p:nvPicPr>
          <p:cNvPr id="12" name="Content Placeholder 11">
            <a:extLst>
              <a:ext uri="{FF2B5EF4-FFF2-40B4-BE49-F238E27FC236}">
                <a16:creationId xmlns:a16="http://schemas.microsoft.com/office/drawing/2014/main" id="{B0DA45A1-46B8-4BDB-87B8-7177448BF7A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98900" y="1750219"/>
            <a:ext cx="4394200" cy="4394200"/>
          </a:xfrm>
        </p:spPr>
      </p:pic>
    </p:spTree>
    <p:extLst>
      <p:ext uri="{BB962C8B-B14F-4D97-AF65-F5344CB8AC3E}">
        <p14:creationId xmlns:p14="http://schemas.microsoft.com/office/powerpoint/2010/main" val="147876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CD14AB-575C-4868-9B42-AC8434DB6F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1193" y="1992612"/>
            <a:ext cx="4665143" cy="3094544"/>
          </a:xfrm>
          <a:prstGeom prst="rect">
            <a:avLst/>
          </a:prstGeom>
          <a:effectLst>
            <a:reflection blurRad="6350" stA="50000" endA="300" endPos="55500" dist="50800" dir="5400000" sy="-100000" algn="bl" rotWithShape="0"/>
          </a:effectLst>
          <a:scene3d>
            <a:camera prst="orthographicFront"/>
            <a:lightRig rig="threePt" dir="t"/>
          </a:scene3d>
          <a:sp3d>
            <a:bevelT w="381000" h="298450"/>
          </a:sp3d>
        </p:spPr>
      </p:pic>
      <p:sp>
        <p:nvSpPr>
          <p:cNvPr id="2" name="Title 1">
            <a:extLst>
              <a:ext uri="{FF2B5EF4-FFF2-40B4-BE49-F238E27FC236}">
                <a16:creationId xmlns:a16="http://schemas.microsoft.com/office/drawing/2014/main" id="{60519536-4F89-430D-A898-6FD39F583736}"/>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3CCBA436-36FA-435E-A557-E475E8E253D9}"/>
              </a:ext>
            </a:extLst>
          </p:cNvPr>
          <p:cNvSpPr>
            <a:spLocks noGrp="1"/>
          </p:cNvSpPr>
          <p:nvPr>
            <p:ph idx="1"/>
          </p:nvPr>
        </p:nvSpPr>
        <p:spPr>
          <a:xfrm>
            <a:off x="467932" y="1877195"/>
            <a:ext cx="6306355" cy="4471227"/>
          </a:xfrm>
        </p:spPr>
        <p:txBody>
          <a:bodyPr>
            <a:normAutofit lnSpcReduction="10000"/>
          </a:bodyPr>
          <a:lstStyle/>
          <a:p>
            <a:r>
              <a:rPr lang="en-US" dirty="0"/>
              <a:t>You’ve been having disconnect problems with your data network –no information going out, nothing coming in. (hint: your customers are not going to be happy)</a:t>
            </a:r>
          </a:p>
          <a:p>
            <a:endParaRPr lang="en-US" dirty="0"/>
          </a:p>
          <a:p>
            <a:r>
              <a:rPr lang="en-US" dirty="0"/>
              <a:t>And of course, you’ll easily get your money back from these multi-billion dollar vendors (without being exhausted in the bureaucracy)</a:t>
            </a:r>
          </a:p>
          <a:p>
            <a:pPr lvl="0"/>
            <a:endParaRPr lang="en-US" dirty="0"/>
          </a:p>
          <a:p>
            <a:endParaRPr lang="en-US" dirty="0"/>
          </a:p>
        </p:txBody>
      </p:sp>
    </p:spTree>
    <p:extLst>
      <p:ext uri="{BB962C8B-B14F-4D97-AF65-F5344CB8AC3E}">
        <p14:creationId xmlns:p14="http://schemas.microsoft.com/office/powerpoint/2010/main" val="76386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05D0-FB11-45DF-A85F-2F9EF2D2A80E}"/>
              </a:ext>
            </a:extLst>
          </p:cNvPr>
          <p:cNvSpPr>
            <a:spLocks noGrp="1"/>
          </p:cNvSpPr>
          <p:nvPr>
            <p:ph type="title"/>
          </p:nvPr>
        </p:nvSpPr>
        <p:spPr/>
        <p:txBody>
          <a:bodyPr/>
          <a:lstStyle/>
          <a:p>
            <a:r>
              <a:rPr lang="en-US"/>
              <a:t>Alternatives</a:t>
            </a:r>
            <a:endParaRPr lang="en-US" dirty="0"/>
          </a:p>
        </p:txBody>
      </p:sp>
      <p:sp>
        <p:nvSpPr>
          <p:cNvPr id="3" name="Content Placeholder 2">
            <a:extLst>
              <a:ext uri="{FF2B5EF4-FFF2-40B4-BE49-F238E27FC236}">
                <a16:creationId xmlns:a16="http://schemas.microsoft.com/office/drawing/2014/main" id="{613A9630-0FE0-425F-A950-77898AB25C11}"/>
              </a:ext>
            </a:extLst>
          </p:cNvPr>
          <p:cNvSpPr>
            <a:spLocks noGrp="1"/>
          </p:cNvSpPr>
          <p:nvPr>
            <p:ph sz="half" idx="1"/>
          </p:nvPr>
        </p:nvSpPr>
        <p:spPr>
          <a:xfrm>
            <a:off x="609599" y="1447801"/>
            <a:ext cx="6035899" cy="5257799"/>
          </a:xfrm>
        </p:spPr>
        <p:txBody>
          <a:bodyPr>
            <a:normAutofit fontScale="92500" lnSpcReduction="20000"/>
          </a:bodyPr>
          <a:lstStyle/>
          <a:p>
            <a:pPr lvl="1"/>
            <a:endParaRPr lang="en-US" dirty="0"/>
          </a:p>
          <a:p>
            <a:r>
              <a:rPr lang="en-US" dirty="0"/>
              <a:t>You’ve got your current spreadsheets. How’s that working for you</a:t>
            </a:r>
          </a:p>
          <a:p>
            <a:r>
              <a:rPr lang="en-US" dirty="0"/>
              <a:t>You could try a common Telecom Expense Management Systems, but they are grossly incomplete and only process the invoices—don’t tell you if you should even be paying them</a:t>
            </a:r>
          </a:p>
          <a:p>
            <a:r>
              <a:rPr lang="en-US" dirty="0"/>
              <a:t>You could combine 4-5 applications and may get the information you need (after spending $100,000 to integrate them)—but you still have to learn all the different interfaces</a:t>
            </a:r>
          </a:p>
          <a:p>
            <a:r>
              <a:rPr lang="en-US" dirty="0"/>
              <a:t>And You are </a:t>
            </a:r>
            <a:r>
              <a:rPr lang="en-US" i="1" dirty="0"/>
              <a:t>still</a:t>
            </a:r>
            <a:r>
              <a:rPr lang="en-US" dirty="0"/>
              <a:t> having problems…</a:t>
            </a:r>
          </a:p>
          <a:p>
            <a:pPr lvl="1"/>
            <a:endParaRPr lang="en-US" dirty="0"/>
          </a:p>
        </p:txBody>
      </p:sp>
      <p:pic>
        <p:nvPicPr>
          <p:cNvPr id="9" name="Content Placeholder 8" descr="A close up of a person&#10;&#10;Description generated with high confidence">
            <a:extLst>
              <a:ext uri="{FF2B5EF4-FFF2-40B4-BE49-F238E27FC236}">
                <a16:creationId xmlns:a16="http://schemas.microsoft.com/office/drawing/2014/main" id="{849CDBA8-A5E6-41D7-B058-AC7C65E84DAE}"/>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25802" y="1636506"/>
            <a:ext cx="4756597" cy="3166756"/>
          </a:xfrm>
          <a:effectLst>
            <a:reflection blurRad="6350" stA="50000" endA="300" endPos="55500" dist="50800" dir="5400000" sy="-100000" algn="bl" rotWithShape="0"/>
          </a:effectLst>
          <a:scene3d>
            <a:camera prst="orthographicFront"/>
            <a:lightRig rig="threePt" dir="t"/>
          </a:scene3d>
          <a:sp3d>
            <a:bevelT w="368300" h="387350"/>
          </a:sp3d>
        </p:spPr>
      </p:pic>
    </p:spTree>
    <p:extLst>
      <p:ext uri="{BB962C8B-B14F-4D97-AF65-F5344CB8AC3E}">
        <p14:creationId xmlns:p14="http://schemas.microsoft.com/office/powerpoint/2010/main" val="125959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6C15-0F65-4A90-9C18-917ADD8EFD34}"/>
              </a:ext>
            </a:extLst>
          </p:cNvPr>
          <p:cNvSpPr>
            <a:spLocks noGrp="1"/>
          </p:cNvSpPr>
          <p:nvPr>
            <p:ph type="title"/>
          </p:nvPr>
        </p:nvSpPr>
        <p:spPr/>
        <p:txBody>
          <a:bodyPr/>
          <a:lstStyle/>
          <a:p>
            <a:r>
              <a:rPr lang="en-US"/>
              <a:t>The Biggest Questions</a:t>
            </a:r>
            <a:endParaRPr lang="en-US" dirty="0"/>
          </a:p>
        </p:txBody>
      </p:sp>
      <p:sp>
        <p:nvSpPr>
          <p:cNvPr id="3" name="Content Placeholder 2">
            <a:extLst>
              <a:ext uri="{FF2B5EF4-FFF2-40B4-BE49-F238E27FC236}">
                <a16:creationId xmlns:a16="http://schemas.microsoft.com/office/drawing/2014/main" id="{FD24D3DB-E30F-42A5-9629-5F4889BD60D1}"/>
              </a:ext>
            </a:extLst>
          </p:cNvPr>
          <p:cNvSpPr>
            <a:spLocks noGrp="1"/>
          </p:cNvSpPr>
          <p:nvPr>
            <p:ph idx="1"/>
          </p:nvPr>
        </p:nvSpPr>
        <p:spPr>
          <a:xfrm>
            <a:off x="609600" y="1762147"/>
            <a:ext cx="6011929" cy="4602163"/>
          </a:xfrm>
        </p:spPr>
        <p:txBody>
          <a:bodyPr>
            <a:normAutofit fontScale="92500" lnSpcReduction="10000"/>
          </a:bodyPr>
          <a:lstStyle/>
          <a:p>
            <a:pPr marL="0" indent="0">
              <a:buNone/>
            </a:pPr>
            <a:r>
              <a:rPr lang="en-US" dirty="0"/>
              <a:t>So, how do you ensure you don’t pay (massively) for services you should have turned off, are getting the absolute latest and best plan for those you keep, or even know if it is time to switch your services (still using POTS and a tape answering machine, when you can save half with VoIP)—all in a single system with a dashboard that tells you what the heck is even going on?</a:t>
            </a:r>
            <a:br>
              <a:rPr lang="en-US" dirty="0"/>
            </a:br>
            <a:endParaRPr lang="en-US" dirty="0"/>
          </a:p>
          <a:p>
            <a:pPr marL="0" indent="0">
              <a:buNone/>
            </a:pPr>
            <a:r>
              <a:rPr lang="en-US" dirty="0"/>
              <a:t>Perhaps you should consider…</a:t>
            </a:r>
          </a:p>
        </p:txBody>
      </p:sp>
      <p:pic>
        <p:nvPicPr>
          <p:cNvPr id="8" name="Picture 7" descr="A person posing for the camera&#10;&#10;Description generated with very high confidence">
            <a:extLst>
              <a:ext uri="{FF2B5EF4-FFF2-40B4-BE49-F238E27FC236}">
                <a16:creationId xmlns:a16="http://schemas.microsoft.com/office/drawing/2014/main" id="{698602C1-5C56-4D92-A723-C9EABBDDC1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1529" y="1762147"/>
            <a:ext cx="4960871" cy="3333705"/>
          </a:xfrm>
          <a:prstGeom prst="rect">
            <a:avLst/>
          </a:prstGeom>
          <a:effectLst>
            <a:reflection blurRad="6350" stA="50000" endA="300" endPos="38500" dist="50800" dir="5400000" sy="-100000" algn="bl" rotWithShape="0"/>
          </a:effectLst>
          <a:scene3d>
            <a:camera prst="orthographicFront"/>
            <a:lightRig rig="threePt" dir="t"/>
          </a:scene3d>
          <a:sp3d>
            <a:bevelT w="254000" h="190500"/>
          </a:sp3d>
        </p:spPr>
      </p:pic>
    </p:spTree>
    <p:extLst>
      <p:ext uri="{BB962C8B-B14F-4D97-AF65-F5344CB8AC3E}">
        <p14:creationId xmlns:p14="http://schemas.microsoft.com/office/powerpoint/2010/main" val="129904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A7E9C-E905-4624-B06F-5FB339DED8B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val="0"/>
              </a:ext>
            </a:extLst>
          </a:blip>
          <a:srcRect l="9674" r="15185"/>
          <a:stretch/>
        </p:blipFill>
        <p:spPr>
          <a:xfrm>
            <a:off x="1750452" y="1834405"/>
            <a:ext cx="8951170" cy="3189190"/>
          </a:xfrm>
          <a:prstGeom prst="rect">
            <a:avLst/>
          </a:prstGeom>
        </p:spPr>
      </p:pic>
      <p:sp>
        <p:nvSpPr>
          <p:cNvPr id="2" name="Title 1">
            <a:extLst>
              <a:ext uri="{FF2B5EF4-FFF2-40B4-BE49-F238E27FC236}">
                <a16:creationId xmlns:a16="http://schemas.microsoft.com/office/drawing/2014/main" id="{F8F68E09-49D1-4190-B656-AADF81FEA629}"/>
              </a:ext>
            </a:extLst>
          </p:cNvPr>
          <p:cNvSpPr>
            <a:spLocks noGrp="1"/>
          </p:cNvSpPr>
          <p:nvPr>
            <p:ph type="title"/>
          </p:nvPr>
        </p:nvSpPr>
        <p:spPr/>
        <p:txBody>
          <a:bodyPr/>
          <a:lstStyle/>
          <a:p>
            <a:r>
              <a:rPr lang="en-US"/>
              <a:t>Introducing</a:t>
            </a:r>
            <a:endParaRPr lang="en-US" dirty="0"/>
          </a:p>
        </p:txBody>
      </p:sp>
      <p:sp>
        <p:nvSpPr>
          <p:cNvPr id="3" name="Subtitle 2">
            <a:extLst>
              <a:ext uri="{FF2B5EF4-FFF2-40B4-BE49-F238E27FC236}">
                <a16:creationId xmlns:a16="http://schemas.microsoft.com/office/drawing/2014/main" id="{822AD592-01EC-4D26-985C-C1DB8064A011}"/>
              </a:ext>
            </a:extLst>
          </p:cNvPr>
          <p:cNvSpPr>
            <a:spLocks noGrp="1"/>
          </p:cNvSpPr>
          <p:nvPr>
            <p:ph idx="1"/>
          </p:nvPr>
        </p:nvSpPr>
        <p:spPr>
          <a:xfrm>
            <a:off x="1163391" y="4505348"/>
            <a:ext cx="7388180" cy="633323"/>
          </a:xfrm>
        </p:spPr>
        <p:txBody>
          <a:bodyPr/>
          <a:lstStyle/>
          <a:p>
            <a:pPr marL="0" lvl="0" indent="0">
              <a:buNone/>
            </a:pPr>
            <a:r>
              <a:rPr lang="en-US" altLang="en-US" i="1" dirty="0">
                <a:solidFill>
                  <a:schemeClr val="tx1">
                    <a:lumMod val="50000"/>
                    <a:lumOff val="50000"/>
                  </a:schemeClr>
                </a:solidFill>
              </a:rPr>
              <a:t>Bringing Simplicity to Technology Administration </a:t>
            </a:r>
          </a:p>
        </p:txBody>
      </p:sp>
    </p:spTree>
    <p:extLst>
      <p:ext uri="{BB962C8B-B14F-4D97-AF65-F5344CB8AC3E}">
        <p14:creationId xmlns:p14="http://schemas.microsoft.com/office/powerpoint/2010/main" val="232028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6411-2BFD-4D7B-9F74-549EF47827CF}"/>
              </a:ext>
            </a:extLst>
          </p:cNvPr>
          <p:cNvSpPr>
            <a:spLocks noGrp="1"/>
          </p:cNvSpPr>
          <p:nvPr>
            <p:ph type="title"/>
          </p:nvPr>
        </p:nvSpPr>
        <p:spPr/>
        <p:txBody>
          <a:bodyPr>
            <a:normAutofit/>
          </a:bodyPr>
          <a:lstStyle/>
          <a:p>
            <a:r>
              <a:rPr lang="en-US" sz="4000" b="1" dirty="0"/>
              <a:t>Credibility</a:t>
            </a:r>
          </a:p>
        </p:txBody>
      </p:sp>
      <p:sp>
        <p:nvSpPr>
          <p:cNvPr id="4" name="Content Placeholder 2">
            <a:extLst>
              <a:ext uri="{FF2B5EF4-FFF2-40B4-BE49-F238E27FC236}">
                <a16:creationId xmlns:a16="http://schemas.microsoft.com/office/drawing/2014/main" id="{4E580459-E8F8-4F3A-9CF0-7B8E87D0F8B9}"/>
              </a:ext>
            </a:extLst>
          </p:cNvPr>
          <p:cNvSpPr txBox="1">
            <a:spLocks noGrp="1"/>
          </p:cNvSpPr>
          <p:nvPr>
            <p:ph sz="half" idx="1"/>
          </p:nvPr>
        </p:nvSpPr>
        <p:spPr>
          <a:xfrm>
            <a:off x="609600" y="1600201"/>
            <a:ext cx="5384800" cy="5105399"/>
          </a:xfr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atin typeface="Calibri Light" panose="020F0302020204030204" pitchFamily="34" charset="0"/>
                <a:cs typeface="Calibri Light" panose="020F0302020204030204" pitchFamily="34" charset="0"/>
              </a:rPr>
              <a:t>We know a lot because we’ve experienced a lot!</a:t>
            </a:r>
          </a:p>
          <a:p>
            <a:r>
              <a:rPr lang="en-US" sz="2000" dirty="0">
                <a:latin typeface="Calibri Light" panose="020F0302020204030204" pitchFamily="34" charset="0"/>
                <a:cs typeface="Calibri Light" panose="020F0302020204030204" pitchFamily="34" charset="0"/>
              </a:rPr>
              <a:t>SimpleTek has been servicing customers since 1989 (29 years)</a:t>
            </a:r>
          </a:p>
          <a:p>
            <a:r>
              <a:rPr lang="en-US" sz="2000" dirty="0">
                <a:latin typeface="Calibri Light" panose="020F0302020204030204" pitchFamily="34" charset="0"/>
                <a:cs typeface="Calibri Light" panose="020F0302020204030204" pitchFamily="34" charset="0"/>
              </a:rPr>
              <a:t>Same company that designed and implemented the National Suicide Prevention Lifeline for the US Government</a:t>
            </a:r>
          </a:p>
          <a:p>
            <a:r>
              <a:rPr lang="en-US" sz="2000" dirty="0">
                <a:latin typeface="Calibri Light" panose="020F0302020204030204" pitchFamily="34" charset="0"/>
                <a:cs typeface="Calibri Light" panose="020F0302020204030204" pitchFamily="34" charset="0"/>
              </a:rPr>
              <a:t>Has managed over $70 million in monthly billing for businesses globally and have successfully negotiated Credits of over 45 million for billing errors</a:t>
            </a:r>
          </a:p>
        </p:txBody>
      </p:sp>
      <p:sp>
        <p:nvSpPr>
          <p:cNvPr id="6" name="Content Placeholder 5">
            <a:extLst>
              <a:ext uri="{FF2B5EF4-FFF2-40B4-BE49-F238E27FC236}">
                <a16:creationId xmlns:a16="http://schemas.microsoft.com/office/drawing/2014/main" id="{6DC3BDCC-E5B7-426C-9C3B-A918C20C25DD}"/>
              </a:ext>
            </a:extLst>
          </p:cNvPr>
          <p:cNvSpPr>
            <a:spLocks noGrp="1"/>
          </p:cNvSpPr>
          <p:nvPr>
            <p:ph sz="half" idx="2"/>
          </p:nvPr>
        </p:nvSpPr>
        <p:spPr>
          <a:xfrm>
            <a:off x="6096000" y="1510049"/>
            <a:ext cx="5384800" cy="5843788"/>
          </a:xfrm>
        </p:spPr>
        <p:txBody>
          <a:bodyPr>
            <a:noAutofit/>
          </a:bodyPr>
          <a:lstStyle/>
          <a:p>
            <a:r>
              <a:rPr lang="en-US" sz="2000" dirty="0"/>
              <a:t>100% of customers have realized a net cost savings—even when factoring in the cost for SimpleTek. Customers include:</a:t>
            </a:r>
          </a:p>
          <a:p>
            <a:pPr lvl="1"/>
            <a:r>
              <a:rPr lang="en-US" sz="2000" dirty="0"/>
              <a:t>AT&amp;T </a:t>
            </a:r>
          </a:p>
          <a:p>
            <a:pPr lvl="1"/>
            <a:r>
              <a:rPr lang="en-US" sz="2000" dirty="0"/>
              <a:t>United Way</a:t>
            </a:r>
          </a:p>
          <a:p>
            <a:pPr lvl="1"/>
            <a:r>
              <a:rPr lang="en-US" sz="2000" dirty="0"/>
              <a:t>St Louis Blues</a:t>
            </a:r>
          </a:p>
          <a:p>
            <a:pPr lvl="1"/>
            <a:r>
              <a:rPr lang="en-US" sz="2000" dirty="0"/>
              <a:t>Novus International</a:t>
            </a:r>
          </a:p>
          <a:p>
            <a:pPr lvl="1"/>
            <a:r>
              <a:rPr lang="en-US" sz="2000" dirty="0"/>
              <a:t>LMI Aerospace</a:t>
            </a:r>
          </a:p>
          <a:p>
            <a:pPr lvl="1"/>
            <a:r>
              <a:rPr lang="en-US" sz="2000" dirty="0"/>
              <a:t>Clear Channel Radio </a:t>
            </a:r>
          </a:p>
          <a:p>
            <a:pPr lvl="1"/>
            <a:r>
              <a:rPr lang="en-US" sz="2000" dirty="0"/>
              <a:t>HOK </a:t>
            </a:r>
          </a:p>
          <a:p>
            <a:pPr lvl="1"/>
            <a:r>
              <a:rPr lang="en-US" sz="2000" dirty="0"/>
              <a:t>Payless Shoes</a:t>
            </a:r>
          </a:p>
          <a:p>
            <a:pPr lvl="1"/>
            <a:r>
              <a:rPr lang="en-US" sz="2000" dirty="0"/>
              <a:t>9 West Retail</a:t>
            </a:r>
          </a:p>
        </p:txBody>
      </p:sp>
    </p:spTree>
    <p:extLst>
      <p:ext uri="{BB962C8B-B14F-4D97-AF65-F5344CB8AC3E}">
        <p14:creationId xmlns:p14="http://schemas.microsoft.com/office/powerpoint/2010/main" val="184585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B198-0D4E-4403-9FA5-8B70F1602F61}"/>
              </a:ext>
            </a:extLst>
          </p:cNvPr>
          <p:cNvSpPr>
            <a:spLocks noGrp="1"/>
          </p:cNvSpPr>
          <p:nvPr>
            <p:ph type="title"/>
          </p:nvPr>
        </p:nvSpPr>
        <p:spPr/>
        <p:txBody>
          <a:bodyPr/>
          <a:lstStyle/>
          <a:p>
            <a:r>
              <a:rPr lang="en-US" dirty="0"/>
              <a:t>SimpleTek</a:t>
            </a:r>
          </a:p>
        </p:txBody>
      </p:sp>
      <p:sp>
        <p:nvSpPr>
          <p:cNvPr id="5" name="Content Placeholder 4">
            <a:extLst>
              <a:ext uri="{FF2B5EF4-FFF2-40B4-BE49-F238E27FC236}">
                <a16:creationId xmlns:a16="http://schemas.microsoft.com/office/drawing/2014/main" id="{953E061B-A57F-4F55-9A1B-D89EEE36B36A}"/>
              </a:ext>
            </a:extLst>
          </p:cNvPr>
          <p:cNvSpPr>
            <a:spLocks noGrp="1"/>
          </p:cNvSpPr>
          <p:nvPr>
            <p:ph sz="half" idx="1"/>
          </p:nvPr>
        </p:nvSpPr>
        <p:spPr>
          <a:xfrm>
            <a:off x="609600" y="1948023"/>
            <a:ext cx="6023020" cy="4555808"/>
          </a:xfrm>
        </p:spPr>
        <p:txBody>
          <a:bodyPr>
            <a:normAutofit fontScale="92500" lnSpcReduction="20000"/>
          </a:bodyPr>
          <a:lstStyle/>
          <a:p>
            <a:r>
              <a:rPr lang="en-US" dirty="0"/>
              <a:t>The world’s only automated system that uses software to audit your entire company’s mobile, data and cloud services to pinpoint EXACTLY how to save thousands each month (averages 31% savings…and reduces manpower drain). </a:t>
            </a:r>
          </a:p>
          <a:p>
            <a:pPr lvl="1"/>
            <a:r>
              <a:rPr lang="en-US" dirty="0"/>
              <a:t>Ensures you have the correct plan, not paying for unused lines, billed correctly, and Enterprise level expense management virtually eliminating the time and hassles of invoice processing.  </a:t>
            </a:r>
          </a:p>
          <a:p>
            <a:pPr lvl="1"/>
            <a:r>
              <a:rPr lang="en-US" dirty="0"/>
              <a:t>PLUS, with integration of inventories, vendor details, contracts and automation of ordering and projects administration is simple and hassle free.</a:t>
            </a:r>
          </a:p>
        </p:txBody>
      </p:sp>
      <p:pic>
        <p:nvPicPr>
          <p:cNvPr id="9" name="Content Placeholder 8" descr="A person riding on the back of a sunset&#10;&#10;Description generated with very high confidence">
            <a:extLst>
              <a:ext uri="{FF2B5EF4-FFF2-40B4-BE49-F238E27FC236}">
                <a16:creationId xmlns:a16="http://schemas.microsoft.com/office/drawing/2014/main" id="{D5FA8370-0196-48D2-B904-2C4341B65A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12167" y="1948023"/>
            <a:ext cx="4370233" cy="2911668"/>
          </a:xfrm>
          <a:effectLst>
            <a:reflection blurRad="6350" stA="50000" endA="300" endPos="38500" dist="50800" dir="5400000" sy="-100000" algn="bl" rotWithShape="0"/>
          </a:effectLst>
          <a:scene3d>
            <a:camera prst="orthographicFront"/>
            <a:lightRig rig="threePt" dir="t"/>
          </a:scene3d>
          <a:sp3d>
            <a:bevelT w="292100" h="304800"/>
          </a:sp3d>
        </p:spPr>
      </p:pic>
    </p:spTree>
    <p:extLst>
      <p:ext uri="{BB962C8B-B14F-4D97-AF65-F5344CB8AC3E}">
        <p14:creationId xmlns:p14="http://schemas.microsoft.com/office/powerpoint/2010/main" val="313849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F6D07D-9022-4A23-925D-0762A7704D2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28278" y="2081024"/>
            <a:ext cx="4054120" cy="3040590"/>
          </a:xfrm>
          <a:prstGeom prst="rect">
            <a:avLst/>
          </a:prstGeom>
          <a:effectLst>
            <a:reflection blurRad="6350" stA="50000" endA="300" endPos="55000" dir="5400000" sy="-100000" algn="bl" rotWithShape="0"/>
          </a:effectLst>
          <a:scene3d>
            <a:camera prst="orthographicFront"/>
            <a:lightRig rig="threePt" dir="t"/>
          </a:scene3d>
          <a:sp3d>
            <a:bevelT w="292100" h="311150"/>
          </a:sp3d>
        </p:spPr>
      </p:pic>
      <p:sp>
        <p:nvSpPr>
          <p:cNvPr id="2" name="Title 1">
            <a:extLst>
              <a:ext uri="{FF2B5EF4-FFF2-40B4-BE49-F238E27FC236}">
                <a16:creationId xmlns:a16="http://schemas.microsoft.com/office/drawing/2014/main" id="{BE73722D-713C-4C62-BFCC-8C4185982421}"/>
              </a:ext>
            </a:extLst>
          </p:cNvPr>
          <p:cNvSpPr>
            <a:spLocks noGrp="1"/>
          </p:cNvSpPr>
          <p:nvPr>
            <p:ph type="title"/>
          </p:nvPr>
        </p:nvSpPr>
        <p:spPr/>
        <p:txBody>
          <a:bodyPr/>
          <a:lstStyle/>
          <a:p>
            <a:r>
              <a:rPr lang="en-US" dirty="0"/>
              <a:t>Best Solution</a:t>
            </a:r>
          </a:p>
        </p:txBody>
      </p:sp>
      <p:sp>
        <p:nvSpPr>
          <p:cNvPr id="3" name="Content Placeholder 2">
            <a:extLst>
              <a:ext uri="{FF2B5EF4-FFF2-40B4-BE49-F238E27FC236}">
                <a16:creationId xmlns:a16="http://schemas.microsoft.com/office/drawing/2014/main" id="{B13F60A8-169C-4DD9-9B8E-CEADFEE5574E}"/>
              </a:ext>
            </a:extLst>
          </p:cNvPr>
          <p:cNvSpPr>
            <a:spLocks noGrp="1"/>
          </p:cNvSpPr>
          <p:nvPr>
            <p:ph idx="1"/>
          </p:nvPr>
        </p:nvSpPr>
        <p:spPr>
          <a:xfrm>
            <a:off x="609600" y="2058362"/>
            <a:ext cx="6918678" cy="5059362"/>
          </a:xfrm>
        </p:spPr>
        <p:txBody>
          <a:bodyPr/>
          <a:lstStyle/>
          <a:p>
            <a:r>
              <a:rPr lang="en-US" dirty="0"/>
              <a:t>There are five MAIN reasons to consider SimpleTek</a:t>
            </a:r>
          </a:p>
          <a:p>
            <a:pPr lvl="0"/>
            <a:r>
              <a:rPr lang="en-US" dirty="0"/>
              <a:t>Supports the MOST Services &amp; Technology</a:t>
            </a:r>
          </a:p>
          <a:p>
            <a:pPr lvl="0"/>
            <a:r>
              <a:rPr lang="en-US" dirty="0"/>
              <a:t>BEST Mobility</a:t>
            </a:r>
          </a:p>
          <a:p>
            <a:pPr lvl="0"/>
            <a:r>
              <a:rPr lang="en-US" dirty="0"/>
              <a:t>BEST Vendor Administration &amp; Contracts</a:t>
            </a:r>
          </a:p>
          <a:p>
            <a:pPr lvl="0"/>
            <a:r>
              <a:rPr lang="en-US" dirty="0"/>
              <a:t>BEST Reporting</a:t>
            </a:r>
          </a:p>
          <a:p>
            <a:pPr lvl="0"/>
            <a:r>
              <a:rPr lang="en-US" dirty="0"/>
              <a:t>EASIEST To Use</a:t>
            </a:r>
          </a:p>
          <a:p>
            <a:endParaRPr lang="en-US" dirty="0"/>
          </a:p>
        </p:txBody>
      </p:sp>
      <p:sp>
        <p:nvSpPr>
          <p:cNvPr id="7" name="TextBox 6">
            <a:extLst>
              <a:ext uri="{FF2B5EF4-FFF2-40B4-BE49-F238E27FC236}">
                <a16:creationId xmlns:a16="http://schemas.microsoft.com/office/drawing/2014/main" id="{DF5F8B93-7D89-4C8C-BFA6-130B936A7894}"/>
              </a:ext>
            </a:extLst>
          </p:cNvPr>
          <p:cNvSpPr txBox="1"/>
          <p:nvPr/>
        </p:nvSpPr>
        <p:spPr>
          <a:xfrm>
            <a:off x="4728555" y="5884576"/>
            <a:ext cx="5025243" cy="230832"/>
          </a:xfrm>
          <a:prstGeom prst="rect">
            <a:avLst/>
          </a:prstGeom>
          <a:noFill/>
        </p:spPr>
        <p:txBody>
          <a:bodyPr wrap="square" rtlCol="0">
            <a:spAutoFit/>
          </a:bodyPr>
          <a:lstStyle/>
          <a:p>
            <a:r>
              <a:rPr lang="en-US" sz="900" dirty="0"/>
              <a:t>\</a:t>
            </a:r>
          </a:p>
        </p:txBody>
      </p:sp>
    </p:spTree>
    <p:extLst>
      <p:ext uri="{BB962C8B-B14F-4D97-AF65-F5344CB8AC3E}">
        <p14:creationId xmlns:p14="http://schemas.microsoft.com/office/powerpoint/2010/main" val="131268256"/>
      </p:ext>
    </p:extLst>
  </p:cSld>
  <p:clrMapOvr>
    <a:masterClrMapping/>
  </p:clrMapOvr>
</p:sld>
</file>

<file path=ppt/theme/theme1.xml><?xml version="1.0" encoding="utf-8"?>
<a:theme xmlns:a="http://schemas.openxmlformats.org/drawingml/2006/main" name="mastertheme">
  <a:themeElements>
    <a:clrScheme name="Custom 3">
      <a:dk1>
        <a:sysClr val="windowText" lastClr="000000"/>
      </a:dk1>
      <a:lt1>
        <a:sysClr val="window" lastClr="FFFFFF"/>
      </a:lt1>
      <a:dk2>
        <a:srgbClr val="1F497D"/>
      </a:dk2>
      <a:lt2>
        <a:srgbClr val="EEECE1"/>
      </a:lt2>
      <a:accent1>
        <a:srgbClr val="2C3947"/>
      </a:accent1>
      <a:accent2>
        <a:srgbClr val="3D719B"/>
      </a:accent2>
      <a:accent3>
        <a:srgbClr val="2C3947"/>
      </a:accent3>
      <a:accent4>
        <a:srgbClr val="3D719B"/>
      </a:accent4>
      <a:accent5>
        <a:srgbClr val="2C3947"/>
      </a:accent5>
      <a:accent6>
        <a:srgbClr val="3D719B"/>
      </a:accent6>
      <a:hlink>
        <a:srgbClr val="2C3947"/>
      </a:hlink>
      <a:folHlink>
        <a:srgbClr val="3D71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theme" id="{16A38CD3-A4DF-432A-95E9-C95B0AD5A0A0}" vid="{C1747FE5-531A-4219-A2B2-BCF313BE37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10642</TotalTime>
  <Words>1983</Words>
  <Application>Microsoft Office PowerPoint</Application>
  <PresentationFormat>Widescreen</PresentationFormat>
  <Paragraphs>225</Paragraphs>
  <Slides>24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Segoe UI Emoji</vt:lpstr>
      <vt:lpstr>mastertheme</vt:lpstr>
      <vt:lpstr>PowerPoint Presentation</vt:lpstr>
      <vt:lpstr>Problems</vt:lpstr>
      <vt:lpstr>Problems</vt:lpstr>
      <vt:lpstr>Alternatives</vt:lpstr>
      <vt:lpstr>The Biggest Questions</vt:lpstr>
      <vt:lpstr>Introducing</vt:lpstr>
      <vt:lpstr>Credibility</vt:lpstr>
      <vt:lpstr>SimpleTek</vt:lpstr>
      <vt:lpstr>Best Solution</vt:lpstr>
      <vt:lpstr> 1) Supports the MOST Services &amp; Technology </vt:lpstr>
      <vt:lpstr>2) BEST Mobility</vt:lpstr>
      <vt:lpstr>  3) BEST Vendor Administration &amp; Contracts </vt:lpstr>
      <vt:lpstr>4) BEST Reporting</vt:lpstr>
      <vt:lpstr>5) EASIEST To Use</vt:lpstr>
      <vt:lpstr>Show Me SimpleTek</vt:lpstr>
      <vt:lpstr>Price Performance Leader</vt:lpstr>
      <vt:lpstr>How Does It Compare</vt:lpstr>
      <vt:lpstr>Testimonials</vt:lpstr>
      <vt:lpstr>Testimonials</vt:lpstr>
      <vt:lpstr>Testimonials</vt:lpstr>
      <vt:lpstr>Testimonials</vt:lpstr>
      <vt:lpstr>Picture This!</vt:lpstr>
      <vt:lpstr>Next Steps</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SimpleTek</dc:title>
  <dc:creator>Joyce Kilpatrick</dc:creator>
  <cp:lastModifiedBy>Joyce Kilpatrick</cp:lastModifiedBy>
  <cp:revision>66</cp:revision>
  <dcterms:created xsi:type="dcterms:W3CDTF">2018-04-10T14:49:05Z</dcterms:created>
  <dcterms:modified xsi:type="dcterms:W3CDTF">2018-07-10T11:49:30Z</dcterms:modified>
</cp:coreProperties>
</file>