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8" r:id="rId2"/>
    <p:sldId id="342" r:id="rId3"/>
    <p:sldId id="296" r:id="rId4"/>
    <p:sldId id="346" r:id="rId5"/>
    <p:sldId id="332" r:id="rId6"/>
    <p:sldId id="333" r:id="rId7"/>
    <p:sldId id="340" r:id="rId8"/>
    <p:sldId id="334" r:id="rId9"/>
    <p:sldId id="339" r:id="rId10"/>
    <p:sldId id="341" r:id="rId11"/>
    <p:sldId id="335" r:id="rId12"/>
    <p:sldId id="343" r:id="rId13"/>
    <p:sldId id="336" r:id="rId14"/>
    <p:sldId id="344" r:id="rId15"/>
    <p:sldId id="34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C1D"/>
    <a:srgbClr val="424141"/>
    <a:srgbClr val="CCE318"/>
    <a:srgbClr val="D121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22" autoAdjust="0"/>
    <p:restoredTop sz="43886" autoAdjust="0"/>
  </p:normalViewPr>
  <p:slideViewPr>
    <p:cSldViewPr>
      <p:cViewPr>
        <p:scale>
          <a:sx n="70" d="100"/>
          <a:sy n="70" d="100"/>
        </p:scale>
        <p:origin x="-224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D88C0-5EF7-4784-BDD5-8BAA8A9EE189}" type="datetimeFigureOut">
              <a:rPr lang="nl-NL" smtClean="0"/>
              <a:pPr/>
              <a:t>30-9-2014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43A41-B6D1-4AE4-98E6-7AE300B03FC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4822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4A875B-D0CE-4D70-BA86-E359221408C0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4A875B-D0CE-4D70-BA86-E359221408C0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36724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D:\Dropbox\Label305\Projecten\P060 Expereo\stap3 - huisstijlonderdelen\dev\powerpoint\wb\iStock_000005874967Small.png"/>
          <p:cNvPicPr>
            <a:picLocks noChangeAspect="1" noChangeArrowheads="1"/>
          </p:cNvPicPr>
          <p:nvPr userDrawn="1"/>
        </p:nvPicPr>
        <p:blipFill>
          <a:blip r:embed="rId2" cstate="print"/>
          <a:srcRect r="8216"/>
          <a:stretch>
            <a:fillRect/>
          </a:stretch>
        </p:blipFill>
        <p:spPr bwMode="auto">
          <a:xfrm>
            <a:off x="5184576" y="0"/>
            <a:ext cx="3959424" cy="6858000"/>
          </a:xfrm>
          <a:prstGeom prst="rect">
            <a:avLst/>
          </a:prstGeom>
          <a:noFill/>
        </p:spPr>
      </p:pic>
      <p:sp>
        <p:nvSpPr>
          <p:cNvPr id="7" name="Title 22"/>
          <p:cNvSpPr>
            <a:spLocks noGrp="1"/>
          </p:cNvSpPr>
          <p:nvPr>
            <p:ph type="title" hasCustomPrompt="1"/>
          </p:nvPr>
        </p:nvSpPr>
        <p:spPr>
          <a:xfrm>
            <a:off x="395536" y="1508789"/>
            <a:ext cx="5400600" cy="2688299"/>
          </a:xfrm>
          <a:prstGeom prst="rect">
            <a:avLst/>
          </a:prstGeom>
          <a:noFill/>
        </p:spPr>
        <p:txBody>
          <a:bodyPr lIns="90000" tIns="90000" bIns="90000"/>
          <a:lstStyle>
            <a:lvl1pPr algn="l">
              <a:defRPr sz="2400" b="1" cap="all" baseline="0">
                <a:solidFill>
                  <a:srgbClr val="42414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8" name="Picture 13" descr="D:\Dropbox\Label305\Projecten\P060 Expereo\stap3 - huisstijlonderdelen\dev\powerpoint\wb\expereo-logo-horizontal-color-CMYK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021288"/>
            <a:ext cx="2210684" cy="506136"/>
          </a:xfrm>
          <a:prstGeom prst="rect">
            <a:avLst/>
          </a:prstGeom>
          <a:noFill/>
        </p:spPr>
      </p:pic>
      <p:sp>
        <p:nvSpPr>
          <p:cNvPr id="1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96256" y="4508475"/>
            <a:ext cx="6696024" cy="108076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cap="all"/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11560" y="836712"/>
            <a:ext cx="8208912" cy="54006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rgbClr val="D12148"/>
              </a:buClr>
              <a:defRPr sz="2000"/>
            </a:lvl1pPr>
            <a:lvl2pPr>
              <a:buClr>
                <a:srgbClr val="D12148"/>
              </a:buClr>
              <a:defRPr sz="1800"/>
            </a:lvl2pPr>
            <a:lvl3pPr>
              <a:buClr>
                <a:srgbClr val="D12148"/>
              </a:buClr>
              <a:defRPr sz="1600"/>
            </a:lvl3pPr>
            <a:lvl4pPr>
              <a:buClr>
                <a:srgbClr val="D12148"/>
              </a:buClr>
              <a:defRPr sz="1400"/>
            </a:lvl4pPr>
            <a:lvl5pPr>
              <a:buClr>
                <a:srgbClr val="D12148"/>
              </a:buCl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116632"/>
            <a:ext cx="8748464" cy="648072"/>
          </a:xfrm>
          <a:prstGeom prst="rect">
            <a:avLst/>
          </a:prstGeom>
          <a:solidFill>
            <a:srgbClr val="CCE318"/>
          </a:solidFill>
        </p:spPr>
        <p:txBody>
          <a:bodyPr lIns="288000" tIns="108000" rIns="180000" bIns="108000" anchor="ctr" anchorCtr="0"/>
          <a:lstStyle>
            <a:lvl1pPr algn="l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TITLE</a:t>
            </a:r>
            <a:endParaRPr lang="nl-NL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6333324"/>
            <a:ext cx="432048" cy="480052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424141"/>
                </a:solidFill>
              </a:defRPr>
            </a:lvl1pPr>
          </a:lstStyle>
          <a:p>
            <a:fld id="{15E10E54-035C-4BD7-954C-8596125A18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208912" cy="496855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rgbClr val="D12148"/>
              </a:buClr>
              <a:defRPr sz="2000"/>
            </a:lvl1pPr>
            <a:lvl2pPr>
              <a:buClr>
                <a:srgbClr val="D12148"/>
              </a:buClr>
              <a:defRPr sz="1800"/>
            </a:lvl2pPr>
            <a:lvl3pPr>
              <a:buClr>
                <a:srgbClr val="D12148"/>
              </a:buClr>
              <a:defRPr sz="1600"/>
            </a:lvl3pPr>
            <a:lvl4pPr>
              <a:buClr>
                <a:srgbClr val="D12148"/>
              </a:buClr>
              <a:defRPr sz="1400"/>
            </a:lvl4pPr>
            <a:lvl5pPr>
              <a:buClr>
                <a:srgbClr val="D12148"/>
              </a:buCl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116632"/>
            <a:ext cx="8748464" cy="648072"/>
          </a:xfrm>
          <a:prstGeom prst="rect">
            <a:avLst/>
          </a:prstGeom>
          <a:solidFill>
            <a:srgbClr val="CCE318"/>
          </a:solidFill>
        </p:spPr>
        <p:txBody>
          <a:bodyPr lIns="288000" tIns="108000" rIns="180000" bIns="108000" anchor="ctr" anchorCtr="0"/>
          <a:lstStyle>
            <a:lvl1pPr algn="l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TITLE</a:t>
            </a:r>
            <a:endParaRPr lang="nl-NL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764704"/>
            <a:ext cx="8280920" cy="432048"/>
          </a:xfrm>
          <a:prstGeom prst="rect">
            <a:avLst/>
          </a:prstGeom>
          <a:noFill/>
        </p:spPr>
        <p:txBody>
          <a:bodyPr lIns="108000" tIns="108000" rIns="648000" bIns="108000" anchor="ctr" anchorCtr="0"/>
          <a:lstStyle>
            <a:lvl1pPr algn="l">
              <a:buNone/>
              <a:defRPr sz="1800" b="1" cap="all" baseline="0">
                <a:solidFill>
                  <a:srgbClr val="D12148"/>
                </a:solidFill>
              </a:defRPr>
            </a:lvl1pPr>
          </a:lstStyle>
          <a:p>
            <a:pPr lvl="0"/>
            <a:r>
              <a:rPr lang="nl-NL" dirty="0" smtClean="0"/>
              <a:t>SUBTITLE</a:t>
            </a:r>
            <a:endParaRPr lang="nl-NL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6333324"/>
            <a:ext cx="432048" cy="480052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424141"/>
                </a:solidFill>
              </a:defRPr>
            </a:lvl1pPr>
          </a:lstStyle>
          <a:p>
            <a:fld id="{15E10E54-035C-4BD7-954C-8596125A18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410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526" y="53625"/>
            <a:ext cx="8847475" cy="843791"/>
          </a:xfrm>
          <a:prstGeom prst="rect">
            <a:avLst/>
          </a:prstGeom>
        </p:spPr>
        <p:txBody>
          <a:bodyPr lIns="91432" tIns="45716" rIns="91432" bIns="45716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29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ropbox\Label305\Projecten\P060 Expereo\stap3 - huisstijlonderdelen\final\powerpoint\wb\ppt-intro-desert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0605" y="0"/>
            <a:ext cx="4303395" cy="68580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 userDrawn="1"/>
        </p:nvSpPr>
        <p:spPr>
          <a:xfrm>
            <a:off x="0" y="0"/>
            <a:ext cx="36724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4485117"/>
            <a:ext cx="6552728" cy="1152128"/>
          </a:xfrm>
          <a:prstGeom prst="rect">
            <a:avLst/>
          </a:prstGeom>
        </p:spPr>
        <p:txBody>
          <a:bodyPr/>
          <a:lstStyle>
            <a:lvl1pPr>
              <a:buNone/>
              <a:defRPr sz="2800" b="1" cap="all" baseline="30000">
                <a:solidFill>
                  <a:srgbClr val="424141"/>
                </a:solidFill>
              </a:defRPr>
            </a:lvl1pPr>
            <a:lvl2pPr>
              <a:buNone/>
              <a:defRPr sz="18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subtitle</a:t>
            </a:r>
            <a:endParaRPr lang="en-US" dirty="0"/>
          </a:p>
        </p:txBody>
      </p:sp>
      <p:sp>
        <p:nvSpPr>
          <p:cNvPr id="7" name="Title 22"/>
          <p:cNvSpPr>
            <a:spLocks noGrp="1"/>
          </p:cNvSpPr>
          <p:nvPr>
            <p:ph type="title" hasCustomPrompt="1"/>
          </p:nvPr>
        </p:nvSpPr>
        <p:spPr>
          <a:xfrm>
            <a:off x="395536" y="1508789"/>
            <a:ext cx="5400600" cy="2688299"/>
          </a:xfrm>
          <a:prstGeom prst="rect">
            <a:avLst/>
          </a:prstGeom>
          <a:noFill/>
        </p:spPr>
        <p:txBody>
          <a:bodyPr lIns="90000" tIns="90000" bIns="90000"/>
          <a:lstStyle>
            <a:lvl1pPr algn="l">
              <a:defRPr sz="2400" b="1" cap="all" baseline="0">
                <a:solidFill>
                  <a:srgbClr val="42414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0432" y="6117300"/>
            <a:ext cx="432048" cy="480052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5E10E54-035C-4BD7-954C-8596125A18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13" descr="D:\Dropbox\Label305\Projecten\P060 Expereo\stap3 - huisstijlonderdelen\dev\powerpoint\wb\expereo-logo-horizontal-color-CMYK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021288"/>
            <a:ext cx="2210684" cy="506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4470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11560" y="836712"/>
            <a:ext cx="8208912" cy="54006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rgbClr val="D12148"/>
              </a:buClr>
              <a:defRPr sz="2000"/>
            </a:lvl1pPr>
            <a:lvl2pPr>
              <a:buClr>
                <a:srgbClr val="D12148"/>
              </a:buClr>
              <a:defRPr sz="1800"/>
            </a:lvl2pPr>
            <a:lvl3pPr>
              <a:buClr>
                <a:srgbClr val="D12148"/>
              </a:buClr>
              <a:defRPr sz="1600"/>
            </a:lvl3pPr>
            <a:lvl4pPr>
              <a:buClr>
                <a:srgbClr val="D12148"/>
              </a:buClr>
              <a:defRPr sz="1400"/>
            </a:lvl4pPr>
            <a:lvl5pPr>
              <a:buClr>
                <a:srgbClr val="D12148"/>
              </a:buCl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116632"/>
            <a:ext cx="8744888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lIns="288000" tIns="108000" rIns="180000" bIns="108000" anchor="ctr" anchorCtr="0"/>
          <a:lstStyle>
            <a:lvl1pPr algn="l"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TITLE</a:t>
            </a:r>
            <a:endParaRPr lang="nl-NL" dirty="0"/>
          </a:p>
        </p:txBody>
      </p:sp>
      <p:pic>
        <p:nvPicPr>
          <p:cNvPr id="6" name="Picture 2" descr="K:\Dropbox\Dropbox\Label305\Projecten\P060 Expereo\stap3 - huisstijlonderdelen\final\elements\expereo-element-mainfigure\expereo-assets-mainfigure-CMYK-300dpi.png"/>
          <p:cNvPicPr>
            <a:picLocks noChangeAspect="1" noChangeArrowheads="1"/>
          </p:cNvPicPr>
          <p:nvPr userDrawn="1"/>
        </p:nvPicPr>
        <p:blipFill>
          <a:blip r:embed="rId2" cstate="print"/>
          <a:srcRect t="-9154" r="3985" b="41454"/>
          <a:stretch>
            <a:fillRect/>
          </a:stretch>
        </p:blipFill>
        <p:spPr bwMode="auto">
          <a:xfrm>
            <a:off x="4583171" y="5883656"/>
            <a:ext cx="4557253" cy="1019521"/>
          </a:xfrm>
          <a:prstGeom prst="rect">
            <a:avLst/>
          </a:prstGeom>
          <a:noFill/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6333324"/>
            <a:ext cx="432048" cy="480052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424141"/>
                </a:solidFill>
              </a:defRPr>
            </a:lvl1pPr>
          </a:lstStyle>
          <a:p>
            <a:fld id="{15E10E54-035C-4BD7-954C-8596125A18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916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6C984B-5E1B-4A2E-A861-4B82FF5FF805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7CD6-5F08-4C79-ABCD-FA5E6FB33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09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11560" y="836712"/>
            <a:ext cx="8208912" cy="54006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rgbClr val="D12148"/>
              </a:buClr>
              <a:defRPr sz="2000"/>
            </a:lvl1pPr>
            <a:lvl2pPr>
              <a:buClr>
                <a:srgbClr val="D12148"/>
              </a:buClr>
              <a:defRPr sz="1800"/>
            </a:lvl2pPr>
            <a:lvl3pPr>
              <a:buClr>
                <a:srgbClr val="D12148"/>
              </a:buClr>
              <a:defRPr sz="1600"/>
            </a:lvl3pPr>
            <a:lvl4pPr>
              <a:buClr>
                <a:srgbClr val="D12148"/>
              </a:buClr>
              <a:defRPr sz="1400"/>
            </a:lvl4pPr>
            <a:lvl5pPr>
              <a:buClr>
                <a:srgbClr val="D12148"/>
              </a:buCl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116632"/>
            <a:ext cx="8744888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lIns="288000" tIns="108000" rIns="180000" bIns="108000" anchor="ctr" anchorCtr="0"/>
          <a:lstStyle>
            <a:lvl1pPr algn="l"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TITLE</a:t>
            </a:r>
            <a:endParaRPr lang="nl-NL" dirty="0"/>
          </a:p>
        </p:txBody>
      </p:sp>
      <p:pic>
        <p:nvPicPr>
          <p:cNvPr id="6" name="Picture 2" descr="K:\Dropbox\Dropbox\Label305\Projecten\P060 Expereo\stap3 - huisstijlonderdelen\final\elements\expereo-element-mainfigure\expereo-assets-mainfigure-CMYK-300dpi.png"/>
          <p:cNvPicPr>
            <a:picLocks noChangeAspect="1" noChangeArrowheads="1"/>
          </p:cNvPicPr>
          <p:nvPr userDrawn="1"/>
        </p:nvPicPr>
        <p:blipFill>
          <a:blip r:embed="rId2" cstate="print"/>
          <a:srcRect t="-9154" r="3985" b="41454"/>
          <a:stretch>
            <a:fillRect/>
          </a:stretch>
        </p:blipFill>
        <p:spPr bwMode="auto">
          <a:xfrm>
            <a:off x="4583171" y="5883656"/>
            <a:ext cx="4557253" cy="1019521"/>
          </a:xfrm>
          <a:prstGeom prst="rect">
            <a:avLst/>
          </a:prstGeom>
          <a:noFill/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6333324"/>
            <a:ext cx="432048" cy="480052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424141"/>
                </a:solidFill>
              </a:defRPr>
            </a:lvl1pPr>
          </a:lstStyle>
          <a:p>
            <a:fld id="{15E10E54-035C-4BD7-954C-8596125A18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746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ropbox\Label305\Projecten\P060 Expereo\stap3 - huisstijlonderdelen\final\powerpoint\wb\ppt-bridg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2" y="0"/>
            <a:ext cx="6857998" cy="6858000"/>
          </a:xfrm>
          <a:prstGeom prst="rect">
            <a:avLst/>
          </a:prstGeom>
          <a:noFill/>
        </p:spPr>
      </p:pic>
      <p:pic>
        <p:nvPicPr>
          <p:cNvPr id="2050" name="Picture 2" descr="D:\Dropbox\label305\projecten\p060 expereo\stap3 - huisstijlonderdelen\dev\powerpoint\wb\expereo-assets-slope-White-RGB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857"/>
            <a:ext cx="2857143" cy="685714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23042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 descr="D:\Dropbox\Label305\Projecten\P060 Expereo\stap3 - huisstijlonderdelen\dev\powerpoint\wb\expereo-assets-figure01-CMYK-300DPI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9800000">
            <a:off x="1605070" y="2131040"/>
            <a:ext cx="3674403" cy="1820575"/>
          </a:xfrm>
          <a:prstGeom prst="rect">
            <a:avLst/>
          </a:prstGeom>
          <a:noFill/>
        </p:spPr>
      </p:pic>
      <p:pic>
        <p:nvPicPr>
          <p:cNvPr id="10" name="Picture 13" descr="D:\Dropbox\Label305\Projecten\P060 Expereo\stap3 - huisstijlonderdelen\dev\powerpoint\wb\expereo-logo-horizontal-color-CMYK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6021288"/>
            <a:ext cx="2210684" cy="506136"/>
          </a:xfrm>
          <a:prstGeom prst="rect">
            <a:avLst/>
          </a:prstGeom>
          <a:noFill/>
        </p:spPr>
      </p:pic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1484784"/>
            <a:ext cx="2663576" cy="720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="1">
                <a:solidFill>
                  <a:srgbClr val="424141"/>
                </a:solidFill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619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3" descr="D:\Dropbox\Label305\Projecten\P060 Expereo\stap3 - huisstijlonderdelen\dev\powerpoint\wb\expereo-logo-horizontal-color-CMYK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512" y="6356122"/>
            <a:ext cx="1368152" cy="313238"/>
          </a:xfrm>
          <a:prstGeom prst="rect">
            <a:avLst/>
          </a:prstGeom>
          <a:noFill/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6309320"/>
            <a:ext cx="432048" cy="480052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424141"/>
                </a:solidFill>
              </a:defRPr>
            </a:lvl1pPr>
          </a:lstStyle>
          <a:p>
            <a:fld id="{15E10E54-035C-4BD7-954C-8596125A18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9" r:id="rId3"/>
    <p:sldLayoutId id="2147483700" r:id="rId4"/>
    <p:sldLayoutId id="2147483704" r:id="rId5"/>
    <p:sldLayoutId id="2147483706" r:id="rId6"/>
    <p:sldLayoutId id="2147483707" r:id="rId7"/>
    <p:sldLayoutId id="2147483708" r:id="rId8"/>
    <p:sldLayoutId id="2147483709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Victor.Hou@expereo.com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5.jpeg"/><Relationship Id="rId26" Type="http://schemas.openxmlformats.org/officeDocument/2006/relationships/image" Target="../media/image33.jpeg"/><Relationship Id="rId3" Type="http://schemas.openxmlformats.org/officeDocument/2006/relationships/image" Target="../media/image11.png"/><Relationship Id="rId21" Type="http://schemas.openxmlformats.org/officeDocument/2006/relationships/image" Target="../media/image28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4.png"/><Relationship Id="rId25" Type="http://schemas.openxmlformats.org/officeDocument/2006/relationships/image" Target="../media/image32.jpeg"/><Relationship Id="rId2" Type="http://schemas.openxmlformats.org/officeDocument/2006/relationships/image" Target="../media/image10.png"/><Relationship Id="rId16" Type="http://schemas.openxmlformats.org/officeDocument/2006/relationships/image" Target="../media/image23.pn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24" Type="http://schemas.openxmlformats.org/officeDocument/2006/relationships/image" Target="../media/image31.jpeg"/><Relationship Id="rId5" Type="http://schemas.openxmlformats.org/officeDocument/2006/relationships/image" Target="../media/image13.png"/><Relationship Id="rId15" Type="http://schemas.openxmlformats.org/officeDocument/2006/relationships/hyperlink" Target="http://www.colt.net/nl/en" TargetMode="External"/><Relationship Id="rId23" Type="http://schemas.openxmlformats.org/officeDocument/2006/relationships/image" Target="../media/image30.jpeg"/><Relationship Id="rId28" Type="http://schemas.openxmlformats.org/officeDocument/2006/relationships/image" Target="../media/image35.jpeg"/><Relationship Id="rId10" Type="http://schemas.openxmlformats.org/officeDocument/2006/relationships/image" Target="../media/image18.gif"/><Relationship Id="rId19" Type="http://schemas.openxmlformats.org/officeDocument/2006/relationships/image" Target="../media/image26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image" Target="../media/image22.png"/><Relationship Id="rId22" Type="http://schemas.openxmlformats.org/officeDocument/2006/relationships/image" Target="../media/image29.jpeg"/><Relationship Id="rId27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60.png"/><Relationship Id="rId39" Type="http://schemas.openxmlformats.org/officeDocument/2006/relationships/image" Target="../media/image73.png"/><Relationship Id="rId21" Type="http://schemas.openxmlformats.org/officeDocument/2006/relationships/image" Target="../media/image55.png"/><Relationship Id="rId34" Type="http://schemas.openxmlformats.org/officeDocument/2006/relationships/image" Target="../media/image68.png"/><Relationship Id="rId42" Type="http://schemas.openxmlformats.org/officeDocument/2006/relationships/image" Target="../media/image76.png"/><Relationship Id="rId47" Type="http://schemas.openxmlformats.org/officeDocument/2006/relationships/image" Target="../media/image81.png"/><Relationship Id="rId50" Type="http://schemas.openxmlformats.org/officeDocument/2006/relationships/image" Target="../media/image84.jpeg"/><Relationship Id="rId55" Type="http://schemas.openxmlformats.org/officeDocument/2006/relationships/image" Target="../media/image89.png"/><Relationship Id="rId63" Type="http://schemas.openxmlformats.org/officeDocument/2006/relationships/image" Target="../media/image97.pn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29" Type="http://schemas.openxmlformats.org/officeDocument/2006/relationships/image" Target="../media/image63.png"/><Relationship Id="rId41" Type="http://schemas.openxmlformats.org/officeDocument/2006/relationships/image" Target="../media/image75.png"/><Relationship Id="rId54" Type="http://schemas.openxmlformats.org/officeDocument/2006/relationships/image" Target="../media/image88.jpeg"/><Relationship Id="rId62" Type="http://schemas.openxmlformats.org/officeDocument/2006/relationships/image" Target="../media/image9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58.png"/><Relationship Id="rId32" Type="http://schemas.openxmlformats.org/officeDocument/2006/relationships/image" Target="../media/image66.png"/><Relationship Id="rId37" Type="http://schemas.openxmlformats.org/officeDocument/2006/relationships/image" Target="../media/image71.png"/><Relationship Id="rId40" Type="http://schemas.openxmlformats.org/officeDocument/2006/relationships/image" Target="../media/image74.png"/><Relationship Id="rId45" Type="http://schemas.openxmlformats.org/officeDocument/2006/relationships/image" Target="../media/image79.png"/><Relationship Id="rId53" Type="http://schemas.openxmlformats.org/officeDocument/2006/relationships/image" Target="../media/image87.png"/><Relationship Id="rId58" Type="http://schemas.openxmlformats.org/officeDocument/2006/relationships/image" Target="../media/image92.png"/><Relationship Id="rId66" Type="http://schemas.openxmlformats.org/officeDocument/2006/relationships/image" Target="../media/image100.jpe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28" Type="http://schemas.openxmlformats.org/officeDocument/2006/relationships/image" Target="../media/image62.png"/><Relationship Id="rId36" Type="http://schemas.openxmlformats.org/officeDocument/2006/relationships/image" Target="../media/image70.png"/><Relationship Id="rId49" Type="http://schemas.openxmlformats.org/officeDocument/2006/relationships/image" Target="../media/image83.png"/><Relationship Id="rId57" Type="http://schemas.openxmlformats.org/officeDocument/2006/relationships/image" Target="../media/image91.jpeg"/><Relationship Id="rId61" Type="http://schemas.openxmlformats.org/officeDocument/2006/relationships/image" Target="../media/image95.gif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31" Type="http://schemas.openxmlformats.org/officeDocument/2006/relationships/image" Target="../media/image65.png"/><Relationship Id="rId44" Type="http://schemas.openxmlformats.org/officeDocument/2006/relationships/image" Target="../media/image78.png"/><Relationship Id="rId52" Type="http://schemas.openxmlformats.org/officeDocument/2006/relationships/image" Target="../media/image86.jpeg"/><Relationship Id="rId60" Type="http://schemas.openxmlformats.org/officeDocument/2006/relationships/image" Target="../media/image94.jpeg"/><Relationship Id="rId65" Type="http://schemas.openxmlformats.org/officeDocument/2006/relationships/image" Target="../media/image9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Relationship Id="rId27" Type="http://schemas.openxmlformats.org/officeDocument/2006/relationships/image" Target="../media/image61.png"/><Relationship Id="rId30" Type="http://schemas.openxmlformats.org/officeDocument/2006/relationships/image" Target="../media/image64.png"/><Relationship Id="rId35" Type="http://schemas.openxmlformats.org/officeDocument/2006/relationships/image" Target="../media/image69.png"/><Relationship Id="rId43" Type="http://schemas.openxmlformats.org/officeDocument/2006/relationships/image" Target="../media/image77.png"/><Relationship Id="rId48" Type="http://schemas.openxmlformats.org/officeDocument/2006/relationships/image" Target="../media/image82.png"/><Relationship Id="rId56" Type="http://schemas.openxmlformats.org/officeDocument/2006/relationships/image" Target="../media/image90.jpeg"/><Relationship Id="rId64" Type="http://schemas.openxmlformats.org/officeDocument/2006/relationships/image" Target="../media/image98.png"/><Relationship Id="rId8" Type="http://schemas.openxmlformats.org/officeDocument/2006/relationships/image" Target="../media/image42.png"/><Relationship Id="rId51" Type="http://schemas.openxmlformats.org/officeDocument/2006/relationships/image" Target="../media/image85.png"/><Relationship Id="rId3" Type="http://schemas.openxmlformats.org/officeDocument/2006/relationships/image" Target="../media/image37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59.jpeg"/><Relationship Id="rId33" Type="http://schemas.openxmlformats.org/officeDocument/2006/relationships/image" Target="../media/image67.png"/><Relationship Id="rId38" Type="http://schemas.openxmlformats.org/officeDocument/2006/relationships/image" Target="../media/image72.png"/><Relationship Id="rId46" Type="http://schemas.openxmlformats.org/officeDocument/2006/relationships/image" Target="../media/image80.png"/><Relationship Id="rId59" Type="http://schemas.openxmlformats.org/officeDocument/2006/relationships/image" Target="../media/image9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4968552" cy="1488163"/>
          </a:xfrm>
        </p:spPr>
        <p:txBody>
          <a:bodyPr/>
          <a:lstStyle/>
          <a:p>
            <a:r>
              <a:rPr lang="en-GB" dirty="0" smtClean="0"/>
              <a:t>Expereo </a:t>
            </a:r>
            <a:r>
              <a:rPr lang="en-GB" dirty="0" smtClean="0"/>
              <a:t>Introduction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75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Fully transparent layer-2 Carrier Ethernet based local access service, providing access to all key networks in a </a:t>
            </a:r>
            <a:r>
              <a:rPr lang="en-US" dirty="0" smtClean="0"/>
              <a:t>market.</a:t>
            </a:r>
            <a:endParaRPr lang="en-US" dirty="0"/>
          </a:p>
          <a:p>
            <a:pPr lvl="1">
              <a:tabLst>
                <a:tab pos="4310063" algn="l"/>
              </a:tabLst>
            </a:pPr>
            <a:r>
              <a:rPr lang="en-GB" sz="1600" dirty="0" smtClean="0"/>
              <a:t>Ethernet Virtual Private Line (EVPL)	</a:t>
            </a:r>
            <a:r>
              <a:rPr lang="en-GB" sz="1600" i="1" dirty="0" smtClean="0"/>
              <a:t>Site to E-NNI</a:t>
            </a:r>
          </a:p>
          <a:p>
            <a:pPr lvl="1">
              <a:tabLst>
                <a:tab pos="4310063" algn="l"/>
              </a:tabLst>
            </a:pPr>
            <a:r>
              <a:rPr lang="en-GB" sz="1600" dirty="0" smtClean="0"/>
              <a:t>Ethernet Private Line (EPL)	</a:t>
            </a:r>
            <a:r>
              <a:rPr lang="en-GB" sz="1600" i="1" dirty="0" smtClean="0"/>
              <a:t>Site to Site</a:t>
            </a:r>
          </a:p>
          <a:p>
            <a:r>
              <a:rPr lang="en-GB" dirty="0" smtClean="0"/>
              <a:t>Multiple access technologies: </a:t>
            </a:r>
            <a:r>
              <a:rPr lang="en-GB" dirty="0" err="1" smtClean="0"/>
              <a:t>EoFiber</a:t>
            </a:r>
            <a:r>
              <a:rPr lang="en-GB" dirty="0" smtClean="0"/>
              <a:t>, </a:t>
            </a:r>
            <a:r>
              <a:rPr lang="en-GB" dirty="0" err="1" smtClean="0"/>
              <a:t>EoSDH</a:t>
            </a:r>
            <a:r>
              <a:rPr lang="en-GB" dirty="0" smtClean="0"/>
              <a:t>/SONET, </a:t>
            </a:r>
            <a:r>
              <a:rPr lang="en-GB" dirty="0" err="1" smtClean="0"/>
              <a:t>EoCopper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 smtClean="0"/>
              <a:t>Speeds </a:t>
            </a:r>
            <a:r>
              <a:rPr lang="en-GB" dirty="0"/>
              <a:t>and contention ratios dependent per country / provider / </a:t>
            </a:r>
            <a:r>
              <a:rPr lang="en-GB" dirty="0" smtClean="0"/>
              <a:t>service.</a:t>
            </a:r>
            <a:endParaRPr lang="en-GB" dirty="0"/>
          </a:p>
          <a:p>
            <a:r>
              <a:rPr lang="en-GB" dirty="0" smtClean="0"/>
              <a:t>Class of Service and SLA on Time To Deliver and Time To Repair.</a:t>
            </a:r>
            <a:endParaRPr lang="en-GB" dirty="0"/>
          </a:p>
          <a:p>
            <a:r>
              <a:rPr lang="en-GB" dirty="0" smtClean="0"/>
              <a:t>Available </a:t>
            </a:r>
            <a:r>
              <a:rPr lang="en-GB" dirty="0"/>
              <a:t>in </a:t>
            </a:r>
            <a:r>
              <a:rPr lang="en-GB" dirty="0" smtClean="0"/>
              <a:t>Expereo POP countries (ICB outside POP countries).</a:t>
            </a:r>
          </a:p>
          <a:p>
            <a:r>
              <a:rPr lang="en-GB" dirty="0"/>
              <a:t>Monitoring Portal providing access to real time analytics (availability, frame delay, frame loss ratio, throughput</a:t>
            </a:r>
            <a:r>
              <a:rPr lang="en-GB" dirty="0" smtClean="0"/>
              <a:t>).</a:t>
            </a:r>
            <a:endParaRPr lang="en-GB" dirty="0"/>
          </a:p>
          <a:p>
            <a:endParaRPr lang="en-GB" altLang="ja-JP" dirty="0">
              <a:ea typeface="ＭＳ Ｐゴシック" charset="-128"/>
              <a:cs typeface="Calibri" pitchFamily="34" charset="0"/>
            </a:endParaRP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solidFill>
            <a:srgbClr val="CCE318"/>
          </a:solidFill>
        </p:spPr>
        <p:txBody>
          <a:bodyPr lIns="288000" tIns="108000" rIns="180000" bIns="108000" anchor="ctr" anchorCtr="0"/>
          <a:lstStyle/>
          <a:p>
            <a:pPr algn="ctr"/>
            <a:r>
              <a:rPr lang="en-GB" dirty="0">
                <a:solidFill>
                  <a:srgbClr val="424141"/>
                </a:solidFill>
              </a:rPr>
              <a:t>Ethernet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25144"/>
            <a:ext cx="4392488" cy="115212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336" y="5556393"/>
            <a:ext cx="5976664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908720"/>
            <a:ext cx="8352928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Hardware</a:t>
            </a:r>
          </a:p>
          <a:p>
            <a:r>
              <a:rPr lang="en-US" sz="1800" dirty="0" smtClean="0"/>
              <a:t>All Cisco Routers, Switches</a:t>
            </a:r>
          </a:p>
          <a:p>
            <a:r>
              <a:rPr lang="en-US" sz="1800" dirty="0" smtClean="0"/>
              <a:t>Including 8x5xNBD Onsite maintenance (24x7x4 optional)</a:t>
            </a:r>
          </a:p>
          <a:p>
            <a:r>
              <a:rPr lang="en-US" sz="1800" dirty="0" smtClean="0"/>
              <a:t>Coverage &gt; 200+ countries</a:t>
            </a:r>
          </a:p>
          <a:p>
            <a:r>
              <a:rPr lang="en-US" sz="1800" dirty="0" smtClean="0"/>
              <a:t>Differentiator: source locally avoiding import, taxes, customs for faster delivery</a:t>
            </a:r>
            <a:endParaRPr lang="en-US" sz="1800" dirty="0"/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70C0"/>
                </a:solidFill>
              </a:rPr>
              <a:t>Customer Case: </a:t>
            </a:r>
            <a:r>
              <a:rPr lang="en-US" sz="1800" dirty="0" smtClean="0">
                <a:solidFill>
                  <a:srgbClr val="0070C0"/>
                </a:solidFill>
              </a:rPr>
              <a:t>Help provide routers globally for Pfizer with 24/7 NBD support</a:t>
            </a:r>
            <a:r>
              <a:rPr lang="en-US" sz="1800" dirty="0" smtClean="0">
                <a:solidFill>
                  <a:srgbClr val="00B050"/>
                </a:solidFill>
              </a:rPr>
              <a:t>.</a:t>
            </a:r>
            <a:endParaRPr lang="en-US" sz="1800" dirty="0" smtClean="0"/>
          </a:p>
          <a:p>
            <a:endParaRPr lang="en-US" sz="1800" dirty="0"/>
          </a:p>
          <a:p>
            <a:pPr marL="0" indent="0">
              <a:buNone/>
            </a:pPr>
            <a:r>
              <a:rPr lang="en-US" sz="1800" b="1" dirty="0" smtClean="0"/>
              <a:t>Professional services</a:t>
            </a:r>
          </a:p>
          <a:p>
            <a:r>
              <a:rPr lang="en-US" sz="1800" dirty="0" smtClean="0"/>
              <a:t>On-site field tech services (incl. installation, maintenance, cabling, etc.)</a:t>
            </a:r>
          </a:p>
          <a:p>
            <a:r>
              <a:rPr lang="en-US" sz="1800" dirty="0" smtClean="0"/>
              <a:t>Feet on street with coverage &gt; 200+ countries</a:t>
            </a:r>
          </a:p>
          <a:p>
            <a:r>
              <a:rPr lang="en-US" sz="1800" dirty="0" smtClean="0"/>
              <a:t>Differentiator: Very competitive rates of $250/</a:t>
            </a:r>
            <a:r>
              <a:rPr lang="en-US" sz="1800" dirty="0" err="1" smtClean="0"/>
              <a:t>hr</a:t>
            </a:r>
            <a:r>
              <a:rPr lang="en-US" sz="1800" dirty="0" smtClean="0"/>
              <a:t>, min of 2 hours globally 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70C0"/>
                </a:solidFill>
              </a:rPr>
              <a:t>Customer Case: </a:t>
            </a:r>
            <a:r>
              <a:rPr lang="en-US" sz="1800" dirty="0" smtClean="0">
                <a:solidFill>
                  <a:srgbClr val="0070C0"/>
                </a:solidFill>
              </a:rPr>
              <a:t>Helping Visa and MasterCard with LAN work so their engineers didn’t have to fly out to site.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9629" y="116632"/>
            <a:ext cx="8544371" cy="576064"/>
          </a:xfrm>
          <a:solidFill>
            <a:srgbClr val="CCE318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2" rIns="91421" bIns="45712" rtlCol="0" anchor="ctr" anchorCtr="0"/>
          <a:lstStyle/>
          <a:p>
            <a:pPr indent="-342900" fontAlgn="base">
              <a:spcAft>
                <a:spcPct val="0"/>
              </a:spcAft>
              <a:buFont typeface="Arial" pitchFamily="34" charset="0"/>
            </a:pPr>
            <a:r>
              <a:rPr lang="en-US" sz="2800" b="1" cap="all" dirty="0">
                <a:solidFill>
                  <a:srgbClr val="424141"/>
                </a:solidFill>
                <a:latin typeface="+mn-lt"/>
                <a:ea typeface="+mn-ea"/>
                <a:cs typeface="+mn-cs"/>
              </a:rPr>
              <a:t>Hardware &amp; Professional Services</a:t>
            </a:r>
          </a:p>
        </p:txBody>
      </p:sp>
    </p:spTree>
    <p:extLst>
      <p:ext uri="{BB962C8B-B14F-4D97-AF65-F5344CB8AC3E}">
        <p14:creationId xmlns:p14="http://schemas.microsoft.com/office/powerpoint/2010/main" val="186837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836712"/>
            <a:ext cx="8352928" cy="5400600"/>
          </a:xfrm>
        </p:spPr>
        <p:txBody>
          <a:bodyPr/>
          <a:lstStyle/>
          <a:p>
            <a:r>
              <a:rPr lang="en-US" sz="1600" dirty="0"/>
              <a:t>iVPN is a fully managed hybrid any-to-any “internet Virtual Private Network” service to securely connect multiple end-customer sites together using </a:t>
            </a:r>
            <a:r>
              <a:rPr lang="en-GB" sz="1600" dirty="0"/>
              <a:t>DM-VPN*</a:t>
            </a:r>
            <a:endParaRPr lang="en-US" sz="1600" dirty="0"/>
          </a:p>
          <a:p>
            <a:pPr lvl="1"/>
            <a:r>
              <a:rPr lang="en-US" sz="1600" dirty="0"/>
              <a:t>Internet access + VPN router on remote sites (end points) + Tunnel </a:t>
            </a:r>
            <a:r>
              <a:rPr lang="en-US" sz="1600" dirty="0" smtClean="0"/>
              <a:t>management.</a:t>
            </a:r>
            <a:endParaRPr lang="en-US" sz="1600" dirty="0"/>
          </a:p>
          <a:p>
            <a:pPr lvl="1"/>
            <a:r>
              <a:rPr lang="en-US" sz="1600" dirty="0"/>
              <a:t>Online remote management via portal available to customers / end-customers</a:t>
            </a:r>
          </a:p>
          <a:p>
            <a:r>
              <a:rPr lang="en-US" sz="1600" dirty="0"/>
              <a:t>Two </a:t>
            </a:r>
            <a:r>
              <a:rPr lang="en-US" sz="1600" dirty="0" smtClean="0"/>
              <a:t>designs:</a:t>
            </a:r>
            <a:endParaRPr lang="en-US" sz="1600" dirty="0"/>
          </a:p>
          <a:p>
            <a:pPr lvl="1">
              <a:tabLst>
                <a:tab pos="1543050" algn="l"/>
              </a:tabLst>
            </a:pPr>
            <a:r>
              <a:rPr lang="en-US" sz="1600" dirty="0"/>
              <a:t>Head-end:	connecting all remote sites to a head-end (e.g. at HQ or DC)</a:t>
            </a:r>
          </a:p>
          <a:p>
            <a:pPr lvl="1">
              <a:tabLst>
                <a:tab pos="1543050" algn="l"/>
              </a:tabLst>
            </a:pPr>
            <a:r>
              <a:rPr lang="en-US" sz="1600" dirty="0"/>
              <a:t>NNI:	connecting all remote sites to a NNI (interconnect) with Customer</a:t>
            </a:r>
          </a:p>
          <a:p>
            <a:r>
              <a:rPr lang="en-US" sz="1600" dirty="0" smtClean="0"/>
              <a:t>POPs </a:t>
            </a:r>
            <a:r>
              <a:rPr lang="en-US" sz="1600" dirty="0"/>
              <a:t>in the USA (New York (2), Los Angeles and Ashburn), Canada (Toronto), UK (London), Netherlands (Amsterdam (2)), Germany (Frankfurt), Hong Kong, Singapore, Japan (Tokyo) and Australia (Sydney</a:t>
            </a:r>
            <a:r>
              <a:rPr lang="en-US" sz="1600" dirty="0" smtClean="0"/>
              <a:t>).</a:t>
            </a:r>
            <a:endParaRPr lang="en-GB" sz="1600" dirty="0" smtClean="0"/>
          </a:p>
          <a:p>
            <a:r>
              <a:rPr lang="en-GB" sz="1600" dirty="0" smtClean="0"/>
              <a:t>Coverage </a:t>
            </a:r>
            <a:r>
              <a:rPr lang="en-GB" sz="1600" dirty="0"/>
              <a:t>in 200+ </a:t>
            </a:r>
            <a:r>
              <a:rPr lang="en-GB" sz="1600" dirty="0" smtClean="0"/>
              <a:t>countries.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solidFill>
            <a:srgbClr val="CCE318"/>
          </a:solidFill>
        </p:spPr>
        <p:txBody>
          <a:bodyPr lIns="288000" tIns="108000" rIns="180000" bIns="108000" anchor="ctr" anchorCtr="0"/>
          <a:lstStyle/>
          <a:p>
            <a:pPr algn="ctr"/>
            <a:r>
              <a:rPr lang="nl-NL" cap="none" dirty="0" err="1">
                <a:solidFill>
                  <a:srgbClr val="424141"/>
                </a:solidFill>
              </a:rPr>
              <a:t>i</a:t>
            </a:r>
            <a:r>
              <a:rPr lang="nl-NL" dirty="0" err="1">
                <a:solidFill>
                  <a:srgbClr val="424141"/>
                </a:solidFill>
              </a:rPr>
              <a:t>VPN</a:t>
            </a:r>
            <a:endParaRPr lang="nl-NL" dirty="0">
              <a:solidFill>
                <a:srgbClr val="42414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84888" y="4375431"/>
            <a:ext cx="3315368" cy="151321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Typical Applications:</a:t>
            </a:r>
          </a:p>
          <a:p>
            <a:pPr marL="92075" indent="-92075">
              <a:spcAft>
                <a:spcPts val="600"/>
              </a:spcAft>
              <a:buFontTx/>
              <a:buChar char="-"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Cost-efficient, flexible and highly resilient alternative  VPN solution compared with MPLS VPNs</a:t>
            </a:r>
          </a:p>
          <a:p>
            <a:pPr marL="92075" indent="-92075">
              <a:spcAft>
                <a:spcPts val="600"/>
              </a:spcAft>
              <a:buFontTx/>
              <a:buChar char="-"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Hybrid solution (VPN connectivity + local Internet breakout)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148064" y="3599605"/>
            <a:ext cx="3111797" cy="2250623"/>
            <a:chOff x="4866032" y="3829124"/>
            <a:chExt cx="4718736" cy="2705221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5414995" y="5131659"/>
              <a:ext cx="2583369" cy="4406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5493001" y="4758991"/>
              <a:ext cx="2340260" cy="3726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6764945" y="4054567"/>
              <a:ext cx="702078" cy="10770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7467024" y="4975357"/>
              <a:ext cx="1739996" cy="1563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7467023" y="3966903"/>
              <a:ext cx="1014113" cy="11647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467025" y="5131666"/>
              <a:ext cx="1269490" cy="9087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6764945" y="5131659"/>
              <a:ext cx="702078" cy="10939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Cloud"/>
            <p:cNvSpPr>
              <a:spLocks noChangeAspect="1" noEditPoints="1" noChangeArrowheads="1"/>
            </p:cNvSpPr>
            <p:nvPr/>
          </p:nvSpPr>
          <p:spPr bwMode="auto">
            <a:xfrm>
              <a:off x="6029485" y="4320741"/>
              <a:ext cx="2495276" cy="158680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99CC00"/>
            </a:solidFill>
            <a:ln w="19050" cmpd="sng">
              <a:solidFill>
                <a:srgbClr val="5876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sz="1400" dirty="0">
                <a:solidFill>
                  <a:srgbClr val="292929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99CC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4866032" y="5411142"/>
              <a:ext cx="816543" cy="4999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99CC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4866032" y="4573364"/>
              <a:ext cx="816543" cy="4999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99CC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6391505" y="3874129"/>
              <a:ext cx="816543" cy="4999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99CC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036890" y="3829124"/>
              <a:ext cx="816543" cy="4999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99CC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768225" y="4779150"/>
              <a:ext cx="816543" cy="4999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99CC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203782" y="5794105"/>
              <a:ext cx="816543" cy="4999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99CC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6335224" y="6034369"/>
              <a:ext cx="816543" cy="4999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" name="Rectangle 46"/>
            <p:cNvSpPr/>
            <p:nvPr/>
          </p:nvSpPr>
          <p:spPr>
            <a:xfrm>
              <a:off x="6854461" y="4817468"/>
              <a:ext cx="8858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cs typeface="Calibri" pitchFamily="34" charset="0"/>
                </a:rPr>
                <a:t>iVPN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6131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700212" y="3097553"/>
            <a:ext cx="6229724" cy="798951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A7CA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21600" rtlCol="0" anchor="ctr"/>
          <a:lstStyle/>
          <a:p>
            <a:pPr algn="ctr"/>
            <a:endParaRPr lang="en-GB" sz="1100" dirty="0">
              <a:solidFill>
                <a:srgbClr val="A7CA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7132" y="3097553"/>
            <a:ext cx="2108860" cy="798951"/>
          </a:xfrm>
          <a:prstGeom prst="rect">
            <a:avLst/>
          </a:prstGeom>
          <a:solidFill>
            <a:srgbClr val="3366FF"/>
          </a:solidFill>
          <a:ln w="28575" cmpd="sng">
            <a:solidFill>
              <a:srgbClr val="A7CA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21600"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WLAN</a:t>
            </a:r>
          </a:p>
          <a:p>
            <a:pPr algn="ctr"/>
            <a:r>
              <a:rPr lang="en-GB" sz="1100" dirty="0" smtClean="0">
                <a:solidFill>
                  <a:srgbClr val="A7CAFF"/>
                </a:solidFill>
              </a:rPr>
              <a:t>(Wireless Local Area Network)</a:t>
            </a:r>
            <a:endParaRPr lang="en-GB" sz="1100" dirty="0">
              <a:solidFill>
                <a:srgbClr val="A7CA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7132" y="3962197"/>
            <a:ext cx="2108860" cy="798951"/>
          </a:xfrm>
          <a:prstGeom prst="rect">
            <a:avLst/>
          </a:prstGeom>
          <a:solidFill>
            <a:srgbClr val="3366FF"/>
          </a:solidFill>
          <a:ln w="28575" cmpd="sng">
            <a:solidFill>
              <a:srgbClr val="A7CA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21600"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INTERNET ACCESS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088" y="3482675"/>
            <a:ext cx="1138619" cy="3464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9738" y="3447435"/>
            <a:ext cx="606190" cy="348784"/>
          </a:xfrm>
          <a:prstGeom prst="rect">
            <a:avLst/>
          </a:prstGeom>
        </p:spPr>
      </p:pic>
      <p:pic>
        <p:nvPicPr>
          <p:cNvPr id="19" name="Picture 18" descr="Screen Shot 2013-06-13 at 11.37.02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077" y="3154299"/>
            <a:ext cx="1180162" cy="39811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700212" y="3962197"/>
            <a:ext cx="6229724" cy="798951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A7CA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21600" rtlCol="0" anchor="ctr"/>
          <a:lstStyle/>
          <a:p>
            <a:pPr algn="ctr"/>
            <a:endParaRPr lang="en-GB" sz="1100" dirty="0">
              <a:solidFill>
                <a:srgbClr val="A7CA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0480" y="4862297"/>
            <a:ext cx="2108860" cy="798951"/>
          </a:xfrm>
          <a:prstGeom prst="rect">
            <a:avLst/>
          </a:prstGeom>
          <a:solidFill>
            <a:srgbClr val="3366FF"/>
          </a:solidFill>
          <a:ln w="28575" cmpd="sng">
            <a:solidFill>
              <a:srgbClr val="A7CA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21600"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SECURITY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700212" y="4862297"/>
            <a:ext cx="6229724" cy="798951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A7CA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21600" rtlCol="0" anchor="ctr"/>
          <a:lstStyle/>
          <a:p>
            <a:pPr algn="ctr"/>
            <a:endParaRPr lang="en-GB" sz="1100" dirty="0">
              <a:solidFill>
                <a:srgbClr val="A7CA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47465" y="3199125"/>
            <a:ext cx="30286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/>
                <a:cs typeface="Calibri"/>
              </a:rPr>
              <a:t>Deliver, install and maintain equipment of the 3 leading </a:t>
            </a:r>
            <a:r>
              <a:rPr lang="en-US" sz="1400" b="1" dirty="0" err="1">
                <a:latin typeface="Calibri"/>
                <a:cs typeface="Calibri"/>
              </a:rPr>
              <a:t>WiFi</a:t>
            </a:r>
            <a:r>
              <a:rPr lang="en-US" sz="1400" b="1" dirty="0">
                <a:latin typeface="Calibri"/>
                <a:cs typeface="Calibri"/>
              </a:rPr>
              <a:t> </a:t>
            </a:r>
            <a:r>
              <a:rPr lang="en-US" sz="1400" b="1" dirty="0" smtClean="0">
                <a:latin typeface="Calibri"/>
                <a:cs typeface="Calibri"/>
              </a:rPr>
              <a:t>vendors </a:t>
            </a:r>
            <a:endParaRPr lang="en-US" sz="1400" b="1" dirty="0">
              <a:latin typeface="Calibri"/>
              <a:cs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37535" y="4047841"/>
            <a:ext cx="2790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Fully managed Broadband or Dedicated Internet Access</a:t>
            </a:r>
            <a:endParaRPr lang="en-US" sz="1400" b="1" dirty="0">
              <a:solidFill>
                <a:schemeClr val="bg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22458" y="4015012"/>
            <a:ext cx="10976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A7CAFF"/>
              </a:buClr>
              <a:buFont typeface="Wingdings" charset="2"/>
              <a:buChar char="²"/>
            </a:pPr>
            <a:r>
              <a:rPr lang="en-US" sz="1400" dirty="0" smtClean="0">
                <a:latin typeface="Calibri"/>
                <a:cs typeface="Calibri"/>
              </a:rPr>
              <a:t>Copper</a:t>
            </a:r>
          </a:p>
          <a:p>
            <a:pPr marL="285750" indent="-285750">
              <a:buClr>
                <a:srgbClr val="A7CAFF"/>
              </a:buClr>
              <a:buFont typeface="Wingdings" charset="2"/>
              <a:buChar char="²"/>
            </a:pPr>
            <a:r>
              <a:rPr lang="en-US" sz="1400" dirty="0" smtClean="0">
                <a:latin typeface="Calibri"/>
                <a:cs typeface="Calibri"/>
              </a:rPr>
              <a:t>Fiber</a:t>
            </a:r>
          </a:p>
          <a:p>
            <a:pPr marL="285750" indent="-285750">
              <a:buClr>
                <a:srgbClr val="A7CAFF"/>
              </a:buClr>
              <a:buFont typeface="Wingdings" charset="2"/>
              <a:buChar char="²"/>
            </a:pPr>
            <a:r>
              <a:rPr lang="en-US" sz="1400" dirty="0" smtClean="0">
                <a:latin typeface="Calibri"/>
                <a:cs typeface="Calibri"/>
              </a:rPr>
              <a:t>Wireless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51119" y="4009690"/>
            <a:ext cx="1399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A7CAFF"/>
              </a:buClr>
              <a:buFont typeface="Wingdings" charset="2"/>
              <a:buChar char="²"/>
            </a:pPr>
            <a:r>
              <a:rPr lang="en-US" sz="1400" dirty="0" smtClean="0">
                <a:latin typeface="Calibri"/>
                <a:cs typeface="Calibri"/>
              </a:rPr>
              <a:t>Unprotected</a:t>
            </a:r>
          </a:p>
          <a:p>
            <a:pPr marL="285750" indent="-285750">
              <a:buClr>
                <a:srgbClr val="A7CAFF"/>
              </a:buClr>
              <a:buFont typeface="Wingdings" charset="2"/>
              <a:buChar char="²"/>
            </a:pPr>
            <a:r>
              <a:rPr lang="en-US" sz="1400" dirty="0" smtClean="0">
                <a:latin typeface="Calibri"/>
                <a:cs typeface="Calibri"/>
              </a:rPr>
              <a:t>Protected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37535" y="4948409"/>
            <a:ext cx="2658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Security using the world’s leading cloud based solution</a:t>
            </a:r>
            <a:endParaRPr lang="en-US" sz="1400" b="1" dirty="0">
              <a:solidFill>
                <a:schemeClr val="bg2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6369" y="4988040"/>
            <a:ext cx="1692615" cy="498711"/>
          </a:xfrm>
          <a:prstGeom prst="rect">
            <a:avLst/>
          </a:prstGeom>
        </p:spPr>
      </p:pic>
      <p:sp>
        <p:nvSpPr>
          <p:cNvPr id="37" name="Content Placeholder 1"/>
          <p:cNvSpPr>
            <a:spLocks noGrp="1"/>
          </p:cNvSpPr>
          <p:nvPr>
            <p:ph idx="1"/>
          </p:nvPr>
        </p:nvSpPr>
        <p:spPr>
          <a:xfrm>
            <a:off x="306498" y="1052736"/>
            <a:ext cx="8668088" cy="1842864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Expereo fully </a:t>
            </a:r>
            <a:r>
              <a:rPr lang="en-US" sz="1800" dirty="0"/>
              <a:t>m</a:t>
            </a:r>
            <a:r>
              <a:rPr lang="en-US" sz="1800" dirty="0" smtClean="0"/>
              <a:t>anaged Wi-Fi service for Guest Access and Employee Access and Bring Your Own Device (BYOD).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r>
              <a:rPr lang="en-US" sz="1800" dirty="0"/>
              <a:t>24/7 support by redundant Network Operations Centers in Amsterdam and </a:t>
            </a:r>
            <a:r>
              <a:rPr lang="en-US" sz="1800" dirty="0" smtClean="0"/>
              <a:t>Singapore</a:t>
            </a:r>
          </a:p>
          <a:p>
            <a:r>
              <a:rPr lang="en-US" sz="1800" dirty="0" smtClean="0"/>
              <a:t>Fully separated from end customer LAN and WAN</a:t>
            </a:r>
          </a:p>
          <a:p>
            <a:r>
              <a:rPr lang="en-US" sz="1800" dirty="0" smtClean="0"/>
              <a:t>Help reduce cost of management, ownership, and liability for global enterprises</a:t>
            </a:r>
            <a:endParaRPr lang="en-US" sz="1800" dirty="0"/>
          </a:p>
          <a:p>
            <a:r>
              <a:rPr lang="en-GB" sz="1800" dirty="0" smtClean="0"/>
              <a:t>Available </a:t>
            </a:r>
            <a:r>
              <a:rPr lang="en-GB" sz="1800" dirty="0"/>
              <a:t>in 200+ </a:t>
            </a:r>
            <a:r>
              <a:rPr lang="en-GB" sz="1800" dirty="0" smtClean="0"/>
              <a:t>countries</a:t>
            </a:r>
            <a:endParaRPr lang="en-GB" altLang="ja-JP" sz="1800" dirty="0">
              <a:ea typeface="ＭＳ Ｐゴシック" charset="-128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321" y="5955268"/>
            <a:ext cx="699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Case:  Providing Exxon Global Wi-Fi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120+ sites</a:t>
            </a:r>
            <a:endParaRPr lang="en-US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Placeholder 11"/>
          <p:cNvSpPr txBox="1">
            <a:spLocks/>
          </p:cNvSpPr>
          <p:nvPr/>
        </p:nvSpPr>
        <p:spPr>
          <a:xfrm>
            <a:off x="395536" y="116632"/>
            <a:ext cx="8744888" cy="648072"/>
          </a:xfrm>
          <a:prstGeom prst="rect">
            <a:avLst/>
          </a:prstGeom>
          <a:solidFill>
            <a:srgbClr val="CCE318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2" rIns="91421" bIns="45712" rtlCol="0" anchor="ctr" anchorCtr="0"/>
          <a:lstStyle>
            <a:lvl1pPr indent="-3429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800" b="1" cap="all" baseline="0">
                <a:solidFill>
                  <a:srgbClr val="42414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lt1"/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lt1"/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chemeClr val="lt1"/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chemeClr val="lt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End-to-End Managed WiFi Service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465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35"/>
          <p:cNvSpPr>
            <a:spLocks noChangeArrowheads="1"/>
          </p:cNvSpPr>
          <p:nvPr/>
        </p:nvSpPr>
        <p:spPr bwMode="auto">
          <a:xfrm>
            <a:off x="2699792" y="404664"/>
            <a:ext cx="6444208" cy="541095"/>
          </a:xfrm>
          <a:prstGeom prst="rect">
            <a:avLst/>
          </a:prstGeom>
          <a:solidFill>
            <a:srgbClr val="CCE318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2" rIns="91421" bIns="45712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cap="all" dirty="0">
                <a:solidFill>
                  <a:srgbClr val="424141"/>
                </a:solidFill>
                <a:latin typeface="Arial" pitchFamily="34" charset="0"/>
                <a:cs typeface="Arial" pitchFamily="34" charset="0"/>
              </a:rPr>
              <a:t>Key Support Elements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016336" y="1556792"/>
            <a:ext cx="2732128" cy="4747304"/>
            <a:chOff x="6016336" y="1556792"/>
            <a:chExt cx="2732128" cy="4747304"/>
          </a:xfrm>
        </p:grpSpPr>
        <p:pic>
          <p:nvPicPr>
            <p:cNvPr id="1026" name="Picture 2" descr="http://launch.learnthat.com/files/2001/03/helpdesk1-300x225.jp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2345219"/>
              <a:ext cx="2592288" cy="1840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AutoShape 35"/>
            <p:cNvSpPr>
              <a:spLocks noChangeArrowheads="1"/>
            </p:cNvSpPr>
            <p:nvPr/>
          </p:nvSpPr>
          <p:spPr bwMode="auto">
            <a:xfrm>
              <a:off x="6016336" y="1556792"/>
              <a:ext cx="2732128" cy="628399"/>
            </a:xfrm>
            <a:prstGeom prst="rect">
              <a:avLst/>
            </a:prstGeom>
            <a:solidFill>
              <a:srgbClr val="424141"/>
            </a:solidFill>
            <a:ln w="12700">
              <a:solidFill>
                <a:srgbClr val="42414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1" tIns="45712" rIns="91421" bIns="45712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Network Support</a:t>
              </a:r>
              <a:endParaRPr lang="en-GB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16336" y="4365104"/>
              <a:ext cx="273212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SG" sz="1100" b="1" dirty="0" smtClean="0">
                  <a:solidFill>
                    <a:srgbClr val="D12148"/>
                  </a:solidFill>
                  <a:latin typeface="Arial" pitchFamily="34" charset="0"/>
                  <a:cs typeface="Arial" pitchFamily="34" charset="0"/>
                </a:rPr>
                <a:t>Re-active </a:t>
              </a:r>
              <a:r>
                <a:rPr lang="en-SG" sz="1100" b="1" dirty="0">
                  <a:solidFill>
                    <a:srgbClr val="D12148"/>
                  </a:solidFill>
                  <a:latin typeface="Arial" pitchFamily="34" charset="0"/>
                  <a:cs typeface="Arial" pitchFamily="34" charset="0"/>
                </a:rPr>
                <a:t>Support</a:t>
              </a:r>
              <a:r>
                <a:rPr lang="en-SG" sz="1100" dirty="0" smtClean="0">
                  <a:latin typeface="Arial" pitchFamily="34" charset="0"/>
                  <a:cs typeface="Arial" pitchFamily="34" charset="0"/>
                </a:rPr>
                <a:t>. Expereo </a:t>
              </a:r>
              <a:r>
                <a:rPr lang="en-SG" sz="1100" dirty="0">
                  <a:latin typeface="Arial" pitchFamily="34" charset="0"/>
                  <a:cs typeface="Arial" pitchFamily="34" charset="0"/>
                </a:rPr>
                <a:t>helpdesk monitors service 24x7. In case service becomes unavailable, action is taken once channel opens a trouble-ticket with </a:t>
              </a:r>
              <a:r>
                <a:rPr lang="en-SG" sz="1100" dirty="0" smtClean="0">
                  <a:latin typeface="Arial" pitchFamily="34" charset="0"/>
                  <a:cs typeface="Arial" pitchFamily="34" charset="0"/>
                </a:rPr>
                <a:t>Expereo.</a:t>
              </a:r>
            </a:p>
            <a:p>
              <a:pPr marL="171450" indent="-171450"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SG" sz="1100" b="1" dirty="0">
                  <a:solidFill>
                    <a:srgbClr val="D12148"/>
                  </a:solidFill>
                  <a:latin typeface="Arial" pitchFamily="34" charset="0"/>
                  <a:cs typeface="Arial" pitchFamily="34" charset="0"/>
                </a:rPr>
                <a:t>Pro-active Support</a:t>
              </a:r>
              <a:r>
                <a:rPr lang="en-SG" sz="1100" dirty="0" smtClean="0">
                  <a:latin typeface="Arial" pitchFamily="34" charset="0"/>
                  <a:cs typeface="Arial" pitchFamily="34" charset="0"/>
                </a:rPr>
                <a:t>. Expereo </a:t>
              </a:r>
              <a:r>
                <a:rPr lang="en-SG" sz="1100" dirty="0">
                  <a:latin typeface="Arial" pitchFamily="34" charset="0"/>
                  <a:cs typeface="Arial" pitchFamily="34" charset="0"/>
                </a:rPr>
                <a:t>helpdesk monitors service 24x7 and Expereo pro-actively opens a trouble ticket in case of any customer impact</a:t>
              </a:r>
            </a:p>
            <a:p>
              <a:pPr marL="171450" indent="-171450">
                <a:spcAft>
                  <a:spcPts val="600"/>
                </a:spcAft>
                <a:buFont typeface="Arial" pitchFamily="34" charset="0"/>
                <a:buChar char="•"/>
              </a:pPr>
              <a:endParaRPr lang="en-US" sz="11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55696" y="1570546"/>
            <a:ext cx="2732128" cy="5056716"/>
            <a:chOff x="255696" y="1570546"/>
            <a:chExt cx="2732128" cy="5056716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684"/>
            <a:stretch/>
          </p:blipFill>
          <p:spPr bwMode="auto">
            <a:xfrm>
              <a:off x="345101" y="2329749"/>
              <a:ext cx="2542108" cy="1819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1" name="AutoShape 35"/>
            <p:cNvSpPr>
              <a:spLocks noChangeArrowheads="1"/>
            </p:cNvSpPr>
            <p:nvPr/>
          </p:nvSpPr>
          <p:spPr bwMode="auto">
            <a:xfrm>
              <a:off x="255696" y="1570546"/>
              <a:ext cx="2732128" cy="628399"/>
            </a:xfrm>
            <a:prstGeom prst="rect">
              <a:avLst/>
            </a:prstGeom>
            <a:solidFill>
              <a:srgbClr val="424141"/>
            </a:solidFill>
            <a:ln w="12700">
              <a:solidFill>
                <a:srgbClr val="42414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1" tIns="45712" rIns="91421" bIns="45712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Channel Partner Portal</a:t>
              </a:r>
              <a:endParaRPr lang="en-GB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5696" y="4365104"/>
              <a:ext cx="2732127" cy="2262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SG" sz="1100" b="1" dirty="0" smtClean="0">
                  <a:solidFill>
                    <a:srgbClr val="D12148"/>
                  </a:solidFill>
                  <a:latin typeface="Arial" pitchFamily="34" charset="0"/>
                  <a:cs typeface="Arial" pitchFamily="34" charset="0"/>
                </a:rPr>
                <a:t>Quotations</a:t>
              </a:r>
              <a:r>
                <a:rPr lang="en-SG" sz="1100" dirty="0" smtClean="0">
                  <a:latin typeface="Arial" pitchFamily="34" charset="0"/>
                  <a:cs typeface="Arial" pitchFamily="34" charset="0"/>
                </a:rPr>
                <a:t> and pricing details at your fingertips</a:t>
              </a:r>
            </a:p>
            <a:p>
              <a:pPr marL="171450" indent="-171450"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SG" sz="1100" b="1" dirty="0">
                  <a:solidFill>
                    <a:srgbClr val="D12148"/>
                  </a:solidFill>
                  <a:latin typeface="Arial" pitchFamily="34" charset="0"/>
                  <a:cs typeface="Arial" pitchFamily="34" charset="0"/>
                </a:rPr>
                <a:t>Inventory </a:t>
              </a:r>
              <a:r>
                <a:rPr lang="en-SG" sz="1100" dirty="0">
                  <a:latin typeface="Arial" pitchFamily="34" charset="0"/>
                  <a:cs typeface="Arial" pitchFamily="34" charset="0"/>
                </a:rPr>
                <a:t>of </a:t>
              </a:r>
              <a:r>
                <a:rPr lang="en-SG" sz="1100" dirty="0" smtClean="0">
                  <a:latin typeface="Arial" pitchFamily="34" charset="0"/>
                  <a:cs typeface="Arial" pitchFamily="34" charset="0"/>
                </a:rPr>
                <a:t>all site information with all technical details</a:t>
              </a:r>
              <a:endParaRPr lang="en-SG" sz="1100" dirty="0"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SG" sz="1100" b="1" dirty="0">
                  <a:solidFill>
                    <a:srgbClr val="D12148"/>
                  </a:solidFill>
                  <a:latin typeface="Arial" pitchFamily="34" charset="0"/>
                  <a:cs typeface="Arial" pitchFamily="34" charset="0"/>
                </a:rPr>
                <a:t>Up-to-date order progress </a:t>
              </a:r>
              <a:r>
                <a:rPr lang="en-SG" sz="1100" dirty="0" smtClean="0">
                  <a:latin typeface="Arial" pitchFamily="34" charset="0"/>
                  <a:cs typeface="Arial" pitchFamily="34" charset="0"/>
                </a:rPr>
                <a:t>information allows for pro-active customer management</a:t>
              </a:r>
              <a:endParaRPr lang="en-SG" sz="1100" dirty="0"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SG" sz="1100" b="1" dirty="0">
                  <a:solidFill>
                    <a:srgbClr val="D12148"/>
                  </a:solidFill>
                  <a:latin typeface="Arial" pitchFamily="34" charset="0"/>
                  <a:cs typeface="Arial" pitchFamily="34" charset="0"/>
                </a:rPr>
                <a:t>Real-time ticket </a:t>
              </a:r>
              <a:r>
                <a:rPr lang="en-SG" sz="1100" dirty="0" smtClean="0">
                  <a:latin typeface="Arial" pitchFamily="34" charset="0"/>
                  <a:cs typeface="Arial" pitchFamily="34" charset="0"/>
                </a:rPr>
                <a:t>information on what’s up, what’s down</a:t>
              </a:r>
              <a:r>
                <a:rPr lang="en-SG" sz="11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SG" sz="1100" dirty="0" smtClean="0">
                  <a:latin typeface="Arial" pitchFamily="34" charset="0"/>
                  <a:cs typeface="Arial" pitchFamily="34" charset="0"/>
                </a:rPr>
                <a:t>and ticket details</a:t>
              </a:r>
              <a:endParaRPr lang="en-SG" sz="1100" dirty="0"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spcAft>
                  <a:spcPts val="600"/>
                </a:spcAft>
                <a:buFont typeface="Arial" pitchFamily="34" charset="0"/>
                <a:buChar char="•"/>
              </a:pPr>
              <a:endParaRPr lang="en-US" sz="11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136016" y="1570546"/>
            <a:ext cx="2732128" cy="4056442"/>
            <a:chOff x="3136016" y="1570546"/>
            <a:chExt cx="2732128" cy="405644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2313029"/>
              <a:ext cx="2541011" cy="1836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5" name="AutoShape 35"/>
            <p:cNvSpPr>
              <a:spLocks noChangeArrowheads="1"/>
            </p:cNvSpPr>
            <p:nvPr/>
          </p:nvSpPr>
          <p:spPr bwMode="auto">
            <a:xfrm>
              <a:off x="3136016" y="1570546"/>
              <a:ext cx="2732128" cy="628399"/>
            </a:xfrm>
            <a:prstGeom prst="rect">
              <a:avLst/>
            </a:prstGeom>
            <a:solidFill>
              <a:srgbClr val="424141"/>
            </a:solidFill>
            <a:ln w="12700">
              <a:solidFill>
                <a:srgbClr val="42414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1" tIns="45712" rIns="91421" bIns="45712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Network Monitoring</a:t>
              </a:r>
              <a:endParaRPr lang="en-GB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36016" y="4365104"/>
              <a:ext cx="2732128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SG" sz="1100" b="1" dirty="0" smtClean="0">
                  <a:solidFill>
                    <a:srgbClr val="D12148"/>
                  </a:solidFill>
                  <a:latin typeface="Arial" pitchFamily="34" charset="0"/>
                  <a:cs typeface="Arial" pitchFamily="34" charset="0"/>
                </a:rPr>
                <a:t>Site </a:t>
              </a:r>
              <a:r>
                <a:rPr lang="en-SG" sz="1100" b="1" dirty="0">
                  <a:solidFill>
                    <a:srgbClr val="D12148"/>
                  </a:solidFill>
                  <a:latin typeface="Arial" pitchFamily="34" charset="0"/>
                  <a:cs typeface="Arial" pitchFamily="34" charset="0"/>
                </a:rPr>
                <a:t>availability </a:t>
              </a:r>
              <a:r>
                <a:rPr lang="en-SG" sz="1100" dirty="0" smtClean="0">
                  <a:latin typeface="Arial" pitchFamily="34" charset="0"/>
                  <a:cs typeface="Arial" pitchFamily="34" charset="0"/>
                </a:rPr>
                <a:t>details with real-time and historical data and graphs</a:t>
              </a:r>
              <a:endParaRPr lang="en-SG" sz="1100" dirty="0"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SG" sz="1100" b="1" dirty="0">
                  <a:solidFill>
                    <a:srgbClr val="D12148"/>
                  </a:solidFill>
                  <a:latin typeface="Arial" pitchFamily="34" charset="0"/>
                  <a:cs typeface="Arial" pitchFamily="34" charset="0"/>
                </a:rPr>
                <a:t>Performance Statistics </a:t>
              </a:r>
              <a:r>
                <a:rPr lang="en-SG" sz="1100" dirty="0">
                  <a:latin typeface="Arial" pitchFamily="34" charset="0"/>
                  <a:cs typeface="Arial" pitchFamily="34" charset="0"/>
                </a:rPr>
                <a:t>of </a:t>
              </a:r>
              <a:r>
                <a:rPr lang="en-SG" sz="1100" dirty="0" smtClean="0">
                  <a:latin typeface="Arial" pitchFamily="34" charset="0"/>
                  <a:cs typeface="Arial" pitchFamily="34" charset="0"/>
                </a:rPr>
                <a:t>Access </a:t>
              </a:r>
              <a:r>
                <a:rPr lang="en-SG" sz="1100" dirty="0">
                  <a:latin typeface="Arial" pitchFamily="34" charset="0"/>
                  <a:cs typeface="Arial" pitchFamily="34" charset="0"/>
                </a:rPr>
                <a:t>and </a:t>
              </a:r>
              <a:r>
                <a:rPr lang="en-SG" sz="1100" dirty="0" smtClean="0">
                  <a:latin typeface="Arial" pitchFamily="34" charset="0"/>
                  <a:cs typeface="Arial" pitchFamily="34" charset="0"/>
                </a:rPr>
                <a:t>CPE allowing for technical analysis</a:t>
              </a:r>
              <a:endParaRPr lang="en-SG" sz="1100" dirty="0"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spcAft>
                  <a:spcPts val="600"/>
                </a:spcAft>
                <a:buFont typeface="Arial" pitchFamily="34" charset="0"/>
                <a:buChar char="•"/>
              </a:pPr>
              <a:endParaRPr lang="en-US" sz="11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56722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" y="914400"/>
            <a:ext cx="2663576" cy="43148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Thank You!</a:t>
            </a:r>
          </a:p>
          <a:p>
            <a:endParaRPr lang="en-GB" sz="1000" dirty="0" smtClean="0"/>
          </a:p>
          <a:p>
            <a:endParaRPr lang="en-GB" sz="1000" dirty="0"/>
          </a:p>
          <a:p>
            <a:endParaRPr lang="en-GB" sz="1000" dirty="0" smtClean="0"/>
          </a:p>
          <a:p>
            <a:endParaRPr lang="en-GB" sz="1000" dirty="0"/>
          </a:p>
          <a:p>
            <a:endParaRPr lang="en-GB" sz="1000" dirty="0" smtClean="0"/>
          </a:p>
          <a:p>
            <a:endParaRPr lang="en-GB" sz="1000" dirty="0"/>
          </a:p>
          <a:p>
            <a:endParaRPr lang="en-GB" sz="1000" dirty="0" smtClean="0"/>
          </a:p>
          <a:p>
            <a:endParaRPr lang="en-GB" sz="1000" dirty="0"/>
          </a:p>
          <a:p>
            <a:endParaRPr lang="en-GB" sz="1000" dirty="0" smtClean="0"/>
          </a:p>
          <a:p>
            <a:endParaRPr lang="en-GB" sz="1000" dirty="0"/>
          </a:p>
          <a:p>
            <a:endParaRPr lang="en-GB" sz="1000" dirty="0" smtClean="0"/>
          </a:p>
          <a:p>
            <a:endParaRPr lang="en-GB" sz="1000" dirty="0" smtClean="0"/>
          </a:p>
          <a:p>
            <a:endParaRPr lang="en-GB" sz="1600" dirty="0" smtClean="0"/>
          </a:p>
          <a:p>
            <a:r>
              <a:rPr lang="en-GB" sz="1600" dirty="0" smtClean="0"/>
              <a:t>Expereo Global Contact:</a:t>
            </a:r>
          </a:p>
          <a:p>
            <a:endParaRPr lang="en-GB" sz="1600" dirty="0"/>
          </a:p>
          <a:p>
            <a:r>
              <a:rPr lang="en-GB" sz="1400" dirty="0" smtClean="0"/>
              <a:t>Victor Hou</a:t>
            </a:r>
          </a:p>
          <a:p>
            <a:r>
              <a:rPr lang="en-GB" sz="1400" dirty="0" smtClean="0">
                <a:hlinkClick r:id="rId2"/>
              </a:rPr>
              <a:t>Victor.Hou@expereo.com</a:t>
            </a:r>
            <a:endParaRPr lang="en-GB" sz="1400" dirty="0" smtClean="0"/>
          </a:p>
          <a:p>
            <a:r>
              <a:rPr lang="en-GB" sz="1400" dirty="0" err="1" smtClean="0"/>
              <a:t>Ph</a:t>
            </a:r>
            <a:r>
              <a:rPr lang="en-GB" sz="1400" dirty="0" smtClean="0"/>
              <a:t>: +1 703-725-0672</a:t>
            </a: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6674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/>
              <a:t>Incorporated in 2004, with headquarters in Netherlands, and regional presence in USA, Singapore, Dubai, </a:t>
            </a:r>
            <a:r>
              <a:rPr lang="en-GB" sz="1800" dirty="0" smtClean="0"/>
              <a:t>Argentina</a:t>
            </a:r>
            <a:endParaRPr lang="en-US" sz="1800" dirty="0" smtClean="0"/>
          </a:p>
          <a:p>
            <a:r>
              <a:rPr lang="en-US" sz="1800" dirty="0" smtClean="0"/>
              <a:t>Expereo is the global leader in local internet access </a:t>
            </a:r>
            <a:r>
              <a:rPr lang="en-GB" sz="1800" dirty="0" smtClean="0">
                <a:solidFill>
                  <a:srgbClr val="1B1C1D"/>
                </a:solidFill>
              </a:rPr>
              <a:t>services</a:t>
            </a:r>
            <a:r>
              <a:rPr lang="en-GB" sz="1800" dirty="0" smtClean="0"/>
              <a:t> with global coverage and a global enterprise installed base in more than </a:t>
            </a:r>
            <a:r>
              <a:rPr lang="en-GB" sz="1800" b="1" dirty="0" smtClean="0">
                <a:solidFill>
                  <a:srgbClr val="D12148"/>
                </a:solidFill>
              </a:rPr>
              <a:t>200+ countries </a:t>
            </a:r>
          </a:p>
          <a:p>
            <a:r>
              <a:rPr lang="en-GB" sz="1800" dirty="0" smtClean="0"/>
              <a:t>Pure </a:t>
            </a:r>
            <a:r>
              <a:rPr lang="en-GB" sz="1800" dirty="0"/>
              <a:t>wholesale model: no competition with our clients</a:t>
            </a:r>
          </a:p>
          <a:p>
            <a:r>
              <a:rPr lang="en-GB" sz="1800" dirty="0" smtClean="0"/>
              <a:t>Provide one contract, one bill, one currency while managing 2000+ providers/integrators across 200+ countries to support our customers</a:t>
            </a:r>
            <a:endParaRPr lang="en-GB" sz="1800" dirty="0"/>
          </a:p>
          <a:p>
            <a:r>
              <a:rPr lang="en-GB" sz="1800" dirty="0" smtClean="0"/>
              <a:t>Expereo Value: Helping global enterprises reduce overall cost of ownership of managing a global network and business</a:t>
            </a:r>
            <a:endParaRPr lang="en-GB" sz="1800" dirty="0"/>
          </a:p>
          <a:p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5029200"/>
            <a:ext cx="3742632" cy="168946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/>
        </p:nvSpPr>
        <p:spPr>
          <a:xfrm>
            <a:off x="1828800" y="4267200"/>
            <a:ext cx="5201138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66700" indent="-266700" algn="ctr">
              <a:buFont typeface="Verdana" pitchFamily="34" charset="0"/>
              <a:buNone/>
              <a:defRPr/>
            </a:pPr>
            <a:r>
              <a:rPr lang="en-US" sz="1800" b="1" dirty="0">
                <a:latin typeface="Calibri"/>
                <a:cs typeface="Calibri"/>
              </a:rPr>
              <a:t>Our </a:t>
            </a:r>
            <a:r>
              <a:rPr lang="en-US" sz="1800" b="1" dirty="0" smtClean="0">
                <a:latin typeface="Calibri"/>
                <a:cs typeface="Calibri"/>
              </a:rPr>
              <a:t>Mission</a:t>
            </a:r>
            <a:endParaRPr lang="en-US" sz="1800" b="1" dirty="0">
              <a:latin typeface="Calibri"/>
              <a:cs typeface="Calibri"/>
            </a:endParaRPr>
          </a:p>
          <a:p>
            <a:pPr algn="ctr">
              <a:defRPr/>
            </a:pPr>
            <a:r>
              <a:rPr lang="en-US" sz="1800" dirty="0">
                <a:latin typeface="Calibri"/>
                <a:cs typeface="Calibri"/>
              </a:rPr>
              <a:t>To </a:t>
            </a:r>
            <a:r>
              <a:rPr lang="en-US" sz="1800" dirty="0" smtClean="0">
                <a:latin typeface="Calibri"/>
                <a:cs typeface="Calibri"/>
              </a:rPr>
              <a:t>help connect you, </a:t>
            </a:r>
            <a:r>
              <a:rPr lang="en-US" sz="1800" dirty="0">
                <a:latin typeface="Calibri"/>
                <a:cs typeface="Calibri"/>
              </a:rPr>
              <a:t>anywhere on </a:t>
            </a:r>
            <a:r>
              <a:rPr lang="en-US" sz="1800" dirty="0" smtClean="0">
                <a:latin typeface="Calibri"/>
                <a:cs typeface="Calibri"/>
              </a:rPr>
              <a:t>the planet</a:t>
            </a:r>
            <a:r>
              <a:rPr lang="en-US" sz="1800" dirty="0">
                <a:latin typeface="Calibri"/>
                <a:cs typeface="Calibri"/>
              </a:rPr>
              <a:t>! </a:t>
            </a:r>
          </a:p>
        </p:txBody>
      </p:sp>
      <p:sp>
        <p:nvSpPr>
          <p:cNvPr id="6" name="AutoShape 35"/>
          <p:cNvSpPr>
            <a:spLocks noChangeArrowheads="1"/>
          </p:cNvSpPr>
          <p:nvPr/>
        </p:nvSpPr>
        <p:spPr bwMode="auto">
          <a:xfrm>
            <a:off x="827584" y="134116"/>
            <a:ext cx="8316416" cy="541095"/>
          </a:xfrm>
          <a:prstGeom prst="rect">
            <a:avLst/>
          </a:prstGeom>
          <a:solidFill>
            <a:srgbClr val="CCE318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2" rIns="91421" bIns="45712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srgbClr val="424141"/>
                </a:solidFill>
                <a:latin typeface="Arial" pitchFamily="34" charset="0"/>
                <a:cs typeface="Arial" pitchFamily="34" charset="0"/>
              </a:rPr>
              <a:t>Expereo Introduction</a:t>
            </a:r>
            <a:endParaRPr lang="en-GB" sz="2800" b="1" dirty="0">
              <a:solidFill>
                <a:srgbClr val="42414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07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35"/>
          <p:cNvSpPr>
            <a:spLocks noChangeArrowheads="1"/>
          </p:cNvSpPr>
          <p:nvPr/>
        </p:nvSpPr>
        <p:spPr bwMode="auto">
          <a:xfrm>
            <a:off x="2699792" y="404664"/>
            <a:ext cx="6444208" cy="541095"/>
          </a:xfrm>
          <a:prstGeom prst="rect">
            <a:avLst/>
          </a:prstGeom>
          <a:solidFill>
            <a:srgbClr val="CCE318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2" rIns="91421" bIns="45712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srgbClr val="424141"/>
                </a:solidFill>
                <a:latin typeface="Arial" pitchFamily="34" charset="0"/>
                <a:cs typeface="Arial" pitchFamily="34" charset="0"/>
              </a:rPr>
              <a:t>Global Operations</a:t>
            </a:r>
            <a:endParaRPr lang="en-GB" sz="2800" b="1" dirty="0">
              <a:solidFill>
                <a:srgbClr val="42414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18311"/>
            <a:ext cx="8865067" cy="523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671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4279912"/>
              </p:ext>
            </p:extLst>
          </p:nvPr>
        </p:nvGraphicFramePr>
        <p:xfrm>
          <a:off x="269397" y="1215339"/>
          <a:ext cx="8623083" cy="51741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5609"/>
                <a:gridCol w="1474535"/>
                <a:gridCol w="1391961"/>
                <a:gridCol w="967295"/>
                <a:gridCol w="1675073"/>
                <a:gridCol w="1238610"/>
              </a:tblGrid>
              <a:tr h="148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b="1" u="none" strike="noStrike" dirty="0">
                          <a:solidFill>
                            <a:srgbClr val="D1214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Africa</a:t>
                      </a:r>
                      <a:endParaRPr lang="en-US" sz="950" b="1" i="0" u="none" strike="noStrike" dirty="0">
                        <a:solidFill>
                          <a:srgbClr val="D12148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b="1" u="none" strike="noStrike" dirty="0">
                          <a:solidFill>
                            <a:srgbClr val="D1214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Asia Pacific</a:t>
                      </a:r>
                      <a:endParaRPr lang="en-US" sz="950" b="1" i="0" u="none" strike="noStrike" dirty="0">
                        <a:solidFill>
                          <a:srgbClr val="D12148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b="1" u="none" strike="noStrike" dirty="0">
                          <a:solidFill>
                            <a:srgbClr val="D1214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Eastern Europe</a:t>
                      </a:r>
                      <a:endParaRPr lang="en-US" sz="950" b="1" i="0" u="none" strike="noStrike" dirty="0">
                        <a:solidFill>
                          <a:srgbClr val="D12148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b="1" u="none" strike="noStrike" dirty="0">
                          <a:solidFill>
                            <a:srgbClr val="D1214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Western Europe</a:t>
                      </a:r>
                      <a:endParaRPr lang="en-US" sz="950" b="1" i="0" u="none" strike="noStrike" dirty="0">
                        <a:solidFill>
                          <a:srgbClr val="D12148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b="1" u="none" strike="noStrike" dirty="0">
                          <a:solidFill>
                            <a:srgbClr val="D1214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North America</a:t>
                      </a:r>
                      <a:endParaRPr lang="en-US" sz="950" b="1" i="0" u="none" strike="noStrike" dirty="0">
                        <a:solidFill>
                          <a:srgbClr val="D12148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b="1" u="none" strike="noStrike" dirty="0">
                          <a:solidFill>
                            <a:srgbClr val="D1214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South America</a:t>
                      </a:r>
                      <a:endParaRPr lang="en-US" sz="950" b="1" i="0" u="none" strike="noStrike" dirty="0">
                        <a:solidFill>
                          <a:srgbClr val="D12148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58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Algeria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Australia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Albania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Andorra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Canada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Argentina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58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Angola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Bangladesh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Armenia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Austria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United States</a:t>
                      </a:r>
                      <a:endParaRPr lang="en-US" sz="95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Bolivia</a:t>
                      </a:r>
                      <a:endParaRPr lang="en-US" sz="95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58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Burkina Faso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Bhutan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Azerbaijan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Belgium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United States (Alaska)</a:t>
                      </a:r>
                      <a:endParaRPr lang="en-US" sz="95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Brasil</a:t>
                      </a:r>
                      <a:endParaRPr lang="en-US" sz="95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58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Cameroon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Brunei Darussalam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Belarus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Cyprus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United States (Hawaii)</a:t>
                      </a:r>
                      <a:endParaRPr lang="en-US" sz="95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Chile</a:t>
                      </a:r>
                      <a:endParaRPr lang="en-US" sz="95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58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Congo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Cambodia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Bosnia and Herzegovina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Denmark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5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Colombia</a:t>
                      </a:r>
                      <a:endParaRPr lang="en-US" sz="95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58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Djibouti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China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Bulgaria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Faroe Islands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b="1" u="none" strike="noStrike" dirty="0">
                          <a:solidFill>
                            <a:srgbClr val="D1214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Central America</a:t>
                      </a:r>
                      <a:endParaRPr lang="en-US" sz="950" b="1" i="0" u="none" strike="noStrike" dirty="0">
                        <a:solidFill>
                          <a:srgbClr val="D12148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Ecuador</a:t>
                      </a:r>
                      <a:endParaRPr lang="en-US" sz="95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58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Egypt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East Timor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Croatia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Finland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Barbados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French Guiana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58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Equatorial Guinea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Fiji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Czech Republic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France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Bermuda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Guadeloupe</a:t>
                      </a:r>
                      <a:endParaRPr lang="en-US" sz="95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58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Ethiopia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French Polynesia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Estonia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Germany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Costa Rica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Guyana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58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Gabon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Guam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Georgia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Greece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Dominican Republic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Paraguay</a:t>
                      </a:r>
                      <a:endParaRPr lang="en-US" sz="95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58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Ghana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Hong Kong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Hungary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Guernsey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El Salvador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Peru</a:t>
                      </a:r>
                      <a:endParaRPr lang="en-US" sz="95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58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Guinea-Bissau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India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Kazakhstan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Iceland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Guatemala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Uruguay</a:t>
                      </a:r>
                      <a:endParaRPr lang="en-US" sz="95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58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Ivory Coast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Indonesia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Kyrgyzstan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Ireland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Haiti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Venezuela</a:t>
                      </a:r>
                      <a:endParaRPr lang="en-US" sz="95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58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Kenya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Japan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Latvia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Isle of Man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Honduras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5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58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Libya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Laos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Lithuania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Italy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Jamaica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b="1" u="none" strike="noStrike" dirty="0">
                          <a:solidFill>
                            <a:srgbClr val="D1214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Middle East</a:t>
                      </a:r>
                      <a:endParaRPr lang="en-US" sz="950" b="1" i="0" u="none" strike="noStrike" dirty="0">
                        <a:solidFill>
                          <a:srgbClr val="D12148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58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Madagascar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Macau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Macedonia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Jersey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Martinique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Afghanistan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58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Malawi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Malaysia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Moldova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Liechtenstein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Mexico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Bahrain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58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Mauritania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Maldives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Montenegro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Luxembourg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Netherlands Antilles (Aruba)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Iran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58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Mauritius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Mongolia</a:t>
                      </a:r>
                      <a:endParaRPr lang="en-SG" sz="95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Poland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Malta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Panama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Israel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58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Mozambique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Myanmar</a:t>
                      </a:r>
                      <a:endParaRPr lang="en-US" sz="95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Russia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Netherlands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Puerto Rico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Jordan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58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Niger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Nepal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Serbia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Norway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Trinidad and Tobago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Kuwait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58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Nigeria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New Caledonia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Serbia (Kosovo)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Portugal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Virgin Islands (U.S.)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Lebanon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9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Reunion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New Zealand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Slovakia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Spain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95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Oman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7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Senegal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N.</a:t>
                      </a:r>
                      <a:r>
                        <a:rPr lang="en-US" sz="95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95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Mariana </a:t>
                      </a:r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Islands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Slovenia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Sweden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Palestine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58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Seychelles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Pakistan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Tajikistan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Switzerland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Qatar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58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South Africa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Papua New Guinea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Ukraine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Turkey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Saudi Arabia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58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Sudan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Philippines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Uzbekistan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United Kingdom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Syria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58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Tanzania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Singapore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50" u="none" strike="noStrike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5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United Arab Emirates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58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Tunisia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South Korea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50" u="none" strike="noStrike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5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Yemen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58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Uganda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Sri Lanka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950" dirty="0"/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950"/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950"/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950" dirty="0"/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9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Zambia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Taiwan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5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5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9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5812">
                <a:tc>
                  <a:txBody>
                    <a:bodyPr/>
                    <a:lstStyle/>
                    <a:p>
                      <a:endParaRPr lang="en-SG" sz="950" dirty="0"/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Thailand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50" u="none" strike="noStrike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5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5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5812">
                <a:tc>
                  <a:txBody>
                    <a:bodyPr/>
                    <a:lstStyle/>
                    <a:p>
                      <a:pPr algn="ctr"/>
                      <a:endParaRPr lang="en-SG" sz="95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Vietnam</a:t>
                      </a: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5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5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1" marR="7401" marT="740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AutoShape 35"/>
          <p:cNvSpPr>
            <a:spLocks noChangeArrowheads="1"/>
          </p:cNvSpPr>
          <p:nvPr/>
        </p:nvSpPr>
        <p:spPr bwMode="auto">
          <a:xfrm>
            <a:off x="2699792" y="404664"/>
            <a:ext cx="6444208" cy="541095"/>
          </a:xfrm>
          <a:prstGeom prst="rect">
            <a:avLst/>
          </a:prstGeom>
          <a:solidFill>
            <a:srgbClr val="CCE318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2" rIns="91421" bIns="45712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cap="all" dirty="0">
                <a:solidFill>
                  <a:srgbClr val="424141"/>
                </a:solidFill>
                <a:latin typeface="Arial" pitchFamily="34" charset="0"/>
                <a:cs typeface="Arial" pitchFamily="34" charset="0"/>
              </a:rPr>
              <a:t>True Global Coverage</a:t>
            </a:r>
          </a:p>
        </p:txBody>
      </p:sp>
    </p:spTree>
    <p:extLst>
      <p:ext uri="{BB962C8B-B14F-4D97-AF65-F5344CB8AC3E}">
        <p14:creationId xmlns:p14="http://schemas.microsoft.com/office/powerpoint/2010/main" val="5443211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solidFill>
            <a:srgbClr val="CCE318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2" rIns="91421" bIns="45712" rtlCol="0" anchor="ctr" anchorCtr="0"/>
          <a:lstStyle/>
          <a:p>
            <a:pPr mar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dirty="0" smtClean="0">
                <a:solidFill>
                  <a:srgbClr val="424141"/>
                </a:solidFill>
                <a:latin typeface="+mn-lt"/>
                <a:cs typeface="+mn-cs"/>
              </a:rPr>
              <a:t>used </a:t>
            </a:r>
            <a:r>
              <a:rPr lang="nl-NL" dirty="0">
                <a:solidFill>
                  <a:srgbClr val="424141"/>
                </a:solidFill>
                <a:latin typeface="+mn-lt"/>
                <a:cs typeface="+mn-cs"/>
              </a:rPr>
              <a:t>by ALL major Global carriers/Integrators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11560" y="1124744"/>
            <a:ext cx="8145197" cy="4646758"/>
            <a:chOff x="1098280" y="1222423"/>
            <a:chExt cx="8145197" cy="464675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81614" y="4149087"/>
              <a:ext cx="1335510" cy="128773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670" y="2558969"/>
              <a:ext cx="4458452" cy="3310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1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4659" y="1383732"/>
              <a:ext cx="846463" cy="81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5258" y="2623673"/>
              <a:ext cx="1320401" cy="497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4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7871" y="3654025"/>
              <a:ext cx="1655563" cy="641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5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073" y="1934459"/>
              <a:ext cx="1295973" cy="592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6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776" y="1222423"/>
              <a:ext cx="1592746" cy="9948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2" descr="http://www.miningtechnologyaustralia.com.au/assets/images/orange%20business%20services/O%20BS%20logo%20bottom%20left_RGB.jp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4591" y="1763815"/>
              <a:ext cx="1334141" cy="552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6" descr="http://conferences.sigcomm.org/imc/2010/telefonica_logo.gif"/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2745" b="25451"/>
            <a:stretch/>
          </p:blipFill>
          <p:spPr bwMode="auto">
            <a:xfrm>
              <a:off x="6145129" y="5139197"/>
              <a:ext cx="1586933" cy="596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s://encrypted-tbn0.gstatic.com/images?q=tbn:ANd9GcRtBwzLpXQF1HR72gs1dXN8FcpmgO0KT9d-PTL_GjjeQxAExSgh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91" b="33432"/>
            <a:stretch/>
          </p:blipFill>
          <p:spPr bwMode="auto">
            <a:xfrm>
              <a:off x="1180118" y="3879050"/>
              <a:ext cx="1767327" cy="47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1679" y="2393885"/>
              <a:ext cx="2241798" cy="697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 descr="http://www.nokiasiemensnetworks.com/sites/default/files/u186/kddi_logo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750"/>
            <a:stretch/>
          </p:blipFill>
          <p:spPr bwMode="auto">
            <a:xfrm>
              <a:off x="1739889" y="3322936"/>
              <a:ext cx="1199967" cy="344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4" descr="http://www3.informatik.uni-wuerzburg.de/research/projects/100GET-E3-R3G/pics/t-systems.gif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098280" y="4563271"/>
              <a:ext cx="2118904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58" descr="COLT Logo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323863" y="5075852"/>
              <a:ext cx="1175522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298239" y="3091373"/>
              <a:ext cx="1292673" cy="550750"/>
            </a:xfrm>
            <a:prstGeom prst="rect">
              <a:avLst/>
            </a:prstGeom>
          </p:spPr>
        </p:pic>
      </p:grpSp>
      <p:pic>
        <p:nvPicPr>
          <p:cNvPr id="1026" name="Picture 2" descr="C:\Users\victor.hou\Desktop\Tata-SUV-with-Land-Rover-inputs-Launch-2016-price-Rs-10-15-lakh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99" y="1412776"/>
            <a:ext cx="1145897" cy="80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ictor.hou\Desktop\megapath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094" y="5601915"/>
            <a:ext cx="1702842" cy="85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ictor.hou\Desktop\Reliance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088243"/>
            <a:ext cx="1493686" cy="82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victor.hou\Desktop\ibm-logo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635" y="1068872"/>
            <a:ext cx="1417227" cy="55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victor.hou\Desktop\fujitsu-logo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67" y="5041127"/>
            <a:ext cx="1046894" cy="52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victor.hou\Desktop\accenture-logo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020" y="4952537"/>
            <a:ext cx="1390650" cy="77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victor.hou\Desktop\spacenet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797" y="5835055"/>
            <a:ext cx="1977073" cy="47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victor.hou\Desktop\gI_71014_IndustryRetailgroupweb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908" y="924248"/>
            <a:ext cx="1230964" cy="36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victor.hou\Desktop\Xo Logo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741" y="5835055"/>
            <a:ext cx="1596228" cy="37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victor.hou\Desktop\hughes-network-systems_logo_278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577" y="6309321"/>
            <a:ext cx="1184180" cy="34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victor.hou\Desktop\Hdr_Masegy_Logo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25756"/>
            <a:ext cx="1504917" cy="44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87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5781721"/>
            <a:ext cx="1118795" cy="887639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771" y="5864311"/>
            <a:ext cx="877353" cy="606617"/>
          </a:xfrm>
          <a:prstGeom prst="rect">
            <a:avLst/>
          </a:prstGeom>
        </p:spPr>
      </p:pic>
      <p:pic>
        <p:nvPicPr>
          <p:cNvPr id="4" name="Picture 140" descr="south tynesid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4050" y="5322239"/>
            <a:ext cx="15668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8" descr="Deutsche Bahn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30575" y="5242864"/>
            <a:ext cx="1095375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7" descr="angloamerican logo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36925" y="3158477"/>
            <a:ext cx="1166813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4"/>
          <p:cNvSpPr>
            <a:spLocks noChangeArrowheads="1"/>
          </p:cNvSpPr>
          <p:nvPr/>
        </p:nvSpPr>
        <p:spPr bwMode="auto">
          <a:xfrm>
            <a:off x="4545013" y="888352"/>
            <a:ext cx="2333625" cy="4875212"/>
          </a:xfrm>
          <a:prstGeom prst="rect">
            <a:avLst/>
          </a:prstGeom>
          <a:noFill/>
          <a:ln w="9525" algn="ctr">
            <a:solidFill>
              <a:srgbClr val="69BE28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549775" y="885177"/>
            <a:ext cx="2341563" cy="642937"/>
          </a:xfrm>
          <a:prstGeom prst="rect">
            <a:avLst/>
          </a:prstGeom>
          <a:solidFill>
            <a:srgbClr val="69BE2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10" name="Rectangle 69"/>
          <p:cNvSpPr>
            <a:spLocks noChangeArrowheads="1"/>
          </p:cNvSpPr>
          <p:nvPr/>
        </p:nvSpPr>
        <p:spPr bwMode="auto">
          <a:xfrm>
            <a:off x="4911725" y="947089"/>
            <a:ext cx="17764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  <a:latin typeface="+mn-lt"/>
              </a:rPr>
              <a:t>Global Banking &amp; </a:t>
            </a:r>
          </a:p>
          <a:p>
            <a:pPr algn="ctr"/>
            <a:r>
              <a:rPr lang="en-US" sz="1600">
                <a:solidFill>
                  <a:srgbClr val="FFFFFF"/>
                </a:solidFill>
                <a:latin typeface="+mn-lt"/>
              </a:rPr>
              <a:t>Financial Marketing</a:t>
            </a:r>
            <a:endParaRPr lang="en-US">
              <a:latin typeface="+mn-lt"/>
            </a:endParaRPr>
          </a:p>
        </p:txBody>
      </p:sp>
      <p:sp>
        <p:nvSpPr>
          <p:cNvPr id="11" name="Rectangle 108"/>
          <p:cNvSpPr>
            <a:spLocks noChangeArrowheads="1"/>
          </p:cNvSpPr>
          <p:nvPr/>
        </p:nvSpPr>
        <p:spPr bwMode="auto">
          <a:xfrm>
            <a:off x="2317750" y="907402"/>
            <a:ext cx="2185988" cy="4878387"/>
          </a:xfrm>
          <a:prstGeom prst="rect">
            <a:avLst/>
          </a:prstGeom>
          <a:noFill/>
          <a:ln w="9525" algn="ctr">
            <a:solidFill>
              <a:srgbClr val="D71F85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328863" y="885177"/>
            <a:ext cx="2174875" cy="642937"/>
          </a:xfrm>
          <a:prstGeom prst="rect">
            <a:avLst/>
          </a:prstGeom>
          <a:solidFill>
            <a:srgbClr val="D71F8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13" name="Rectangle 69"/>
          <p:cNvSpPr>
            <a:spLocks noChangeArrowheads="1"/>
          </p:cNvSpPr>
          <p:nvPr/>
        </p:nvSpPr>
        <p:spPr bwMode="auto">
          <a:xfrm>
            <a:off x="2894013" y="980427"/>
            <a:ext cx="1003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  <a:latin typeface="+mn-lt"/>
              </a:rPr>
              <a:t>Global </a:t>
            </a:r>
          </a:p>
          <a:p>
            <a:pPr algn="ctr"/>
            <a:r>
              <a:rPr lang="en-US" sz="1600">
                <a:solidFill>
                  <a:srgbClr val="FFFFFF"/>
                </a:solidFill>
                <a:latin typeface="+mn-lt"/>
              </a:rPr>
              <a:t>Commerce</a:t>
            </a:r>
            <a:endParaRPr lang="en-US">
              <a:latin typeface="+mn-lt"/>
            </a:endParaRPr>
          </a:p>
        </p:txBody>
      </p:sp>
      <p:sp>
        <p:nvSpPr>
          <p:cNvPr id="14" name="Rectangle 118"/>
          <p:cNvSpPr>
            <a:spLocks noChangeArrowheads="1"/>
          </p:cNvSpPr>
          <p:nvPr/>
        </p:nvSpPr>
        <p:spPr bwMode="auto">
          <a:xfrm>
            <a:off x="6916738" y="894702"/>
            <a:ext cx="2132012" cy="4878387"/>
          </a:xfrm>
          <a:prstGeom prst="rect">
            <a:avLst/>
          </a:prstGeom>
          <a:noFill/>
          <a:ln w="9525" algn="ctr">
            <a:solidFill>
              <a:srgbClr val="00528E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6923088" y="885177"/>
            <a:ext cx="2138362" cy="642937"/>
          </a:xfrm>
          <a:prstGeom prst="rect">
            <a:avLst/>
          </a:prstGeom>
          <a:solidFill>
            <a:srgbClr val="00528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16" name="Rectangle 69"/>
          <p:cNvSpPr>
            <a:spLocks noChangeArrowheads="1"/>
          </p:cNvSpPr>
          <p:nvPr/>
        </p:nvSpPr>
        <p:spPr bwMode="auto">
          <a:xfrm>
            <a:off x="7343775" y="955027"/>
            <a:ext cx="13811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  <a:latin typeface="+mn-lt"/>
              </a:rPr>
              <a:t>Government &amp; </a:t>
            </a:r>
          </a:p>
          <a:p>
            <a:pPr algn="ctr"/>
            <a:r>
              <a:rPr lang="en-US" sz="1600">
                <a:solidFill>
                  <a:srgbClr val="FFFFFF"/>
                </a:solidFill>
                <a:latin typeface="+mn-lt"/>
              </a:rPr>
              <a:t>Health </a:t>
            </a:r>
            <a:endParaRPr lang="en-US">
              <a:latin typeface="+mn-lt"/>
            </a:endParaRPr>
          </a:p>
        </p:txBody>
      </p:sp>
      <p:sp>
        <p:nvSpPr>
          <p:cNvPr id="17" name="Rectangle 108"/>
          <p:cNvSpPr>
            <a:spLocks noChangeArrowheads="1"/>
          </p:cNvSpPr>
          <p:nvPr/>
        </p:nvSpPr>
        <p:spPr bwMode="auto">
          <a:xfrm>
            <a:off x="95250" y="908989"/>
            <a:ext cx="2184400" cy="4878388"/>
          </a:xfrm>
          <a:prstGeom prst="rect">
            <a:avLst/>
          </a:prstGeom>
          <a:noFill/>
          <a:ln w="9525" algn="ctr">
            <a:solidFill>
              <a:srgbClr val="003F70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06363" y="885177"/>
            <a:ext cx="2173287" cy="642937"/>
          </a:xfrm>
          <a:prstGeom prst="rect">
            <a:avLst/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19" name="Rectangle 69"/>
          <p:cNvSpPr>
            <a:spLocks noChangeArrowheads="1"/>
          </p:cNvSpPr>
          <p:nvPr/>
        </p:nvSpPr>
        <p:spPr bwMode="auto">
          <a:xfrm>
            <a:off x="217488" y="986777"/>
            <a:ext cx="19129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+mn-lt"/>
              </a:rPr>
              <a:t>Consumer Packaged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+mn-lt"/>
              </a:rPr>
              <a:t>Goods</a:t>
            </a:r>
            <a:endParaRPr lang="en-US" dirty="0">
              <a:latin typeface="+mn-lt"/>
            </a:endParaRPr>
          </a:p>
        </p:txBody>
      </p:sp>
      <p:pic>
        <p:nvPicPr>
          <p:cNvPr id="20" name="Picture 85" descr="novartis logo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9388" y="2331389"/>
            <a:ext cx="1643062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6" descr="azlogo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79663" y="1875777"/>
            <a:ext cx="140493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87" descr="syngenta logo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16163" y="3126727"/>
            <a:ext cx="973137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8" descr="bmslogo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49513" y="2763189"/>
            <a:ext cx="1900237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9" descr="phlilips_logo.gif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28875" y="3701402"/>
            <a:ext cx="106521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91" descr="fiat_logo.gif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21088" y="3615677"/>
            <a:ext cx="7175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92" descr="schlumberger_logo.g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52675" y="4191939"/>
            <a:ext cx="1317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93" descr="tnt_logo.gif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33638" y="5242864"/>
            <a:ext cx="790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94" descr="DPDHL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486025" y="4655489"/>
            <a:ext cx="895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95" descr="eni.GIF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73488" y="4450702"/>
            <a:ext cx="512762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90" descr="thales.gif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140075" y="4090339"/>
            <a:ext cx="123825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2" descr="unilever_logo.gif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90500" y="2015477"/>
            <a:ext cx="6238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55" descr="P&amp;G logo.gif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206500" y="2613369"/>
            <a:ext cx="84931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56" descr="pepisco_logo.gif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69875" y="4590402"/>
            <a:ext cx="18446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74" descr="SABMiller.GIF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130300" y="1749273"/>
            <a:ext cx="9048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71" descr="heinz.JPG"/>
          <p:cNvPicPr>
            <a:picLocks noChangeAspect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77800" y="2907652"/>
            <a:ext cx="92710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74" descr="mars.gif"/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2250" y="5247627"/>
            <a:ext cx="1443038" cy="314325"/>
          </a:xfrm>
          <a:prstGeom prst="rect">
            <a:avLst/>
          </a:prstGeom>
          <a:noFill/>
          <a:ln w="88900" cap="sq">
            <a:noFill/>
            <a:miter lim="800000"/>
            <a:headEnd/>
            <a:tailEnd/>
          </a:ln>
        </p:spPr>
      </p:pic>
      <p:pic>
        <p:nvPicPr>
          <p:cNvPr id="37" name="Picture 35" descr="nestle.gif"/>
          <p:cNvPicPr>
            <a:picLocks noChangeAspect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87325" y="3599803"/>
            <a:ext cx="9175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54" descr="Aminbev.JPG"/>
          <p:cNvPicPr>
            <a:picLocks noChangeAspect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901700" y="4101452"/>
            <a:ext cx="133667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50" descr="lloyds banking group.GIF"/>
          <p:cNvPicPr>
            <a:picLocks noChangeAspect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834063" y="2325039"/>
            <a:ext cx="10175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23" descr="McQuarie.gif"/>
          <p:cNvPicPr>
            <a:picLocks noChangeAspect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181725" y="5257152"/>
            <a:ext cx="65563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Picture 53" descr="nestle.gif"/>
          <p:cNvSpPr>
            <a:spLocks noChangeAspect="1"/>
          </p:cNvSpPr>
          <p:nvPr/>
        </p:nvSpPr>
        <p:spPr bwMode="auto">
          <a:xfrm>
            <a:off x="5187950" y="3414064"/>
            <a:ext cx="10334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pic>
        <p:nvPicPr>
          <p:cNvPr id="43" name="Picture 44" descr="barclays.gif"/>
          <p:cNvPicPr>
            <a:picLocks noChangeAspect="1"/>
          </p:cNvPicPr>
          <p:nvPr/>
        </p:nvPicPr>
        <p:blipFill>
          <a:blip r:embed="rId28" cstate="print"/>
          <a:srcRect t="19235" r="-5466" b="23071"/>
          <a:stretch>
            <a:fillRect/>
          </a:stretch>
        </p:blipFill>
        <p:spPr bwMode="auto">
          <a:xfrm>
            <a:off x="4598988" y="2504427"/>
            <a:ext cx="1258887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6" descr="citi.GIF"/>
          <p:cNvPicPr>
            <a:picLocks noChangeAspect="1"/>
          </p:cNvPicPr>
          <p:nvPr/>
        </p:nvPicPr>
        <p:blipFill>
          <a:blip r:embed="rId29" cstate="print"/>
          <a:srcRect b="11765"/>
          <a:stretch>
            <a:fillRect/>
          </a:stretch>
        </p:blipFill>
        <p:spPr bwMode="auto">
          <a:xfrm>
            <a:off x="4667250" y="2090089"/>
            <a:ext cx="695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53" descr="santander.GIF"/>
          <p:cNvPicPr>
            <a:picLocks noChangeAspect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4616450" y="2888602"/>
            <a:ext cx="13779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54" descr="Thomson reuters.GIF"/>
          <p:cNvPicPr>
            <a:picLocks noChangeAspect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4616450" y="1605257"/>
            <a:ext cx="19939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17" descr="Nomura.gif"/>
          <p:cNvPicPr>
            <a:picLocks noChangeAspect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5421313" y="4447527"/>
            <a:ext cx="1306512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18" descr="Standard Chartered.GIF"/>
          <p:cNvPicPr>
            <a:picLocks noChangeAspect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5621338" y="4849164"/>
            <a:ext cx="11541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20" descr="fidelity.GIF"/>
          <p:cNvPicPr>
            <a:picLocks noChangeAspect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4557713" y="3263252"/>
            <a:ext cx="123666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21" descr="ubs.gif"/>
          <p:cNvPicPr>
            <a:picLocks noChangeAspect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4578350" y="4874564"/>
            <a:ext cx="989013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22" descr="goldmans.gif"/>
          <p:cNvPicPr>
            <a:picLocks noChangeAspect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6142038" y="3639489"/>
            <a:ext cx="6286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25" descr="soc Gen.gif"/>
          <p:cNvPicPr>
            <a:picLocks noChangeAspect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4660900" y="5082527"/>
            <a:ext cx="1406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26" descr="bank of America.gif"/>
          <p:cNvPicPr>
            <a:picLocks noChangeAspect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4872038" y="4139552"/>
            <a:ext cx="19113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48" descr="Deutsche Bank.GIF"/>
          <p:cNvPicPr>
            <a:picLocks noChangeAspect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4624388" y="3922064"/>
            <a:ext cx="14462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7" descr="hsbc.gif"/>
          <p:cNvPicPr>
            <a:picLocks noChangeAspect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4638675" y="3649014"/>
            <a:ext cx="143033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129" descr="Amex.gif"/>
          <p:cNvPicPr>
            <a:picLocks noChangeAspect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6154738" y="2767952"/>
            <a:ext cx="5683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130" descr="Credit Agricole.gif"/>
          <p:cNvPicPr>
            <a:picLocks noChangeAspect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4638675" y="5498452"/>
            <a:ext cx="143510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32" descr="nhs.GIF"/>
          <p:cNvPicPr>
            <a:picLocks noChangeAspect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7127875" y="1767827"/>
            <a:ext cx="992188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33" descr="dwp.GIF"/>
          <p:cNvPicPr>
            <a:picLocks noChangeAspect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7046913" y="2350439"/>
            <a:ext cx="18923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134" descr="mod.bmp"/>
          <p:cNvPicPr>
            <a:picLocks noChangeAspect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6951663" y="2620314"/>
            <a:ext cx="19319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135" descr="london 2012.bmp"/>
          <p:cNvPicPr>
            <a:picLocks noChangeAspect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8283575" y="1732902"/>
            <a:ext cx="55562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139" descr="rotherham.bmp"/>
          <p:cNvPicPr>
            <a:picLocks noChangeAspect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8243888" y="4039539"/>
            <a:ext cx="700087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141" descr="sandwell.gif"/>
          <p:cNvPicPr>
            <a:picLocks noChangeAspect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7369175" y="5117452"/>
            <a:ext cx="107791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143" descr="liverpool.gif"/>
          <p:cNvPicPr>
            <a:picLocks noChangeAspect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8472488" y="4763439"/>
            <a:ext cx="530225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147" descr="police.bmp"/>
          <p:cNvPicPr>
            <a:picLocks noChangeAspect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7015163" y="3464864"/>
            <a:ext cx="436562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80" descr="Essex CC.GIF"/>
          <p:cNvPicPr>
            <a:picLocks noChangeAspect="1"/>
          </p:cNvPicPr>
          <p:nvPr/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7002463" y="4722164"/>
            <a:ext cx="723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81" descr="Norfolk CC.jpg"/>
          <p:cNvPicPr>
            <a:picLocks noChangeAspect="1"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6980238" y="4447527"/>
            <a:ext cx="1133475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82" descr="lancasterCityCouncilLogo.gif"/>
          <p:cNvPicPr>
            <a:picLocks noChangeAspect="1"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7834313" y="4777727"/>
            <a:ext cx="695325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83" descr="edinburgh cc.JPG"/>
          <p:cNvPicPr>
            <a:picLocks noChangeAspect="1"/>
          </p:cNvPicPr>
          <p:nvPr/>
        </p:nvPicPr>
        <p:blipFill>
          <a:blip r:embed="rId54" cstate="print"/>
          <a:srcRect/>
          <a:stretch>
            <a:fillRect/>
          </a:stretch>
        </p:blipFill>
        <p:spPr bwMode="auto">
          <a:xfrm>
            <a:off x="7027863" y="4087164"/>
            <a:ext cx="1065212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84" descr="disclosure-scotland.png"/>
          <p:cNvPicPr>
            <a:picLocks noChangeAspect="1"/>
          </p:cNvPicPr>
          <p:nvPr/>
        </p:nvPicPr>
        <p:blipFill>
          <a:blip r:embed="rId55" cstate="print"/>
          <a:srcRect/>
          <a:stretch>
            <a:fillRect/>
          </a:stretch>
        </p:blipFill>
        <p:spPr bwMode="auto">
          <a:xfrm>
            <a:off x="7605713" y="3637902"/>
            <a:ext cx="882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86" descr="bis-headerLogo.jpg"/>
          <p:cNvPicPr>
            <a:picLocks noChangeAspect="1"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7023100" y="3087039"/>
            <a:ext cx="1416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88" descr="hmrc.JPG"/>
          <p:cNvPicPr>
            <a:picLocks noChangeAspect="1"/>
          </p:cNvPicPr>
          <p:nvPr/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7915275" y="3323577"/>
            <a:ext cx="99695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89" descr="suffolk CC.GIF"/>
          <p:cNvPicPr>
            <a:picLocks noChangeAspect="1"/>
          </p:cNvPicPr>
          <p:nvPr/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8147050" y="4415777"/>
            <a:ext cx="901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victor.hou\Desktop\800px-british_american_tobacco_logo_svg.png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93476"/>
            <a:ext cx="998534" cy="85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ictor.hou\Desktop\Mastercard-bitcoin.jpg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2" y="1984429"/>
            <a:ext cx="1266825" cy="36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ictor.hou\Desktop\visa.gif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480" y="4479073"/>
            <a:ext cx="859616" cy="27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7488" y="5987760"/>
            <a:ext cx="1812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Other Customers:</a:t>
            </a:r>
            <a:endParaRPr lang="en-US" sz="1600" b="1" dirty="0">
              <a:solidFill>
                <a:srgbClr val="0070C0"/>
              </a:solidFill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159" y="5910658"/>
            <a:ext cx="872091" cy="52412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4716016" y="5896349"/>
            <a:ext cx="975411" cy="533444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6671578" y="6021288"/>
            <a:ext cx="1140782" cy="432048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7812360" y="5910658"/>
            <a:ext cx="1190353" cy="663151"/>
          </a:xfrm>
          <a:prstGeom prst="rect">
            <a:avLst/>
          </a:prstGeom>
        </p:spPr>
      </p:pic>
      <p:sp>
        <p:nvSpPr>
          <p:cNvPr id="82" name="Text Placeholder 2"/>
          <p:cNvSpPr txBox="1">
            <a:spLocks/>
          </p:cNvSpPr>
          <p:nvPr/>
        </p:nvSpPr>
        <p:spPr>
          <a:xfrm>
            <a:off x="399112" y="113928"/>
            <a:ext cx="8744888" cy="648072"/>
          </a:xfrm>
          <a:prstGeom prst="rect">
            <a:avLst/>
          </a:prstGeom>
          <a:solidFill>
            <a:srgbClr val="CCE318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2" rIns="91421" bIns="45712" rtlCol="0" anchor="ctr" anchorCtr="0"/>
          <a:lstStyle>
            <a:lvl1pPr indent="-3429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800" b="1" cap="all" baseline="0">
                <a:solidFill>
                  <a:srgbClr val="42414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lt1"/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lt1"/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chemeClr val="lt1"/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chemeClr val="lt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9pPr>
          </a:lstStyle>
          <a:p>
            <a:r>
              <a:rPr lang="nl-NL" dirty="0"/>
              <a:t>Some Expereo Global End Customers </a:t>
            </a:r>
          </a:p>
        </p:txBody>
      </p:sp>
      <p:pic>
        <p:nvPicPr>
          <p:cNvPr id="2050" name="Picture 2" descr="C:\Users\victor.hou\Desktop\sponsor-exxon1.jpg"/>
          <p:cNvPicPr>
            <a:picLocks noChangeAspect="1" noChangeArrowheads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867400"/>
            <a:ext cx="1223691" cy="68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10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275856" y="3490262"/>
            <a:ext cx="2583328" cy="2160240"/>
          </a:xfrm>
          <a:prstGeom prst="rect">
            <a:avLst/>
          </a:prstGeom>
          <a:ln w="317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156176" y="3490262"/>
            <a:ext cx="2592288" cy="2160240"/>
          </a:xfrm>
          <a:prstGeom prst="rect">
            <a:avLst/>
          </a:prstGeom>
          <a:ln w="317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165136" y="1052736"/>
            <a:ext cx="2583328" cy="2160240"/>
          </a:xfrm>
          <a:prstGeom prst="rect">
            <a:avLst/>
          </a:prstGeom>
          <a:ln w="317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solidFill>
            <a:srgbClr val="CCE318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2" rIns="91421" bIns="45712" rtlCol="0" anchor="ctr"/>
          <a:lstStyle/>
          <a:p>
            <a:pPr marL="0" fontAlgn="base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srgbClr val="424141"/>
                </a:solidFill>
              </a:rPr>
              <a:t>Product overview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1052736"/>
            <a:ext cx="2583328" cy="2160240"/>
          </a:xfrm>
          <a:prstGeom prst="rect">
            <a:avLst/>
          </a:prstGeom>
          <a:ln w="317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75856" y="1052736"/>
            <a:ext cx="2592288" cy="2160240"/>
          </a:xfrm>
          <a:prstGeom prst="rect">
            <a:avLst/>
          </a:prstGeom>
          <a:ln w="317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5536" y="1484784"/>
            <a:ext cx="2532937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/>
                <a:cs typeface="Arial"/>
              </a:rPr>
              <a:t>Dedicated and Broadband Internet Access for Carriers and Integrators</a:t>
            </a:r>
          </a:p>
          <a:p>
            <a:endParaRPr lang="en-US" sz="1200" dirty="0" smtClean="0">
              <a:latin typeface="Arial"/>
              <a:cs typeface="Arial"/>
            </a:endParaRPr>
          </a:p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All Internet services include onsite installation, Ethernet handoff and standard or premium SLAs.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95536" y="1052736"/>
            <a:ext cx="2583328" cy="423664"/>
          </a:xfrm>
          <a:prstGeom prst="rect">
            <a:avLst/>
          </a:prstGeom>
          <a:solidFill>
            <a:srgbClr val="FFFFFF"/>
          </a:solidFill>
          <a:ln w="317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D12148"/>
                </a:solidFill>
                <a:latin typeface="Arial"/>
                <a:cs typeface="Arial"/>
              </a:rPr>
              <a:t>Internet</a:t>
            </a:r>
            <a:endParaRPr lang="en-US" b="1" dirty="0">
              <a:solidFill>
                <a:srgbClr val="D12148"/>
              </a:solidFill>
              <a:latin typeface="Arial"/>
              <a:cs typeface="Arial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275856" y="1052736"/>
            <a:ext cx="2583328" cy="423664"/>
          </a:xfrm>
          <a:prstGeom prst="rect">
            <a:avLst/>
          </a:prstGeom>
          <a:solidFill>
            <a:srgbClr val="FFFFFF"/>
          </a:solidFill>
          <a:ln w="317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D12148"/>
                </a:solidFill>
                <a:latin typeface="Arial"/>
                <a:cs typeface="Arial"/>
              </a:rPr>
              <a:t>Ethernet</a:t>
            </a:r>
            <a:endParaRPr lang="en-US" b="1" dirty="0">
              <a:solidFill>
                <a:srgbClr val="D12148"/>
              </a:solidFill>
              <a:latin typeface="Arial"/>
              <a:cs typeface="Arial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156176" y="1052736"/>
            <a:ext cx="2583328" cy="423664"/>
          </a:xfrm>
          <a:prstGeom prst="rect">
            <a:avLst/>
          </a:prstGeom>
          <a:solidFill>
            <a:srgbClr val="FFFFFF"/>
          </a:solidFill>
          <a:ln w="317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D12148"/>
                </a:solidFill>
                <a:latin typeface="Arial"/>
                <a:cs typeface="Arial"/>
              </a:rPr>
              <a:t>iVPN</a:t>
            </a:r>
            <a:endParaRPr lang="en-US" b="1" dirty="0">
              <a:solidFill>
                <a:srgbClr val="D12148"/>
              </a:solidFill>
              <a:latin typeface="Arial"/>
              <a:cs typeface="Arial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275856" y="3490262"/>
            <a:ext cx="2583328" cy="423664"/>
          </a:xfrm>
          <a:prstGeom prst="rect">
            <a:avLst/>
          </a:prstGeom>
          <a:solidFill>
            <a:srgbClr val="FFFFFF"/>
          </a:solidFill>
          <a:ln w="317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D12148"/>
                </a:solidFill>
                <a:latin typeface="Arial"/>
                <a:cs typeface="Arial"/>
              </a:rPr>
              <a:t>Hardware</a:t>
            </a:r>
            <a:endParaRPr lang="en-US" b="1" dirty="0">
              <a:solidFill>
                <a:srgbClr val="D12148"/>
              </a:solidFill>
              <a:latin typeface="Arial"/>
              <a:cs typeface="Arial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156176" y="3490262"/>
            <a:ext cx="2592288" cy="423664"/>
          </a:xfrm>
          <a:prstGeom prst="rect">
            <a:avLst/>
          </a:prstGeom>
          <a:solidFill>
            <a:srgbClr val="FFFFFF"/>
          </a:solidFill>
          <a:ln w="317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D12148"/>
                </a:solidFill>
                <a:latin typeface="Arial"/>
                <a:cs typeface="Arial"/>
              </a:rPr>
              <a:t>Professional</a:t>
            </a:r>
          </a:p>
          <a:p>
            <a:r>
              <a:rPr lang="en-US" b="1" dirty="0" smtClean="0">
                <a:solidFill>
                  <a:srgbClr val="D12148"/>
                </a:solidFill>
                <a:latin typeface="Arial"/>
                <a:cs typeface="Arial"/>
              </a:rPr>
              <a:t>Services</a:t>
            </a:r>
            <a:endParaRPr lang="en-US" b="1" dirty="0">
              <a:solidFill>
                <a:srgbClr val="D12148"/>
              </a:solidFill>
              <a:latin typeface="Arial"/>
              <a:cs typeface="Arial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156176" y="1484784"/>
            <a:ext cx="2592288" cy="1384995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Arial"/>
                <a:cs typeface="Arial"/>
              </a:rPr>
              <a:t>Any </a:t>
            </a:r>
            <a:r>
              <a:rPr lang="en-US" sz="1200" b="1" dirty="0">
                <a:latin typeface="Arial"/>
                <a:cs typeface="Arial"/>
              </a:rPr>
              <a:t>to any DM-VPN based Internet VPN</a:t>
            </a:r>
          </a:p>
          <a:p>
            <a:endParaRPr lang="en-US" sz="1200" dirty="0" smtClean="0">
              <a:latin typeface="Arial"/>
              <a:cs typeface="Arial"/>
            </a:endParaRPr>
          </a:p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VPN tunnel handoff at NNI in one of our global POPs,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or at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one or multiple Gateways located at end customer locations.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275856" y="3922310"/>
            <a:ext cx="2592288" cy="144655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/>
                <a:cs typeface="Arial"/>
              </a:rPr>
              <a:t>Equipment with onsite maintenance (break-fix)</a:t>
            </a:r>
          </a:p>
          <a:p>
            <a:endParaRPr lang="en-US" sz="1200" dirty="0" smtClean="0">
              <a:latin typeface="Arial"/>
              <a:cs typeface="Arial"/>
            </a:endParaRPr>
          </a:p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Delivery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, installation and maintenance (break-fix) of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(un)managed routers, switches, NIDs and WiFi equipment.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95536" y="3501008"/>
            <a:ext cx="2592288" cy="2160240"/>
          </a:xfrm>
          <a:prstGeom prst="rect">
            <a:avLst/>
          </a:prstGeom>
          <a:ln w="317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95536" y="3501008"/>
            <a:ext cx="2592288" cy="423664"/>
          </a:xfrm>
          <a:prstGeom prst="rect">
            <a:avLst/>
          </a:prstGeom>
          <a:solidFill>
            <a:srgbClr val="FFFFFF"/>
          </a:solidFill>
          <a:ln w="3175" cmpd="sng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D12148"/>
                </a:solidFill>
                <a:latin typeface="Arial"/>
                <a:cs typeface="Arial"/>
              </a:rPr>
              <a:t>Managed </a:t>
            </a:r>
            <a:r>
              <a:rPr lang="en-US" b="1" dirty="0" err="1" smtClean="0">
                <a:solidFill>
                  <a:srgbClr val="D12148"/>
                </a:solidFill>
                <a:latin typeface="Arial"/>
                <a:cs typeface="Arial"/>
              </a:rPr>
              <a:t>WiFi</a:t>
            </a:r>
            <a:r>
              <a:rPr lang="en-US" b="1" dirty="0" smtClean="0">
                <a:solidFill>
                  <a:srgbClr val="D12148"/>
                </a:solidFill>
                <a:latin typeface="Arial"/>
                <a:cs typeface="Arial"/>
              </a:rPr>
              <a:t> </a:t>
            </a:r>
            <a:endParaRPr lang="en-US" b="1" dirty="0">
              <a:solidFill>
                <a:srgbClr val="D12148"/>
              </a:solidFill>
              <a:latin typeface="Arial"/>
              <a:cs typeface="Arial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156176" y="3933056"/>
            <a:ext cx="2592288" cy="144655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/>
                <a:cs typeface="Arial"/>
              </a:rPr>
              <a:t>On-site </a:t>
            </a:r>
            <a:r>
              <a:rPr lang="en-US" sz="1400" b="1" dirty="0" smtClean="0">
                <a:latin typeface="Arial"/>
                <a:cs typeface="Arial"/>
              </a:rPr>
              <a:t>technician for professional services</a:t>
            </a:r>
          </a:p>
          <a:p>
            <a:endParaRPr lang="en-US" sz="1200" b="1" dirty="0">
              <a:latin typeface="Arial"/>
              <a:cs typeface="Arial"/>
            </a:endParaRPr>
          </a:p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Design, implementation and on-site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field tech services including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services such as installation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, maintenance and in-house cabling.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275856" y="1484784"/>
            <a:ext cx="2592288" cy="156966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Arial"/>
                <a:cs typeface="Arial"/>
              </a:rPr>
              <a:t>MEF compliant Ethernet Virtual Private Line and Ethernet Private Line</a:t>
            </a:r>
            <a:endParaRPr lang="en-US" sz="1200" b="1" dirty="0">
              <a:latin typeface="Arial"/>
              <a:cs typeface="Arial"/>
            </a:endParaRPr>
          </a:p>
          <a:p>
            <a:endParaRPr lang="en-US" sz="1200" dirty="0" smtClean="0">
              <a:latin typeface="Arial"/>
              <a:cs typeface="Arial"/>
            </a:endParaRPr>
          </a:p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Access to all key local networks and handoff through E-NNI, possible in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all key data centers around the world.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95536" y="3933056"/>
            <a:ext cx="2592288" cy="144655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/>
                <a:cs typeface="Arial"/>
              </a:rPr>
              <a:t>A fully managed global Guest Access WiFi </a:t>
            </a:r>
            <a:r>
              <a:rPr lang="en-US" sz="1400" b="1" dirty="0" smtClean="0">
                <a:latin typeface="Arial"/>
                <a:cs typeface="Arial"/>
              </a:rPr>
              <a:t>solution</a:t>
            </a:r>
          </a:p>
          <a:p>
            <a:endParaRPr lang="en-US" sz="1200" dirty="0">
              <a:latin typeface="Arial"/>
              <a:cs typeface="Arial"/>
            </a:endParaRP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I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ncluding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Internet access, security, user access management and fully separated from the end customer’s WAN and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LAN.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Picture 3" descr="Screen Shot 2014-04-28 at 10.57.4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013575"/>
            <a:ext cx="720080" cy="477871"/>
          </a:xfrm>
          <a:prstGeom prst="rect">
            <a:avLst/>
          </a:prstGeom>
        </p:spPr>
      </p:pic>
      <p:pic>
        <p:nvPicPr>
          <p:cNvPr id="6" name="Picture 5" descr="Screen Shot 2014-04-28 at 11.03.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80728"/>
            <a:ext cx="810594" cy="474121"/>
          </a:xfrm>
          <a:prstGeom prst="rect">
            <a:avLst/>
          </a:prstGeom>
        </p:spPr>
      </p:pic>
      <p:pic>
        <p:nvPicPr>
          <p:cNvPr id="7" name="Picture 6" descr="Screen Shot 2014-04-28 at 11.03.1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8" y="1052736"/>
            <a:ext cx="772358" cy="451179"/>
          </a:xfrm>
          <a:prstGeom prst="rect">
            <a:avLst/>
          </a:prstGeom>
        </p:spPr>
      </p:pic>
      <p:pic>
        <p:nvPicPr>
          <p:cNvPr id="8" name="Picture 7" descr="Screen Shot 2014-04-28 at 11.03.26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01008"/>
            <a:ext cx="802946" cy="512356"/>
          </a:xfrm>
          <a:prstGeom prst="rect">
            <a:avLst/>
          </a:prstGeom>
        </p:spPr>
      </p:pic>
      <p:pic>
        <p:nvPicPr>
          <p:cNvPr id="9" name="Picture 8" descr="Screen Shot 2014-04-28 at 11.03.3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501008"/>
            <a:ext cx="764710" cy="466473"/>
          </a:xfrm>
          <a:prstGeom prst="rect">
            <a:avLst/>
          </a:prstGeom>
        </p:spPr>
      </p:pic>
      <p:pic>
        <p:nvPicPr>
          <p:cNvPr id="10" name="Picture 9" descr="Screen Shot 2014-04-28 at 11.03.49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429000"/>
            <a:ext cx="795299" cy="51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0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3"/>
          <p:cNvSpPr>
            <a:spLocks noGrp="1" noChangeArrowheads="1"/>
          </p:cNvSpPr>
          <p:nvPr>
            <p:ph idx="1"/>
          </p:nvPr>
        </p:nvSpPr>
        <p:spPr>
          <a:xfrm>
            <a:off x="599629" y="836712"/>
            <a:ext cx="8226425" cy="5559070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800" b="1" dirty="0" smtClean="0"/>
              <a:t>Any access technologies across 200+ countries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 </a:t>
            </a:r>
          </a:p>
          <a:p>
            <a:r>
              <a:rPr lang="en-GB" sz="1800" dirty="0" smtClean="0"/>
              <a:t>Broadband – </a:t>
            </a:r>
            <a:r>
              <a:rPr lang="en-GB" sz="1800" dirty="0" err="1" smtClean="0"/>
              <a:t>xDSL</a:t>
            </a:r>
            <a:r>
              <a:rPr lang="en-GB" sz="1800" dirty="0" smtClean="0"/>
              <a:t>, Cable, 3G/4G/LTE up to 150megs </a:t>
            </a:r>
          </a:p>
          <a:p>
            <a:r>
              <a:rPr lang="en-GB" sz="1800" dirty="0" smtClean="0"/>
              <a:t>Dedicated Internet Access</a:t>
            </a:r>
            <a:r>
              <a:rPr lang="en-GB" sz="1800" dirty="0"/>
              <a:t> </a:t>
            </a:r>
            <a:r>
              <a:rPr lang="en-GB" sz="1800" dirty="0" smtClean="0"/>
              <a:t>– copper, </a:t>
            </a:r>
            <a:r>
              <a:rPr lang="en-GB" sz="1800" dirty="0" err="1" smtClean="0"/>
              <a:t>fiber</a:t>
            </a:r>
            <a:r>
              <a:rPr lang="en-GB" sz="1800" dirty="0" smtClean="0"/>
              <a:t>, </a:t>
            </a:r>
            <a:r>
              <a:rPr lang="en-GB" sz="1800" dirty="0" err="1" smtClean="0"/>
              <a:t>ethernet</a:t>
            </a:r>
            <a:r>
              <a:rPr lang="en-GB" sz="1800" dirty="0"/>
              <a:t> </a:t>
            </a:r>
            <a:r>
              <a:rPr lang="en-GB" sz="1800" dirty="0" smtClean="0"/>
              <a:t>up to 10Gigs</a:t>
            </a:r>
          </a:p>
          <a:p>
            <a:r>
              <a:rPr lang="en-GB" sz="1800" dirty="0" smtClean="0"/>
              <a:t>Manage 200 providers in US alone and 2000+ providers  </a:t>
            </a:r>
          </a:p>
          <a:p>
            <a:r>
              <a:rPr lang="en-GB" sz="1800" dirty="0" smtClean="0"/>
              <a:t>Can provide full end to end compliment of DMVPN NNI for MPLS </a:t>
            </a:r>
          </a:p>
          <a:p>
            <a:endParaRPr lang="en-GB" sz="1800" dirty="0"/>
          </a:p>
          <a:p>
            <a:pPr marL="0" indent="0">
              <a:buNone/>
            </a:pPr>
            <a:r>
              <a:rPr lang="en-GB" sz="1800" b="1" dirty="0" smtClean="0"/>
              <a:t>Fully Managed Service</a:t>
            </a:r>
            <a:r>
              <a:rPr lang="en-GB" sz="1800" dirty="0" smtClean="0"/>
              <a:t/>
            </a:r>
            <a:br>
              <a:rPr lang="en-GB" sz="1800" dirty="0" smtClean="0"/>
            </a:br>
            <a:endParaRPr lang="en-GB" sz="1800" dirty="0" smtClean="0"/>
          </a:p>
          <a:p>
            <a:r>
              <a:rPr lang="en-GB" sz="1800" dirty="0" smtClean="0"/>
              <a:t>Standard Ethernet RJ 45 handoff globally for ease of transition and management</a:t>
            </a:r>
            <a:endParaRPr lang="en-GB" sz="1800" baseline="30000" dirty="0" smtClean="0">
              <a:latin typeface="Verdana" pitchFamily="34" charset="0"/>
            </a:endParaRPr>
          </a:p>
          <a:p>
            <a:r>
              <a:rPr lang="en-GB" sz="1800" dirty="0" smtClean="0"/>
              <a:t>Always at least /30 static public IP addressing for you to use</a:t>
            </a:r>
          </a:p>
          <a:p>
            <a:r>
              <a:rPr lang="en-GB" sz="1800" dirty="0" smtClean="0"/>
              <a:t>Full global installation/provisioning management and post support</a:t>
            </a:r>
          </a:p>
          <a:p>
            <a:r>
              <a:rPr lang="en-GB" sz="1800" dirty="0" smtClean="0"/>
              <a:t>Only business grade services  </a:t>
            </a:r>
          </a:p>
          <a:p>
            <a:r>
              <a:rPr lang="en-GB" sz="1800" dirty="0" smtClean="0"/>
              <a:t>All services fully managed, monitored, supported 24/7</a:t>
            </a:r>
          </a:p>
          <a:p>
            <a:endParaRPr lang="en-GB" sz="1800" dirty="0"/>
          </a:p>
          <a:p>
            <a:pPr marL="0" indent="0">
              <a:buNone/>
            </a:pPr>
            <a:r>
              <a:rPr lang="en-GB" sz="1800" b="1" dirty="0" smtClean="0">
                <a:solidFill>
                  <a:srgbClr val="0070C0"/>
                </a:solidFill>
              </a:rPr>
              <a:t>Customer Case: </a:t>
            </a:r>
            <a:r>
              <a:rPr lang="en-GB" sz="1800" dirty="0" smtClean="0">
                <a:solidFill>
                  <a:srgbClr val="0070C0"/>
                </a:solidFill>
              </a:rPr>
              <a:t>Providing global internet access across 70+ countries for P&amp;G to more than 500 sites supporting manufacturing plants, sales offices, remote sites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599629" y="116632"/>
            <a:ext cx="8544371" cy="576064"/>
          </a:xfrm>
          <a:prstGeom prst="rect">
            <a:avLst/>
          </a:prstGeom>
          <a:solidFill>
            <a:srgbClr val="CCE318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2" rIns="91421" bIns="45712" rtlCol="0" anchor="ctr" anchorCtr="0"/>
          <a:lstStyle>
            <a:lvl1pPr indent="-3429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800" b="1" cap="all" baseline="0">
                <a:solidFill>
                  <a:srgbClr val="42414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lt1"/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lt1"/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chemeClr val="lt1"/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chemeClr val="lt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Global Internet </a:t>
            </a:r>
          </a:p>
        </p:txBody>
      </p:sp>
    </p:spTree>
    <p:extLst>
      <p:ext uri="{BB962C8B-B14F-4D97-AF65-F5344CB8AC3E}">
        <p14:creationId xmlns:p14="http://schemas.microsoft.com/office/powerpoint/2010/main" val="294956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3"/>
          <p:cNvSpPr>
            <a:spLocks noGrp="1" noChangeArrowheads="1"/>
          </p:cNvSpPr>
          <p:nvPr>
            <p:ph idx="1"/>
          </p:nvPr>
        </p:nvSpPr>
        <p:spPr>
          <a:xfrm>
            <a:off x="599629" y="836712"/>
            <a:ext cx="8226425" cy="5559070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800" b="1" dirty="0" smtClean="0"/>
              <a:t>Any access technologies to any data </a:t>
            </a:r>
            <a:r>
              <a:rPr lang="en-GB" sz="1800" b="1" dirty="0" err="1" smtClean="0"/>
              <a:t>center</a:t>
            </a:r>
            <a:r>
              <a:rPr lang="en-GB" sz="1800" b="1" dirty="0" smtClean="0"/>
              <a:t> globally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 </a:t>
            </a:r>
          </a:p>
          <a:p>
            <a:r>
              <a:rPr lang="en-GB" sz="1800" dirty="0" smtClean="0"/>
              <a:t>Expereo GDCI product provides competitive local IP for any data </a:t>
            </a:r>
            <a:r>
              <a:rPr lang="en-GB" sz="1800" dirty="0" err="1" smtClean="0"/>
              <a:t>centers</a:t>
            </a:r>
            <a:r>
              <a:rPr lang="en-GB" sz="1800" dirty="0" smtClean="0"/>
              <a:t> around the world that </a:t>
            </a:r>
            <a:r>
              <a:rPr lang="en-GB" sz="1800" dirty="0" err="1" smtClean="0"/>
              <a:t>Masergy</a:t>
            </a:r>
            <a:r>
              <a:rPr lang="en-GB" sz="1800" dirty="0" smtClean="0"/>
              <a:t> may not have coverage</a:t>
            </a:r>
          </a:p>
          <a:p>
            <a:r>
              <a:rPr lang="en-GB" sz="1800" dirty="0" smtClean="0"/>
              <a:t>Get fit for global enterprise who requires a lot of cloud applications, data </a:t>
            </a:r>
            <a:r>
              <a:rPr lang="en-GB" sz="1800" dirty="0" err="1" smtClean="0"/>
              <a:t>centers</a:t>
            </a:r>
            <a:r>
              <a:rPr lang="en-GB" sz="1800" dirty="0" smtClean="0"/>
              <a:t>, and regional hubs</a:t>
            </a:r>
          </a:p>
          <a:p>
            <a:endParaRPr lang="en-GB" sz="1800" dirty="0"/>
          </a:p>
          <a:p>
            <a:pPr marL="0" indent="0">
              <a:buNone/>
            </a:pPr>
            <a:r>
              <a:rPr lang="en-GB" sz="1800" b="1" dirty="0" smtClean="0"/>
              <a:t>Fully Managed Service</a:t>
            </a:r>
            <a:r>
              <a:rPr lang="en-GB" sz="1800" dirty="0" smtClean="0"/>
              <a:t/>
            </a:r>
            <a:br>
              <a:rPr lang="en-GB" sz="1800" dirty="0" smtClean="0"/>
            </a:br>
            <a:endParaRPr lang="en-GB" sz="1800" dirty="0" smtClean="0"/>
          </a:p>
          <a:p>
            <a:r>
              <a:rPr lang="en-GB" sz="1800" dirty="0" smtClean="0"/>
              <a:t>Standard Ethernet RJ 45 handoff globally for ease of transition and management</a:t>
            </a:r>
            <a:endParaRPr lang="en-GB" sz="1800" baseline="30000" dirty="0" smtClean="0">
              <a:latin typeface="Verdana" pitchFamily="34" charset="0"/>
            </a:endParaRPr>
          </a:p>
          <a:p>
            <a:r>
              <a:rPr lang="en-GB" sz="1800" dirty="0" smtClean="0"/>
              <a:t>One bill, currency, support, provider for all data </a:t>
            </a:r>
            <a:r>
              <a:rPr lang="en-GB" sz="1800" dirty="0" err="1" smtClean="0"/>
              <a:t>centers</a:t>
            </a:r>
            <a:r>
              <a:rPr lang="en-GB" sz="1800" dirty="0" smtClean="0"/>
              <a:t> </a:t>
            </a:r>
          </a:p>
          <a:p>
            <a:r>
              <a:rPr lang="en-GB" sz="1800" dirty="0" smtClean="0"/>
              <a:t>Strong SLA supporting data </a:t>
            </a:r>
            <a:r>
              <a:rPr lang="en-GB" sz="1800" dirty="0" err="1" smtClean="0"/>
              <a:t>center</a:t>
            </a:r>
            <a:r>
              <a:rPr lang="en-GB" sz="1800" dirty="0" smtClean="0"/>
              <a:t> applications</a:t>
            </a:r>
          </a:p>
          <a:p>
            <a:r>
              <a:rPr lang="en-GB" sz="1800" dirty="0" smtClean="0"/>
              <a:t>Diversity options in data </a:t>
            </a:r>
            <a:r>
              <a:rPr lang="en-GB" sz="1800" dirty="0" err="1" smtClean="0"/>
              <a:t>centers</a:t>
            </a:r>
            <a:r>
              <a:rPr lang="en-GB" sz="1800" smtClean="0"/>
              <a:t> available </a:t>
            </a:r>
            <a:endParaRPr lang="en-GB" sz="1800" dirty="0" smtClean="0"/>
          </a:p>
          <a:p>
            <a:r>
              <a:rPr lang="en-GB" sz="1800" dirty="0" smtClean="0"/>
              <a:t>All services fully managed, monitored, supported 24/7</a:t>
            </a:r>
          </a:p>
          <a:p>
            <a:endParaRPr lang="en-GB" sz="1800" dirty="0"/>
          </a:p>
          <a:p>
            <a:pPr marL="0" indent="0">
              <a:buNone/>
            </a:pPr>
            <a:r>
              <a:rPr lang="en-GB" sz="1800" b="1" dirty="0" smtClean="0">
                <a:solidFill>
                  <a:srgbClr val="0070C0"/>
                </a:solidFill>
              </a:rPr>
              <a:t>Customer Case: </a:t>
            </a:r>
            <a:r>
              <a:rPr lang="en-GB" sz="1800" dirty="0" smtClean="0">
                <a:solidFill>
                  <a:srgbClr val="0070C0"/>
                </a:solidFill>
              </a:rPr>
              <a:t>Providing global IP to 20+ different data </a:t>
            </a:r>
            <a:r>
              <a:rPr lang="en-GB" sz="1800" dirty="0" err="1" smtClean="0">
                <a:solidFill>
                  <a:srgbClr val="0070C0"/>
                </a:solidFill>
              </a:rPr>
              <a:t>centers</a:t>
            </a:r>
            <a:r>
              <a:rPr lang="en-GB" sz="1800" dirty="0" smtClean="0">
                <a:solidFill>
                  <a:srgbClr val="0070C0"/>
                </a:solidFill>
              </a:rPr>
              <a:t> around the world for </a:t>
            </a:r>
            <a:r>
              <a:rPr lang="en-GB" sz="1800" dirty="0" err="1" smtClean="0">
                <a:solidFill>
                  <a:srgbClr val="0070C0"/>
                </a:solidFill>
              </a:rPr>
              <a:t>ServiceNow</a:t>
            </a:r>
            <a:r>
              <a:rPr lang="en-GB" sz="1800" dirty="0" smtClean="0">
                <a:solidFill>
                  <a:srgbClr val="0070C0"/>
                </a:solidFill>
              </a:rPr>
              <a:t> to support cloud service and communication between data </a:t>
            </a:r>
            <a:r>
              <a:rPr lang="en-GB" sz="1800" dirty="0" err="1" smtClean="0">
                <a:solidFill>
                  <a:srgbClr val="0070C0"/>
                </a:solidFill>
              </a:rPr>
              <a:t>centers</a:t>
            </a:r>
            <a:endParaRPr lang="en-GB" sz="1800" dirty="0" smtClean="0">
              <a:solidFill>
                <a:srgbClr val="0070C0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599629" y="116632"/>
            <a:ext cx="8544371" cy="576064"/>
          </a:xfrm>
          <a:prstGeom prst="rect">
            <a:avLst/>
          </a:prstGeom>
          <a:solidFill>
            <a:srgbClr val="CCE318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2" rIns="91421" bIns="45712" rtlCol="0" anchor="ctr" anchorCtr="0"/>
          <a:lstStyle>
            <a:lvl1pPr indent="-3429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800" b="1" cap="all" baseline="0">
                <a:solidFill>
                  <a:srgbClr val="42414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lt1"/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lt1"/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chemeClr val="lt1"/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chemeClr val="lt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9pPr>
          </a:lstStyle>
          <a:p>
            <a:r>
              <a:rPr lang="en-US" dirty="0" smtClean="0"/>
              <a:t>Global Data center </a:t>
            </a:r>
            <a:r>
              <a:rPr lang="en-US" dirty="0"/>
              <a:t>Internet </a:t>
            </a:r>
          </a:p>
        </p:txBody>
      </p:sp>
    </p:spTree>
    <p:extLst>
      <p:ext uri="{BB962C8B-B14F-4D97-AF65-F5344CB8AC3E}">
        <p14:creationId xmlns:p14="http://schemas.microsoft.com/office/powerpoint/2010/main" val="192033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1722</TotalTime>
  <Words>975</Words>
  <Application>Microsoft Office PowerPoint</Application>
  <PresentationFormat>On-screen Show (4:3)</PresentationFormat>
  <Paragraphs>339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Expereo Introduction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Hardware &amp; Professional Services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Alexander</dc:creator>
  <cp:lastModifiedBy>Victor Hou</cp:lastModifiedBy>
  <cp:revision>271</cp:revision>
  <dcterms:created xsi:type="dcterms:W3CDTF">2013-08-29T09:35:40Z</dcterms:created>
  <dcterms:modified xsi:type="dcterms:W3CDTF">2014-10-01T01:21:02Z</dcterms:modified>
</cp:coreProperties>
</file>