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6" r:id="rId2"/>
    <p:sldMasterId id="2147483724" r:id="rId3"/>
    <p:sldMasterId id="2147483736" r:id="rId4"/>
    <p:sldMasterId id="2147483748" r:id="rId5"/>
  </p:sldMasterIdLst>
  <p:notesMasterIdLst>
    <p:notesMasterId r:id="rId37"/>
  </p:notesMasterIdLst>
  <p:handoutMasterIdLst>
    <p:handoutMasterId r:id="rId38"/>
  </p:handoutMasterIdLst>
  <p:sldIdLst>
    <p:sldId id="335" r:id="rId6"/>
    <p:sldId id="337" r:id="rId7"/>
    <p:sldId id="336" r:id="rId8"/>
    <p:sldId id="342" r:id="rId9"/>
    <p:sldId id="338" r:id="rId10"/>
    <p:sldId id="339" r:id="rId11"/>
    <p:sldId id="367" r:id="rId12"/>
    <p:sldId id="313" r:id="rId13"/>
    <p:sldId id="343" r:id="rId14"/>
    <p:sldId id="321" r:id="rId15"/>
    <p:sldId id="340" r:id="rId16"/>
    <p:sldId id="346" r:id="rId17"/>
    <p:sldId id="365" r:id="rId18"/>
    <p:sldId id="344" r:id="rId19"/>
    <p:sldId id="345" r:id="rId20"/>
    <p:sldId id="347" r:id="rId21"/>
    <p:sldId id="350" r:id="rId22"/>
    <p:sldId id="348" r:id="rId23"/>
    <p:sldId id="351" r:id="rId24"/>
    <p:sldId id="352" r:id="rId25"/>
    <p:sldId id="359" r:id="rId26"/>
    <p:sldId id="361" r:id="rId27"/>
    <p:sldId id="360" r:id="rId28"/>
    <p:sldId id="362" r:id="rId29"/>
    <p:sldId id="353" r:id="rId30"/>
    <p:sldId id="354" r:id="rId31"/>
    <p:sldId id="355" r:id="rId32"/>
    <p:sldId id="356" r:id="rId33"/>
    <p:sldId id="357" r:id="rId34"/>
    <p:sldId id="358" r:id="rId35"/>
    <p:sldId id="366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096">
          <p15:clr>
            <a:srgbClr val="A4A3A4"/>
          </p15:clr>
        </p15:guide>
        <p15:guide id="2" orient="horz" pos="3753">
          <p15:clr>
            <a:srgbClr val="A4A3A4"/>
          </p15:clr>
        </p15:guide>
        <p15:guide id="3" orient="horz" pos="492">
          <p15:clr>
            <a:srgbClr val="A4A3A4"/>
          </p15:clr>
        </p15:guide>
        <p15:guide id="4" orient="horz" pos="208">
          <p15:clr>
            <a:srgbClr val="A4A3A4"/>
          </p15:clr>
        </p15:guide>
        <p15:guide id="5" pos="301">
          <p15:clr>
            <a:srgbClr val="A4A3A4"/>
          </p15:clr>
        </p15:guide>
        <p15:guide id="6" pos="5473">
          <p15:clr>
            <a:srgbClr val="A4A3A4"/>
          </p15:clr>
        </p15:guide>
        <p15:guide id="7" pos="289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hard Smith" initials="" lastIdx="1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217D"/>
    <a:srgbClr val="842486"/>
    <a:srgbClr val="64CBE6"/>
    <a:srgbClr val="02AEEF"/>
    <a:srgbClr val="000000"/>
    <a:srgbClr val="339933"/>
    <a:srgbClr val="669900"/>
    <a:srgbClr val="DDF1FF"/>
    <a:srgbClr val="E6FFEE"/>
    <a:srgbClr val="5A67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37" autoAdjust="0"/>
    <p:restoredTop sz="95187" autoAdjust="0"/>
  </p:normalViewPr>
  <p:slideViewPr>
    <p:cSldViewPr snapToGrid="0" snapToObjects="1">
      <p:cViewPr varScale="1">
        <p:scale>
          <a:sx n="85" d="100"/>
          <a:sy n="85" d="100"/>
        </p:scale>
        <p:origin x="-1229" y="-82"/>
      </p:cViewPr>
      <p:guideLst>
        <p:guide orient="horz" pos="4096"/>
        <p:guide orient="horz" pos="3753"/>
        <p:guide orient="horz" pos="492"/>
        <p:guide orient="horz" pos="208"/>
        <p:guide pos="301"/>
        <p:guide pos="5473"/>
        <p:guide pos="289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A079D-00DF-D647-B016-99590AEECD08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9B1708-B4A8-DE4B-8346-8C6AFC670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923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35E3D-1642-4BE1-AAEB-4A80D3E2D217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928C3-F34B-45A6-BDC3-38A647D1F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109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928C3-F34B-45A6-BDC3-38A647D1FC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11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928C3-F34B-45A6-BDC3-38A647D1FCB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349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928C3-F34B-45A6-BDC3-38A647D1FCB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05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928C3-F34B-45A6-BDC3-38A647D1FCB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05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928C3-F34B-45A6-BDC3-38A647D1FCB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161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928C3-F34B-45A6-BDC3-38A647D1FCB9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86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2"/>
              </a:solidFill>
              <a:cs typeface="Georgi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928C3-F34B-45A6-BDC3-38A647D1FCB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704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2"/>
              </a:solidFill>
              <a:cs typeface="Georgi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928C3-F34B-45A6-BDC3-38A647D1FCB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704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928C3-F34B-45A6-BDC3-38A647D1FCB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444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928C3-F34B-45A6-BDC3-38A647D1FCB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4447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928C3-F34B-45A6-BDC3-38A647D1FCB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444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928C3-F34B-45A6-BDC3-38A647D1FCB9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865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928C3-F34B-45A6-BDC3-38A647D1FCB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4447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928C3-F34B-45A6-BDC3-38A647D1FCB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4447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928C3-F34B-45A6-BDC3-38A647D1FCB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4447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928C3-F34B-45A6-BDC3-38A647D1FCB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4447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928C3-F34B-45A6-BDC3-38A647D1FCB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4447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928C3-F34B-45A6-BDC3-38A647D1FCB9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4447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928C3-F34B-45A6-BDC3-38A647D1FCB9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4447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928C3-F34B-45A6-BDC3-38A647D1FCB9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4447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928C3-F34B-45A6-BDC3-38A647D1FCB9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4447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928C3-F34B-45A6-BDC3-38A647D1FCB9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444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928C3-F34B-45A6-BDC3-38A647D1FCB9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228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928C3-F34B-45A6-BDC3-38A647D1FCB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51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928C3-F34B-45A6-BDC3-38A647D1FCB9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444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928C3-F34B-45A6-BDC3-38A647D1FCB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444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928C3-F34B-45A6-BDC3-38A647D1FCB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444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7283F-111A-454D-93FD-7F2B642CCCE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940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928C3-F34B-45A6-BDC3-38A647D1FCB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51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"/>
          <p:cNvSpPr/>
          <p:nvPr userDrawn="1"/>
        </p:nvSpPr>
        <p:spPr>
          <a:xfrm>
            <a:off x="0" y="7"/>
            <a:ext cx="9144000" cy="1357639"/>
          </a:xfrm>
          <a:custGeom>
            <a:avLst/>
            <a:gdLst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1202727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434377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516772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202727">
                <a:moveTo>
                  <a:pt x="0" y="0"/>
                </a:moveTo>
                <a:lnTo>
                  <a:pt x="9144000" y="0"/>
                </a:lnTo>
                <a:lnTo>
                  <a:pt x="9144000" y="516772"/>
                </a:lnTo>
                <a:lnTo>
                  <a:pt x="0" y="120272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4" r="30971" b="2839"/>
          <a:stretch/>
        </p:blipFill>
        <p:spPr>
          <a:xfrm>
            <a:off x="3" y="4"/>
            <a:ext cx="914399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7841" y="1682569"/>
            <a:ext cx="6761839" cy="2606040"/>
          </a:xfrm>
        </p:spPr>
        <p:txBody>
          <a:bodyPr lIns="0" rIns="0" anchor="ctr">
            <a:noAutofit/>
          </a:bodyPr>
          <a:lstStyle>
            <a:lvl1pPr algn="l">
              <a:lnSpc>
                <a:spcPct val="82000"/>
              </a:lnSpc>
              <a:defRPr sz="6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Place title of presentation </a:t>
            </a:r>
            <a:br>
              <a:rPr lang="en-US" dirty="0" smtClean="0"/>
            </a:br>
            <a:r>
              <a:rPr lang="en-US" dirty="0" smtClean="0"/>
              <a:t>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7838" y="4475571"/>
            <a:ext cx="6532566" cy="724943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Place subtitle/description</a:t>
            </a:r>
            <a:br>
              <a:rPr lang="en-US" dirty="0" smtClean="0"/>
            </a:br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77843" y="5248504"/>
            <a:ext cx="1360509" cy="55510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MONTH</a:t>
            </a:r>
          </a:p>
        </p:txBody>
      </p:sp>
      <p:pic>
        <p:nvPicPr>
          <p:cNvPr id="13" name="Picture 12" descr="CCFiber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4" y="319251"/>
            <a:ext cx="2513294" cy="46914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7010411" y="6289198"/>
            <a:ext cx="170879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100" dirty="0" smtClean="0">
                <a:solidFill>
                  <a:schemeClr val="bg1"/>
                </a:solidFill>
                <a:latin typeface="Georgia" panose="02040502050405020303" pitchFamily="18" charset="0"/>
                <a:cs typeface="Franklin Gothic Medium"/>
              </a:rPr>
              <a:t>The pathway to possible.</a:t>
            </a:r>
            <a:endParaRPr lang="en-US" sz="1100" dirty="0">
              <a:solidFill>
                <a:schemeClr val="bg1"/>
              </a:solidFill>
              <a:latin typeface="Georgia" panose="02040502050405020303" pitchFamily="18" charset="0"/>
              <a:cs typeface="Franklin Gothic Medium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077" y="-200359"/>
            <a:ext cx="2966794" cy="296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29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ttyImages-184078323-V2-1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" r="17608"/>
          <a:stretch/>
        </p:blipFill>
        <p:spPr>
          <a:xfrm>
            <a:off x="0" y="573996"/>
            <a:ext cx="9147055" cy="627196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010411" y="6289198"/>
            <a:ext cx="170879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100" dirty="0" smtClean="0">
                <a:solidFill>
                  <a:srgbClr val="FFFFFF"/>
                </a:solidFill>
                <a:latin typeface="Georgia" panose="02040502050405020303" pitchFamily="18" charset="0"/>
                <a:cs typeface="Franklin Gothic Medium"/>
              </a:rPr>
              <a:t>The pathway to possible.</a:t>
            </a:r>
            <a:endParaRPr lang="en-US" sz="1100" dirty="0">
              <a:solidFill>
                <a:srgbClr val="FFFFFF"/>
              </a:solidFill>
              <a:latin typeface="Georgia" panose="02040502050405020303" pitchFamily="18" charset="0"/>
              <a:cs typeface="Franklin Gothic Medium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7842" y="1682576"/>
            <a:ext cx="6858905" cy="2606953"/>
          </a:xfrm>
        </p:spPr>
        <p:txBody>
          <a:bodyPr lIns="0" rIns="0" anchor="ctr">
            <a:noAutofit/>
          </a:bodyPr>
          <a:lstStyle>
            <a:lvl1pPr algn="l">
              <a:lnSpc>
                <a:spcPct val="82000"/>
              </a:lnSpc>
              <a:defRPr sz="62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Place title of presentation </a:t>
            </a:r>
            <a:br>
              <a:rPr lang="en-US" dirty="0" smtClean="0"/>
            </a:br>
            <a:r>
              <a:rPr lang="en-US" dirty="0" smtClean="0"/>
              <a:t>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7837" y="4475571"/>
            <a:ext cx="6858907" cy="724943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Place subtitle/description</a:t>
            </a:r>
            <a:br>
              <a:rPr lang="en-US" dirty="0" smtClean="0"/>
            </a:br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77843" y="5248504"/>
            <a:ext cx="1360509" cy="55510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FFFFFF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MONTH</a:t>
            </a:r>
          </a:p>
        </p:txBody>
      </p:sp>
      <p:sp>
        <p:nvSpPr>
          <p:cNvPr id="12" name="Rectangle 1"/>
          <p:cNvSpPr/>
          <p:nvPr userDrawn="1"/>
        </p:nvSpPr>
        <p:spPr>
          <a:xfrm>
            <a:off x="0" y="7"/>
            <a:ext cx="9144000" cy="1357639"/>
          </a:xfrm>
          <a:custGeom>
            <a:avLst/>
            <a:gdLst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1202727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434377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516772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202727">
                <a:moveTo>
                  <a:pt x="0" y="0"/>
                </a:moveTo>
                <a:lnTo>
                  <a:pt x="9144000" y="0"/>
                </a:lnTo>
                <a:lnTo>
                  <a:pt x="9144000" y="516772"/>
                </a:lnTo>
                <a:lnTo>
                  <a:pt x="0" y="120272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5" name="Picture 14" descr="CCFiber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4" y="319251"/>
            <a:ext cx="2513294" cy="469149"/>
          </a:xfrm>
          <a:prstGeom prst="rect">
            <a:avLst/>
          </a:prstGeom>
        </p:spPr>
      </p:pic>
      <p:sp>
        <p:nvSpPr>
          <p:cNvPr id="20" name="Rectangle 3"/>
          <p:cNvSpPr/>
          <p:nvPr userDrawn="1"/>
        </p:nvSpPr>
        <p:spPr>
          <a:xfrm>
            <a:off x="-1" y="6438337"/>
            <a:ext cx="9147056" cy="419671"/>
          </a:xfrm>
          <a:custGeom>
            <a:avLst/>
            <a:gdLst>
              <a:gd name="connsiteX0" fmla="*/ 0 w 9137606"/>
              <a:gd name="connsiteY0" fmla="*/ 0 h 338564"/>
              <a:gd name="connsiteX1" fmla="*/ 9137606 w 9137606"/>
              <a:gd name="connsiteY1" fmla="*/ 0 h 338564"/>
              <a:gd name="connsiteX2" fmla="*/ 9137606 w 9137606"/>
              <a:gd name="connsiteY2" fmla="*/ 338564 h 338564"/>
              <a:gd name="connsiteX3" fmla="*/ 0 w 9137606"/>
              <a:gd name="connsiteY3" fmla="*/ 338564 h 338564"/>
              <a:gd name="connsiteX4" fmla="*/ 0 w 9137606"/>
              <a:gd name="connsiteY4" fmla="*/ 0 h 338564"/>
              <a:gd name="connsiteX0" fmla="*/ 0 w 9137606"/>
              <a:gd name="connsiteY0" fmla="*/ 0 h 338564"/>
              <a:gd name="connsiteX1" fmla="*/ 9137606 w 9137606"/>
              <a:gd name="connsiteY1" fmla="*/ 222250 h 338564"/>
              <a:gd name="connsiteX2" fmla="*/ 9137606 w 9137606"/>
              <a:gd name="connsiteY2" fmla="*/ 338564 h 338564"/>
              <a:gd name="connsiteX3" fmla="*/ 0 w 9137606"/>
              <a:gd name="connsiteY3" fmla="*/ 338564 h 338564"/>
              <a:gd name="connsiteX4" fmla="*/ 0 w 9137606"/>
              <a:gd name="connsiteY4" fmla="*/ 0 h 338564"/>
              <a:gd name="connsiteX0" fmla="*/ 0 w 9137606"/>
              <a:gd name="connsiteY0" fmla="*/ 0 h 338564"/>
              <a:gd name="connsiteX1" fmla="*/ 9137606 w 9137606"/>
              <a:gd name="connsiteY1" fmla="*/ 292100 h 338564"/>
              <a:gd name="connsiteX2" fmla="*/ 9137606 w 9137606"/>
              <a:gd name="connsiteY2" fmla="*/ 338564 h 338564"/>
              <a:gd name="connsiteX3" fmla="*/ 0 w 9137606"/>
              <a:gd name="connsiteY3" fmla="*/ 338564 h 338564"/>
              <a:gd name="connsiteX4" fmla="*/ 0 w 9137606"/>
              <a:gd name="connsiteY4" fmla="*/ 0 h 338564"/>
              <a:gd name="connsiteX0" fmla="*/ 0 w 9137606"/>
              <a:gd name="connsiteY0" fmla="*/ 0 h 338564"/>
              <a:gd name="connsiteX1" fmla="*/ 9134431 w 9137606"/>
              <a:gd name="connsiteY1" fmla="*/ 250825 h 338564"/>
              <a:gd name="connsiteX2" fmla="*/ 9137606 w 9137606"/>
              <a:gd name="connsiteY2" fmla="*/ 338564 h 338564"/>
              <a:gd name="connsiteX3" fmla="*/ 0 w 9137606"/>
              <a:gd name="connsiteY3" fmla="*/ 338564 h 338564"/>
              <a:gd name="connsiteX4" fmla="*/ 0 w 9137606"/>
              <a:gd name="connsiteY4" fmla="*/ 0 h 338564"/>
              <a:gd name="connsiteX0" fmla="*/ 0 w 9137606"/>
              <a:gd name="connsiteY0" fmla="*/ 0 h 314752"/>
              <a:gd name="connsiteX1" fmla="*/ 9134431 w 9137606"/>
              <a:gd name="connsiteY1" fmla="*/ 227013 h 314752"/>
              <a:gd name="connsiteX2" fmla="*/ 9137606 w 9137606"/>
              <a:gd name="connsiteY2" fmla="*/ 314752 h 314752"/>
              <a:gd name="connsiteX3" fmla="*/ 0 w 9137606"/>
              <a:gd name="connsiteY3" fmla="*/ 314752 h 314752"/>
              <a:gd name="connsiteX4" fmla="*/ 0 w 9137606"/>
              <a:gd name="connsiteY4" fmla="*/ 0 h 314752"/>
              <a:gd name="connsiteX0" fmla="*/ 3172 w 9137606"/>
              <a:gd name="connsiteY0" fmla="*/ 0 h 286177"/>
              <a:gd name="connsiteX1" fmla="*/ 9134431 w 9137606"/>
              <a:gd name="connsiteY1" fmla="*/ 198438 h 286177"/>
              <a:gd name="connsiteX2" fmla="*/ 9137606 w 9137606"/>
              <a:gd name="connsiteY2" fmla="*/ 286177 h 286177"/>
              <a:gd name="connsiteX3" fmla="*/ 0 w 9137606"/>
              <a:gd name="connsiteY3" fmla="*/ 286177 h 286177"/>
              <a:gd name="connsiteX4" fmla="*/ 3172 w 9137606"/>
              <a:gd name="connsiteY4" fmla="*/ 0 h 286177"/>
              <a:gd name="connsiteX0" fmla="*/ 305 w 9137911"/>
              <a:gd name="connsiteY0" fmla="*/ 0 h 314752"/>
              <a:gd name="connsiteX1" fmla="*/ 9134736 w 9137911"/>
              <a:gd name="connsiteY1" fmla="*/ 227013 h 314752"/>
              <a:gd name="connsiteX2" fmla="*/ 9137911 w 9137911"/>
              <a:gd name="connsiteY2" fmla="*/ 314752 h 314752"/>
              <a:gd name="connsiteX3" fmla="*/ 305 w 9137911"/>
              <a:gd name="connsiteY3" fmla="*/ 314752 h 314752"/>
              <a:gd name="connsiteX4" fmla="*/ 305 w 9137911"/>
              <a:gd name="connsiteY4" fmla="*/ 0 h 314752"/>
              <a:gd name="connsiteX0" fmla="*/ 3171 w 9137606"/>
              <a:gd name="connsiteY0" fmla="*/ 0 h 314752"/>
              <a:gd name="connsiteX1" fmla="*/ 9134431 w 9137606"/>
              <a:gd name="connsiteY1" fmla="*/ 227013 h 314752"/>
              <a:gd name="connsiteX2" fmla="*/ 9137606 w 9137606"/>
              <a:gd name="connsiteY2" fmla="*/ 314752 h 314752"/>
              <a:gd name="connsiteX3" fmla="*/ 0 w 9137606"/>
              <a:gd name="connsiteY3" fmla="*/ 314752 h 314752"/>
              <a:gd name="connsiteX4" fmla="*/ 3171 w 9137606"/>
              <a:gd name="connsiteY4" fmla="*/ 0 h 31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7606" h="314752">
                <a:moveTo>
                  <a:pt x="3171" y="0"/>
                </a:moveTo>
                <a:lnTo>
                  <a:pt x="9134431" y="227013"/>
                </a:lnTo>
                <a:lnTo>
                  <a:pt x="9137606" y="314752"/>
                </a:lnTo>
                <a:lnTo>
                  <a:pt x="0" y="314752"/>
                </a:lnTo>
                <a:cubicBezTo>
                  <a:pt x="1057" y="219360"/>
                  <a:pt x="2114" y="95392"/>
                  <a:pt x="317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15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ttyImages-482174287-V2-1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3" r="1418"/>
          <a:stretch/>
        </p:blipFill>
        <p:spPr>
          <a:xfrm flipH="1">
            <a:off x="-1" y="543128"/>
            <a:ext cx="9144001" cy="620771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010411" y="6289198"/>
            <a:ext cx="170879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100" dirty="0" smtClean="0">
                <a:solidFill>
                  <a:srgbClr val="FFFFFF"/>
                </a:solidFill>
                <a:latin typeface="Georgia" panose="02040502050405020303" pitchFamily="18" charset="0"/>
                <a:cs typeface="Franklin Gothic Medium"/>
              </a:rPr>
              <a:t>The pathway to possible.</a:t>
            </a:r>
            <a:endParaRPr lang="en-US" sz="1100" dirty="0">
              <a:solidFill>
                <a:srgbClr val="FFFFFF"/>
              </a:solidFill>
              <a:latin typeface="Georgia" panose="02040502050405020303" pitchFamily="18" charset="0"/>
              <a:cs typeface="Franklin Gothic Medium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7839" y="1682569"/>
            <a:ext cx="6858000" cy="2606040"/>
          </a:xfrm>
        </p:spPr>
        <p:txBody>
          <a:bodyPr lIns="0" rIns="0" anchor="ctr">
            <a:noAutofit/>
          </a:bodyPr>
          <a:lstStyle>
            <a:lvl1pPr algn="l">
              <a:lnSpc>
                <a:spcPct val="82000"/>
              </a:lnSpc>
              <a:defRPr sz="62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Place title of presentation </a:t>
            </a:r>
            <a:br>
              <a:rPr lang="en-US" dirty="0" smtClean="0"/>
            </a:br>
            <a:r>
              <a:rPr lang="en-US" dirty="0" smtClean="0"/>
              <a:t>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7837" y="4475571"/>
            <a:ext cx="6858001" cy="724943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Place subtitle/description</a:t>
            </a:r>
            <a:br>
              <a:rPr lang="en-US" dirty="0" smtClean="0"/>
            </a:br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77843" y="5248504"/>
            <a:ext cx="1360509" cy="55510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FFFFFF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MONTH</a:t>
            </a:r>
          </a:p>
        </p:txBody>
      </p:sp>
      <p:sp>
        <p:nvSpPr>
          <p:cNvPr id="12" name="Rectangle 1"/>
          <p:cNvSpPr/>
          <p:nvPr userDrawn="1"/>
        </p:nvSpPr>
        <p:spPr>
          <a:xfrm>
            <a:off x="0" y="7"/>
            <a:ext cx="9144000" cy="1357639"/>
          </a:xfrm>
          <a:custGeom>
            <a:avLst/>
            <a:gdLst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1202727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434377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516772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202727">
                <a:moveTo>
                  <a:pt x="0" y="0"/>
                </a:moveTo>
                <a:lnTo>
                  <a:pt x="9144000" y="0"/>
                </a:lnTo>
                <a:lnTo>
                  <a:pt x="9144000" y="516772"/>
                </a:lnTo>
                <a:lnTo>
                  <a:pt x="0" y="120272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3"/>
          <p:cNvSpPr/>
          <p:nvPr userDrawn="1"/>
        </p:nvSpPr>
        <p:spPr>
          <a:xfrm>
            <a:off x="-1" y="6438337"/>
            <a:ext cx="9147056" cy="419671"/>
          </a:xfrm>
          <a:custGeom>
            <a:avLst/>
            <a:gdLst>
              <a:gd name="connsiteX0" fmla="*/ 0 w 9137606"/>
              <a:gd name="connsiteY0" fmla="*/ 0 h 338564"/>
              <a:gd name="connsiteX1" fmla="*/ 9137606 w 9137606"/>
              <a:gd name="connsiteY1" fmla="*/ 0 h 338564"/>
              <a:gd name="connsiteX2" fmla="*/ 9137606 w 9137606"/>
              <a:gd name="connsiteY2" fmla="*/ 338564 h 338564"/>
              <a:gd name="connsiteX3" fmla="*/ 0 w 9137606"/>
              <a:gd name="connsiteY3" fmla="*/ 338564 h 338564"/>
              <a:gd name="connsiteX4" fmla="*/ 0 w 9137606"/>
              <a:gd name="connsiteY4" fmla="*/ 0 h 338564"/>
              <a:gd name="connsiteX0" fmla="*/ 0 w 9137606"/>
              <a:gd name="connsiteY0" fmla="*/ 0 h 338564"/>
              <a:gd name="connsiteX1" fmla="*/ 9137606 w 9137606"/>
              <a:gd name="connsiteY1" fmla="*/ 222250 h 338564"/>
              <a:gd name="connsiteX2" fmla="*/ 9137606 w 9137606"/>
              <a:gd name="connsiteY2" fmla="*/ 338564 h 338564"/>
              <a:gd name="connsiteX3" fmla="*/ 0 w 9137606"/>
              <a:gd name="connsiteY3" fmla="*/ 338564 h 338564"/>
              <a:gd name="connsiteX4" fmla="*/ 0 w 9137606"/>
              <a:gd name="connsiteY4" fmla="*/ 0 h 338564"/>
              <a:gd name="connsiteX0" fmla="*/ 0 w 9137606"/>
              <a:gd name="connsiteY0" fmla="*/ 0 h 338564"/>
              <a:gd name="connsiteX1" fmla="*/ 9137606 w 9137606"/>
              <a:gd name="connsiteY1" fmla="*/ 292100 h 338564"/>
              <a:gd name="connsiteX2" fmla="*/ 9137606 w 9137606"/>
              <a:gd name="connsiteY2" fmla="*/ 338564 h 338564"/>
              <a:gd name="connsiteX3" fmla="*/ 0 w 9137606"/>
              <a:gd name="connsiteY3" fmla="*/ 338564 h 338564"/>
              <a:gd name="connsiteX4" fmla="*/ 0 w 9137606"/>
              <a:gd name="connsiteY4" fmla="*/ 0 h 338564"/>
              <a:gd name="connsiteX0" fmla="*/ 0 w 9137606"/>
              <a:gd name="connsiteY0" fmla="*/ 0 h 338564"/>
              <a:gd name="connsiteX1" fmla="*/ 9134431 w 9137606"/>
              <a:gd name="connsiteY1" fmla="*/ 250825 h 338564"/>
              <a:gd name="connsiteX2" fmla="*/ 9137606 w 9137606"/>
              <a:gd name="connsiteY2" fmla="*/ 338564 h 338564"/>
              <a:gd name="connsiteX3" fmla="*/ 0 w 9137606"/>
              <a:gd name="connsiteY3" fmla="*/ 338564 h 338564"/>
              <a:gd name="connsiteX4" fmla="*/ 0 w 9137606"/>
              <a:gd name="connsiteY4" fmla="*/ 0 h 338564"/>
              <a:gd name="connsiteX0" fmla="*/ 0 w 9137606"/>
              <a:gd name="connsiteY0" fmla="*/ 0 h 314752"/>
              <a:gd name="connsiteX1" fmla="*/ 9134431 w 9137606"/>
              <a:gd name="connsiteY1" fmla="*/ 227013 h 314752"/>
              <a:gd name="connsiteX2" fmla="*/ 9137606 w 9137606"/>
              <a:gd name="connsiteY2" fmla="*/ 314752 h 314752"/>
              <a:gd name="connsiteX3" fmla="*/ 0 w 9137606"/>
              <a:gd name="connsiteY3" fmla="*/ 314752 h 314752"/>
              <a:gd name="connsiteX4" fmla="*/ 0 w 9137606"/>
              <a:gd name="connsiteY4" fmla="*/ 0 h 314752"/>
              <a:gd name="connsiteX0" fmla="*/ 3172 w 9137606"/>
              <a:gd name="connsiteY0" fmla="*/ 0 h 286177"/>
              <a:gd name="connsiteX1" fmla="*/ 9134431 w 9137606"/>
              <a:gd name="connsiteY1" fmla="*/ 198438 h 286177"/>
              <a:gd name="connsiteX2" fmla="*/ 9137606 w 9137606"/>
              <a:gd name="connsiteY2" fmla="*/ 286177 h 286177"/>
              <a:gd name="connsiteX3" fmla="*/ 0 w 9137606"/>
              <a:gd name="connsiteY3" fmla="*/ 286177 h 286177"/>
              <a:gd name="connsiteX4" fmla="*/ 3172 w 9137606"/>
              <a:gd name="connsiteY4" fmla="*/ 0 h 286177"/>
              <a:gd name="connsiteX0" fmla="*/ 305 w 9137911"/>
              <a:gd name="connsiteY0" fmla="*/ 0 h 314752"/>
              <a:gd name="connsiteX1" fmla="*/ 9134736 w 9137911"/>
              <a:gd name="connsiteY1" fmla="*/ 227013 h 314752"/>
              <a:gd name="connsiteX2" fmla="*/ 9137911 w 9137911"/>
              <a:gd name="connsiteY2" fmla="*/ 314752 h 314752"/>
              <a:gd name="connsiteX3" fmla="*/ 305 w 9137911"/>
              <a:gd name="connsiteY3" fmla="*/ 314752 h 314752"/>
              <a:gd name="connsiteX4" fmla="*/ 305 w 9137911"/>
              <a:gd name="connsiteY4" fmla="*/ 0 h 314752"/>
              <a:gd name="connsiteX0" fmla="*/ 3171 w 9137606"/>
              <a:gd name="connsiteY0" fmla="*/ 0 h 314752"/>
              <a:gd name="connsiteX1" fmla="*/ 9134431 w 9137606"/>
              <a:gd name="connsiteY1" fmla="*/ 227013 h 314752"/>
              <a:gd name="connsiteX2" fmla="*/ 9137606 w 9137606"/>
              <a:gd name="connsiteY2" fmla="*/ 314752 h 314752"/>
              <a:gd name="connsiteX3" fmla="*/ 0 w 9137606"/>
              <a:gd name="connsiteY3" fmla="*/ 314752 h 314752"/>
              <a:gd name="connsiteX4" fmla="*/ 3171 w 9137606"/>
              <a:gd name="connsiteY4" fmla="*/ 0 h 31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7606" h="314752">
                <a:moveTo>
                  <a:pt x="3171" y="0"/>
                </a:moveTo>
                <a:lnTo>
                  <a:pt x="9134431" y="227013"/>
                </a:lnTo>
                <a:lnTo>
                  <a:pt x="9137606" y="314752"/>
                </a:lnTo>
                <a:lnTo>
                  <a:pt x="0" y="314752"/>
                </a:lnTo>
                <a:cubicBezTo>
                  <a:pt x="1057" y="219360"/>
                  <a:pt x="2114" y="95392"/>
                  <a:pt x="317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5" name="Picture 14" descr="CCFiber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4" y="319251"/>
            <a:ext cx="2513294" cy="46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89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ettyImages-508065467-V2-1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" r="9108" b="6139"/>
          <a:stretch/>
        </p:blipFill>
        <p:spPr>
          <a:xfrm>
            <a:off x="0" y="569350"/>
            <a:ext cx="9144000" cy="628865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010411" y="6289198"/>
            <a:ext cx="170879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100" dirty="0" smtClean="0">
                <a:solidFill>
                  <a:srgbClr val="FFFFFF"/>
                </a:solidFill>
                <a:latin typeface="Georgia" panose="02040502050405020303" pitchFamily="18" charset="0"/>
                <a:cs typeface="Franklin Gothic Medium"/>
              </a:rPr>
              <a:t>The pathway to possible.</a:t>
            </a:r>
            <a:endParaRPr lang="en-US" sz="1100" dirty="0">
              <a:solidFill>
                <a:srgbClr val="FFFFFF"/>
              </a:solidFill>
              <a:latin typeface="Georgia" panose="02040502050405020303" pitchFamily="18" charset="0"/>
              <a:cs typeface="Franklin Gothic Medium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7839" y="1682569"/>
            <a:ext cx="6858000" cy="2606040"/>
          </a:xfrm>
        </p:spPr>
        <p:txBody>
          <a:bodyPr lIns="0" rIns="0" anchor="ctr">
            <a:noAutofit/>
          </a:bodyPr>
          <a:lstStyle>
            <a:lvl1pPr algn="l">
              <a:lnSpc>
                <a:spcPct val="82000"/>
              </a:lnSpc>
              <a:defRPr sz="62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Place title of presentation </a:t>
            </a:r>
            <a:br>
              <a:rPr lang="en-US" dirty="0" smtClean="0"/>
            </a:br>
            <a:r>
              <a:rPr lang="en-US" dirty="0" smtClean="0"/>
              <a:t>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7837" y="4475571"/>
            <a:ext cx="6858001" cy="724943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Place subtitle/description</a:t>
            </a:r>
            <a:br>
              <a:rPr lang="en-US" dirty="0" smtClean="0"/>
            </a:br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77843" y="5248504"/>
            <a:ext cx="1360509" cy="55510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FFFFFF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MONTH</a:t>
            </a:r>
          </a:p>
        </p:txBody>
      </p:sp>
      <p:sp>
        <p:nvSpPr>
          <p:cNvPr id="11" name="Rectangle 1"/>
          <p:cNvSpPr/>
          <p:nvPr userDrawn="1"/>
        </p:nvSpPr>
        <p:spPr>
          <a:xfrm>
            <a:off x="0" y="7"/>
            <a:ext cx="9144000" cy="1357639"/>
          </a:xfrm>
          <a:custGeom>
            <a:avLst/>
            <a:gdLst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1202727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434377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516772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202727">
                <a:moveTo>
                  <a:pt x="0" y="0"/>
                </a:moveTo>
                <a:lnTo>
                  <a:pt x="9144000" y="0"/>
                </a:lnTo>
                <a:lnTo>
                  <a:pt x="9144000" y="516772"/>
                </a:lnTo>
                <a:lnTo>
                  <a:pt x="0" y="120272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3"/>
          <p:cNvSpPr/>
          <p:nvPr userDrawn="1"/>
        </p:nvSpPr>
        <p:spPr>
          <a:xfrm>
            <a:off x="-1" y="6438337"/>
            <a:ext cx="9147056" cy="419671"/>
          </a:xfrm>
          <a:custGeom>
            <a:avLst/>
            <a:gdLst>
              <a:gd name="connsiteX0" fmla="*/ 0 w 9137606"/>
              <a:gd name="connsiteY0" fmla="*/ 0 h 338564"/>
              <a:gd name="connsiteX1" fmla="*/ 9137606 w 9137606"/>
              <a:gd name="connsiteY1" fmla="*/ 0 h 338564"/>
              <a:gd name="connsiteX2" fmla="*/ 9137606 w 9137606"/>
              <a:gd name="connsiteY2" fmla="*/ 338564 h 338564"/>
              <a:gd name="connsiteX3" fmla="*/ 0 w 9137606"/>
              <a:gd name="connsiteY3" fmla="*/ 338564 h 338564"/>
              <a:gd name="connsiteX4" fmla="*/ 0 w 9137606"/>
              <a:gd name="connsiteY4" fmla="*/ 0 h 338564"/>
              <a:gd name="connsiteX0" fmla="*/ 0 w 9137606"/>
              <a:gd name="connsiteY0" fmla="*/ 0 h 338564"/>
              <a:gd name="connsiteX1" fmla="*/ 9137606 w 9137606"/>
              <a:gd name="connsiteY1" fmla="*/ 222250 h 338564"/>
              <a:gd name="connsiteX2" fmla="*/ 9137606 w 9137606"/>
              <a:gd name="connsiteY2" fmla="*/ 338564 h 338564"/>
              <a:gd name="connsiteX3" fmla="*/ 0 w 9137606"/>
              <a:gd name="connsiteY3" fmla="*/ 338564 h 338564"/>
              <a:gd name="connsiteX4" fmla="*/ 0 w 9137606"/>
              <a:gd name="connsiteY4" fmla="*/ 0 h 338564"/>
              <a:gd name="connsiteX0" fmla="*/ 0 w 9137606"/>
              <a:gd name="connsiteY0" fmla="*/ 0 h 338564"/>
              <a:gd name="connsiteX1" fmla="*/ 9137606 w 9137606"/>
              <a:gd name="connsiteY1" fmla="*/ 292100 h 338564"/>
              <a:gd name="connsiteX2" fmla="*/ 9137606 w 9137606"/>
              <a:gd name="connsiteY2" fmla="*/ 338564 h 338564"/>
              <a:gd name="connsiteX3" fmla="*/ 0 w 9137606"/>
              <a:gd name="connsiteY3" fmla="*/ 338564 h 338564"/>
              <a:gd name="connsiteX4" fmla="*/ 0 w 9137606"/>
              <a:gd name="connsiteY4" fmla="*/ 0 h 338564"/>
              <a:gd name="connsiteX0" fmla="*/ 0 w 9137606"/>
              <a:gd name="connsiteY0" fmla="*/ 0 h 338564"/>
              <a:gd name="connsiteX1" fmla="*/ 9134431 w 9137606"/>
              <a:gd name="connsiteY1" fmla="*/ 250825 h 338564"/>
              <a:gd name="connsiteX2" fmla="*/ 9137606 w 9137606"/>
              <a:gd name="connsiteY2" fmla="*/ 338564 h 338564"/>
              <a:gd name="connsiteX3" fmla="*/ 0 w 9137606"/>
              <a:gd name="connsiteY3" fmla="*/ 338564 h 338564"/>
              <a:gd name="connsiteX4" fmla="*/ 0 w 9137606"/>
              <a:gd name="connsiteY4" fmla="*/ 0 h 338564"/>
              <a:gd name="connsiteX0" fmla="*/ 0 w 9137606"/>
              <a:gd name="connsiteY0" fmla="*/ 0 h 314752"/>
              <a:gd name="connsiteX1" fmla="*/ 9134431 w 9137606"/>
              <a:gd name="connsiteY1" fmla="*/ 227013 h 314752"/>
              <a:gd name="connsiteX2" fmla="*/ 9137606 w 9137606"/>
              <a:gd name="connsiteY2" fmla="*/ 314752 h 314752"/>
              <a:gd name="connsiteX3" fmla="*/ 0 w 9137606"/>
              <a:gd name="connsiteY3" fmla="*/ 314752 h 314752"/>
              <a:gd name="connsiteX4" fmla="*/ 0 w 9137606"/>
              <a:gd name="connsiteY4" fmla="*/ 0 h 314752"/>
              <a:gd name="connsiteX0" fmla="*/ 3172 w 9137606"/>
              <a:gd name="connsiteY0" fmla="*/ 0 h 286177"/>
              <a:gd name="connsiteX1" fmla="*/ 9134431 w 9137606"/>
              <a:gd name="connsiteY1" fmla="*/ 198438 h 286177"/>
              <a:gd name="connsiteX2" fmla="*/ 9137606 w 9137606"/>
              <a:gd name="connsiteY2" fmla="*/ 286177 h 286177"/>
              <a:gd name="connsiteX3" fmla="*/ 0 w 9137606"/>
              <a:gd name="connsiteY3" fmla="*/ 286177 h 286177"/>
              <a:gd name="connsiteX4" fmla="*/ 3172 w 9137606"/>
              <a:gd name="connsiteY4" fmla="*/ 0 h 286177"/>
              <a:gd name="connsiteX0" fmla="*/ 305 w 9137911"/>
              <a:gd name="connsiteY0" fmla="*/ 0 h 314752"/>
              <a:gd name="connsiteX1" fmla="*/ 9134736 w 9137911"/>
              <a:gd name="connsiteY1" fmla="*/ 227013 h 314752"/>
              <a:gd name="connsiteX2" fmla="*/ 9137911 w 9137911"/>
              <a:gd name="connsiteY2" fmla="*/ 314752 h 314752"/>
              <a:gd name="connsiteX3" fmla="*/ 305 w 9137911"/>
              <a:gd name="connsiteY3" fmla="*/ 314752 h 314752"/>
              <a:gd name="connsiteX4" fmla="*/ 305 w 9137911"/>
              <a:gd name="connsiteY4" fmla="*/ 0 h 314752"/>
              <a:gd name="connsiteX0" fmla="*/ 3171 w 9137606"/>
              <a:gd name="connsiteY0" fmla="*/ 0 h 314752"/>
              <a:gd name="connsiteX1" fmla="*/ 9134431 w 9137606"/>
              <a:gd name="connsiteY1" fmla="*/ 227013 h 314752"/>
              <a:gd name="connsiteX2" fmla="*/ 9137606 w 9137606"/>
              <a:gd name="connsiteY2" fmla="*/ 314752 h 314752"/>
              <a:gd name="connsiteX3" fmla="*/ 0 w 9137606"/>
              <a:gd name="connsiteY3" fmla="*/ 314752 h 314752"/>
              <a:gd name="connsiteX4" fmla="*/ 3171 w 9137606"/>
              <a:gd name="connsiteY4" fmla="*/ 0 h 31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7606" h="314752">
                <a:moveTo>
                  <a:pt x="3171" y="0"/>
                </a:moveTo>
                <a:lnTo>
                  <a:pt x="9134431" y="227013"/>
                </a:lnTo>
                <a:lnTo>
                  <a:pt x="9137606" y="314752"/>
                </a:lnTo>
                <a:lnTo>
                  <a:pt x="0" y="314752"/>
                </a:lnTo>
                <a:cubicBezTo>
                  <a:pt x="1057" y="219360"/>
                  <a:pt x="2114" y="95392"/>
                  <a:pt x="317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4" name="Picture 13" descr="CCFiber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4" y="319251"/>
            <a:ext cx="2513294" cy="46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20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ttyImages-691574571-V2-1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" r="6645"/>
          <a:stretch/>
        </p:blipFill>
        <p:spPr>
          <a:xfrm>
            <a:off x="-1" y="547438"/>
            <a:ext cx="9147056" cy="62188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7840" y="1682569"/>
            <a:ext cx="6857066" cy="2606040"/>
          </a:xfrm>
        </p:spPr>
        <p:txBody>
          <a:bodyPr lIns="0" rIns="0" anchor="ctr">
            <a:noAutofit/>
          </a:bodyPr>
          <a:lstStyle>
            <a:lvl1pPr algn="l">
              <a:lnSpc>
                <a:spcPct val="82000"/>
              </a:lnSpc>
              <a:defRPr sz="6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Place title of presentation </a:t>
            </a:r>
            <a:br>
              <a:rPr lang="en-US" dirty="0" smtClean="0"/>
            </a:br>
            <a:r>
              <a:rPr lang="en-US" dirty="0" smtClean="0"/>
              <a:t>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7838" y="4475571"/>
            <a:ext cx="6857068" cy="724943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Place subtitle/description</a:t>
            </a:r>
            <a:br>
              <a:rPr lang="en-US" dirty="0" smtClean="0"/>
            </a:br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77843" y="5248504"/>
            <a:ext cx="1360509" cy="55510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5A677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MONTH</a:t>
            </a:r>
          </a:p>
        </p:txBody>
      </p:sp>
      <p:sp>
        <p:nvSpPr>
          <p:cNvPr id="11" name="Rectangle 1"/>
          <p:cNvSpPr/>
          <p:nvPr userDrawn="1"/>
        </p:nvSpPr>
        <p:spPr>
          <a:xfrm>
            <a:off x="0" y="7"/>
            <a:ext cx="9144000" cy="1357639"/>
          </a:xfrm>
          <a:custGeom>
            <a:avLst/>
            <a:gdLst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1202727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434377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516772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202727">
                <a:moveTo>
                  <a:pt x="0" y="0"/>
                </a:moveTo>
                <a:lnTo>
                  <a:pt x="9144000" y="0"/>
                </a:lnTo>
                <a:lnTo>
                  <a:pt x="9144000" y="516772"/>
                </a:lnTo>
                <a:lnTo>
                  <a:pt x="0" y="120272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3"/>
          <p:cNvSpPr/>
          <p:nvPr userDrawn="1"/>
        </p:nvSpPr>
        <p:spPr>
          <a:xfrm>
            <a:off x="-1" y="6438337"/>
            <a:ext cx="9147056" cy="419671"/>
          </a:xfrm>
          <a:custGeom>
            <a:avLst/>
            <a:gdLst>
              <a:gd name="connsiteX0" fmla="*/ 0 w 9137606"/>
              <a:gd name="connsiteY0" fmla="*/ 0 h 338564"/>
              <a:gd name="connsiteX1" fmla="*/ 9137606 w 9137606"/>
              <a:gd name="connsiteY1" fmla="*/ 0 h 338564"/>
              <a:gd name="connsiteX2" fmla="*/ 9137606 w 9137606"/>
              <a:gd name="connsiteY2" fmla="*/ 338564 h 338564"/>
              <a:gd name="connsiteX3" fmla="*/ 0 w 9137606"/>
              <a:gd name="connsiteY3" fmla="*/ 338564 h 338564"/>
              <a:gd name="connsiteX4" fmla="*/ 0 w 9137606"/>
              <a:gd name="connsiteY4" fmla="*/ 0 h 338564"/>
              <a:gd name="connsiteX0" fmla="*/ 0 w 9137606"/>
              <a:gd name="connsiteY0" fmla="*/ 0 h 338564"/>
              <a:gd name="connsiteX1" fmla="*/ 9137606 w 9137606"/>
              <a:gd name="connsiteY1" fmla="*/ 222250 h 338564"/>
              <a:gd name="connsiteX2" fmla="*/ 9137606 w 9137606"/>
              <a:gd name="connsiteY2" fmla="*/ 338564 h 338564"/>
              <a:gd name="connsiteX3" fmla="*/ 0 w 9137606"/>
              <a:gd name="connsiteY3" fmla="*/ 338564 h 338564"/>
              <a:gd name="connsiteX4" fmla="*/ 0 w 9137606"/>
              <a:gd name="connsiteY4" fmla="*/ 0 h 338564"/>
              <a:gd name="connsiteX0" fmla="*/ 0 w 9137606"/>
              <a:gd name="connsiteY0" fmla="*/ 0 h 338564"/>
              <a:gd name="connsiteX1" fmla="*/ 9137606 w 9137606"/>
              <a:gd name="connsiteY1" fmla="*/ 292100 h 338564"/>
              <a:gd name="connsiteX2" fmla="*/ 9137606 w 9137606"/>
              <a:gd name="connsiteY2" fmla="*/ 338564 h 338564"/>
              <a:gd name="connsiteX3" fmla="*/ 0 w 9137606"/>
              <a:gd name="connsiteY3" fmla="*/ 338564 h 338564"/>
              <a:gd name="connsiteX4" fmla="*/ 0 w 9137606"/>
              <a:gd name="connsiteY4" fmla="*/ 0 h 338564"/>
              <a:gd name="connsiteX0" fmla="*/ 0 w 9137606"/>
              <a:gd name="connsiteY0" fmla="*/ 0 h 338564"/>
              <a:gd name="connsiteX1" fmla="*/ 9134431 w 9137606"/>
              <a:gd name="connsiteY1" fmla="*/ 250825 h 338564"/>
              <a:gd name="connsiteX2" fmla="*/ 9137606 w 9137606"/>
              <a:gd name="connsiteY2" fmla="*/ 338564 h 338564"/>
              <a:gd name="connsiteX3" fmla="*/ 0 w 9137606"/>
              <a:gd name="connsiteY3" fmla="*/ 338564 h 338564"/>
              <a:gd name="connsiteX4" fmla="*/ 0 w 9137606"/>
              <a:gd name="connsiteY4" fmla="*/ 0 h 338564"/>
              <a:gd name="connsiteX0" fmla="*/ 0 w 9137606"/>
              <a:gd name="connsiteY0" fmla="*/ 0 h 314752"/>
              <a:gd name="connsiteX1" fmla="*/ 9134431 w 9137606"/>
              <a:gd name="connsiteY1" fmla="*/ 227013 h 314752"/>
              <a:gd name="connsiteX2" fmla="*/ 9137606 w 9137606"/>
              <a:gd name="connsiteY2" fmla="*/ 314752 h 314752"/>
              <a:gd name="connsiteX3" fmla="*/ 0 w 9137606"/>
              <a:gd name="connsiteY3" fmla="*/ 314752 h 314752"/>
              <a:gd name="connsiteX4" fmla="*/ 0 w 9137606"/>
              <a:gd name="connsiteY4" fmla="*/ 0 h 314752"/>
              <a:gd name="connsiteX0" fmla="*/ 3172 w 9137606"/>
              <a:gd name="connsiteY0" fmla="*/ 0 h 286177"/>
              <a:gd name="connsiteX1" fmla="*/ 9134431 w 9137606"/>
              <a:gd name="connsiteY1" fmla="*/ 198438 h 286177"/>
              <a:gd name="connsiteX2" fmla="*/ 9137606 w 9137606"/>
              <a:gd name="connsiteY2" fmla="*/ 286177 h 286177"/>
              <a:gd name="connsiteX3" fmla="*/ 0 w 9137606"/>
              <a:gd name="connsiteY3" fmla="*/ 286177 h 286177"/>
              <a:gd name="connsiteX4" fmla="*/ 3172 w 9137606"/>
              <a:gd name="connsiteY4" fmla="*/ 0 h 286177"/>
              <a:gd name="connsiteX0" fmla="*/ 305 w 9137911"/>
              <a:gd name="connsiteY0" fmla="*/ 0 h 314752"/>
              <a:gd name="connsiteX1" fmla="*/ 9134736 w 9137911"/>
              <a:gd name="connsiteY1" fmla="*/ 227013 h 314752"/>
              <a:gd name="connsiteX2" fmla="*/ 9137911 w 9137911"/>
              <a:gd name="connsiteY2" fmla="*/ 314752 h 314752"/>
              <a:gd name="connsiteX3" fmla="*/ 305 w 9137911"/>
              <a:gd name="connsiteY3" fmla="*/ 314752 h 314752"/>
              <a:gd name="connsiteX4" fmla="*/ 305 w 9137911"/>
              <a:gd name="connsiteY4" fmla="*/ 0 h 314752"/>
              <a:gd name="connsiteX0" fmla="*/ 3171 w 9137606"/>
              <a:gd name="connsiteY0" fmla="*/ 0 h 314752"/>
              <a:gd name="connsiteX1" fmla="*/ 9134431 w 9137606"/>
              <a:gd name="connsiteY1" fmla="*/ 227013 h 314752"/>
              <a:gd name="connsiteX2" fmla="*/ 9137606 w 9137606"/>
              <a:gd name="connsiteY2" fmla="*/ 314752 h 314752"/>
              <a:gd name="connsiteX3" fmla="*/ 0 w 9137606"/>
              <a:gd name="connsiteY3" fmla="*/ 314752 h 314752"/>
              <a:gd name="connsiteX4" fmla="*/ 3171 w 9137606"/>
              <a:gd name="connsiteY4" fmla="*/ 0 h 31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7606" h="314752">
                <a:moveTo>
                  <a:pt x="3171" y="0"/>
                </a:moveTo>
                <a:lnTo>
                  <a:pt x="9134431" y="227013"/>
                </a:lnTo>
                <a:lnTo>
                  <a:pt x="9137606" y="314752"/>
                </a:lnTo>
                <a:lnTo>
                  <a:pt x="0" y="314752"/>
                </a:lnTo>
                <a:cubicBezTo>
                  <a:pt x="1057" y="219360"/>
                  <a:pt x="2114" y="95392"/>
                  <a:pt x="317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4" name="Picture 13" descr="CCFiber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4" y="319251"/>
            <a:ext cx="2513294" cy="46914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7010411" y="6289198"/>
            <a:ext cx="170879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100" dirty="0" smtClean="0">
                <a:solidFill>
                  <a:srgbClr val="FFFFFF"/>
                </a:solidFill>
                <a:latin typeface="Georgia" panose="02040502050405020303" pitchFamily="18" charset="0"/>
                <a:cs typeface="Franklin Gothic Medium"/>
              </a:rPr>
              <a:t>The pathway to possible.</a:t>
            </a:r>
            <a:endParaRPr lang="en-US" sz="1100" dirty="0">
              <a:solidFill>
                <a:srgbClr val="FFFFFF"/>
              </a:solidFill>
              <a:latin typeface="Georgia" panose="02040502050405020303" pitchFamily="18" charset="0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74816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ettyImages-sb10063635i-V2-1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2" t="8349" b="9933"/>
          <a:stretch/>
        </p:blipFill>
        <p:spPr>
          <a:xfrm flipH="1">
            <a:off x="-7" y="0"/>
            <a:ext cx="914706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7839" y="1682569"/>
            <a:ext cx="6858000" cy="2606040"/>
          </a:xfrm>
        </p:spPr>
        <p:txBody>
          <a:bodyPr lIns="0" rIns="0" anchor="ctr">
            <a:noAutofit/>
          </a:bodyPr>
          <a:lstStyle>
            <a:lvl1pPr algn="l">
              <a:lnSpc>
                <a:spcPct val="82000"/>
              </a:lnSpc>
              <a:defRPr sz="6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Place title of presentation </a:t>
            </a:r>
            <a:br>
              <a:rPr lang="en-US" dirty="0" smtClean="0"/>
            </a:br>
            <a:r>
              <a:rPr lang="en-US" dirty="0" smtClean="0"/>
              <a:t>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7837" y="4475571"/>
            <a:ext cx="6858001" cy="724943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Place subtitle/description</a:t>
            </a:r>
            <a:br>
              <a:rPr lang="en-US" dirty="0" smtClean="0"/>
            </a:br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77843" y="5248504"/>
            <a:ext cx="1360509" cy="55510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MONTH</a:t>
            </a:r>
          </a:p>
        </p:txBody>
      </p:sp>
      <p:sp>
        <p:nvSpPr>
          <p:cNvPr id="11" name="Rectangle 1"/>
          <p:cNvSpPr/>
          <p:nvPr userDrawn="1"/>
        </p:nvSpPr>
        <p:spPr>
          <a:xfrm>
            <a:off x="0" y="7"/>
            <a:ext cx="9144000" cy="1357639"/>
          </a:xfrm>
          <a:custGeom>
            <a:avLst/>
            <a:gdLst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1202727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434377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516772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202727">
                <a:moveTo>
                  <a:pt x="0" y="0"/>
                </a:moveTo>
                <a:lnTo>
                  <a:pt x="9144000" y="0"/>
                </a:lnTo>
                <a:lnTo>
                  <a:pt x="9144000" y="516772"/>
                </a:lnTo>
                <a:lnTo>
                  <a:pt x="0" y="120272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3"/>
          <p:cNvSpPr/>
          <p:nvPr userDrawn="1"/>
        </p:nvSpPr>
        <p:spPr>
          <a:xfrm>
            <a:off x="-1" y="6438337"/>
            <a:ext cx="9147056" cy="419671"/>
          </a:xfrm>
          <a:custGeom>
            <a:avLst/>
            <a:gdLst>
              <a:gd name="connsiteX0" fmla="*/ 0 w 9137606"/>
              <a:gd name="connsiteY0" fmla="*/ 0 h 338564"/>
              <a:gd name="connsiteX1" fmla="*/ 9137606 w 9137606"/>
              <a:gd name="connsiteY1" fmla="*/ 0 h 338564"/>
              <a:gd name="connsiteX2" fmla="*/ 9137606 w 9137606"/>
              <a:gd name="connsiteY2" fmla="*/ 338564 h 338564"/>
              <a:gd name="connsiteX3" fmla="*/ 0 w 9137606"/>
              <a:gd name="connsiteY3" fmla="*/ 338564 h 338564"/>
              <a:gd name="connsiteX4" fmla="*/ 0 w 9137606"/>
              <a:gd name="connsiteY4" fmla="*/ 0 h 338564"/>
              <a:gd name="connsiteX0" fmla="*/ 0 w 9137606"/>
              <a:gd name="connsiteY0" fmla="*/ 0 h 338564"/>
              <a:gd name="connsiteX1" fmla="*/ 9137606 w 9137606"/>
              <a:gd name="connsiteY1" fmla="*/ 222250 h 338564"/>
              <a:gd name="connsiteX2" fmla="*/ 9137606 w 9137606"/>
              <a:gd name="connsiteY2" fmla="*/ 338564 h 338564"/>
              <a:gd name="connsiteX3" fmla="*/ 0 w 9137606"/>
              <a:gd name="connsiteY3" fmla="*/ 338564 h 338564"/>
              <a:gd name="connsiteX4" fmla="*/ 0 w 9137606"/>
              <a:gd name="connsiteY4" fmla="*/ 0 h 338564"/>
              <a:gd name="connsiteX0" fmla="*/ 0 w 9137606"/>
              <a:gd name="connsiteY0" fmla="*/ 0 h 338564"/>
              <a:gd name="connsiteX1" fmla="*/ 9137606 w 9137606"/>
              <a:gd name="connsiteY1" fmla="*/ 292100 h 338564"/>
              <a:gd name="connsiteX2" fmla="*/ 9137606 w 9137606"/>
              <a:gd name="connsiteY2" fmla="*/ 338564 h 338564"/>
              <a:gd name="connsiteX3" fmla="*/ 0 w 9137606"/>
              <a:gd name="connsiteY3" fmla="*/ 338564 h 338564"/>
              <a:gd name="connsiteX4" fmla="*/ 0 w 9137606"/>
              <a:gd name="connsiteY4" fmla="*/ 0 h 338564"/>
              <a:gd name="connsiteX0" fmla="*/ 0 w 9137606"/>
              <a:gd name="connsiteY0" fmla="*/ 0 h 338564"/>
              <a:gd name="connsiteX1" fmla="*/ 9134431 w 9137606"/>
              <a:gd name="connsiteY1" fmla="*/ 250825 h 338564"/>
              <a:gd name="connsiteX2" fmla="*/ 9137606 w 9137606"/>
              <a:gd name="connsiteY2" fmla="*/ 338564 h 338564"/>
              <a:gd name="connsiteX3" fmla="*/ 0 w 9137606"/>
              <a:gd name="connsiteY3" fmla="*/ 338564 h 338564"/>
              <a:gd name="connsiteX4" fmla="*/ 0 w 9137606"/>
              <a:gd name="connsiteY4" fmla="*/ 0 h 338564"/>
              <a:gd name="connsiteX0" fmla="*/ 0 w 9137606"/>
              <a:gd name="connsiteY0" fmla="*/ 0 h 314752"/>
              <a:gd name="connsiteX1" fmla="*/ 9134431 w 9137606"/>
              <a:gd name="connsiteY1" fmla="*/ 227013 h 314752"/>
              <a:gd name="connsiteX2" fmla="*/ 9137606 w 9137606"/>
              <a:gd name="connsiteY2" fmla="*/ 314752 h 314752"/>
              <a:gd name="connsiteX3" fmla="*/ 0 w 9137606"/>
              <a:gd name="connsiteY3" fmla="*/ 314752 h 314752"/>
              <a:gd name="connsiteX4" fmla="*/ 0 w 9137606"/>
              <a:gd name="connsiteY4" fmla="*/ 0 h 314752"/>
              <a:gd name="connsiteX0" fmla="*/ 3172 w 9137606"/>
              <a:gd name="connsiteY0" fmla="*/ 0 h 286177"/>
              <a:gd name="connsiteX1" fmla="*/ 9134431 w 9137606"/>
              <a:gd name="connsiteY1" fmla="*/ 198438 h 286177"/>
              <a:gd name="connsiteX2" fmla="*/ 9137606 w 9137606"/>
              <a:gd name="connsiteY2" fmla="*/ 286177 h 286177"/>
              <a:gd name="connsiteX3" fmla="*/ 0 w 9137606"/>
              <a:gd name="connsiteY3" fmla="*/ 286177 h 286177"/>
              <a:gd name="connsiteX4" fmla="*/ 3172 w 9137606"/>
              <a:gd name="connsiteY4" fmla="*/ 0 h 286177"/>
              <a:gd name="connsiteX0" fmla="*/ 305 w 9137911"/>
              <a:gd name="connsiteY0" fmla="*/ 0 h 314752"/>
              <a:gd name="connsiteX1" fmla="*/ 9134736 w 9137911"/>
              <a:gd name="connsiteY1" fmla="*/ 227013 h 314752"/>
              <a:gd name="connsiteX2" fmla="*/ 9137911 w 9137911"/>
              <a:gd name="connsiteY2" fmla="*/ 314752 h 314752"/>
              <a:gd name="connsiteX3" fmla="*/ 305 w 9137911"/>
              <a:gd name="connsiteY3" fmla="*/ 314752 h 314752"/>
              <a:gd name="connsiteX4" fmla="*/ 305 w 9137911"/>
              <a:gd name="connsiteY4" fmla="*/ 0 h 314752"/>
              <a:gd name="connsiteX0" fmla="*/ 3171 w 9137606"/>
              <a:gd name="connsiteY0" fmla="*/ 0 h 314752"/>
              <a:gd name="connsiteX1" fmla="*/ 9134431 w 9137606"/>
              <a:gd name="connsiteY1" fmla="*/ 227013 h 314752"/>
              <a:gd name="connsiteX2" fmla="*/ 9137606 w 9137606"/>
              <a:gd name="connsiteY2" fmla="*/ 314752 h 314752"/>
              <a:gd name="connsiteX3" fmla="*/ 0 w 9137606"/>
              <a:gd name="connsiteY3" fmla="*/ 314752 h 314752"/>
              <a:gd name="connsiteX4" fmla="*/ 3171 w 9137606"/>
              <a:gd name="connsiteY4" fmla="*/ 0 h 31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7606" h="314752">
                <a:moveTo>
                  <a:pt x="3171" y="0"/>
                </a:moveTo>
                <a:lnTo>
                  <a:pt x="9134431" y="227013"/>
                </a:lnTo>
                <a:lnTo>
                  <a:pt x="9137606" y="314752"/>
                </a:lnTo>
                <a:lnTo>
                  <a:pt x="0" y="314752"/>
                </a:lnTo>
                <a:cubicBezTo>
                  <a:pt x="1057" y="219360"/>
                  <a:pt x="2114" y="95392"/>
                  <a:pt x="317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4" name="Picture 13" descr="CCFiber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4" y="319251"/>
            <a:ext cx="2513294" cy="469149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7010411" y="6289198"/>
            <a:ext cx="170879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100" dirty="0" smtClean="0">
                <a:solidFill>
                  <a:srgbClr val="FFFFFF"/>
                </a:solidFill>
                <a:latin typeface="Georgia" panose="02040502050405020303" pitchFamily="18" charset="0"/>
                <a:cs typeface="Franklin Gothic Medium"/>
              </a:rPr>
              <a:t>The pathway to possible.</a:t>
            </a:r>
            <a:endParaRPr lang="en-US" sz="1100" dirty="0">
              <a:solidFill>
                <a:srgbClr val="FFFFFF"/>
              </a:solidFill>
              <a:latin typeface="Georgia" panose="02040502050405020303" pitchFamily="18" charset="0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34864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"/>
          <p:cNvSpPr/>
          <p:nvPr userDrawn="1"/>
        </p:nvSpPr>
        <p:spPr>
          <a:xfrm>
            <a:off x="0" y="7"/>
            <a:ext cx="9144000" cy="1357639"/>
          </a:xfrm>
          <a:custGeom>
            <a:avLst/>
            <a:gdLst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1202727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434377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516772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202727">
                <a:moveTo>
                  <a:pt x="0" y="0"/>
                </a:moveTo>
                <a:lnTo>
                  <a:pt x="9144000" y="0"/>
                </a:lnTo>
                <a:lnTo>
                  <a:pt x="9144000" y="516772"/>
                </a:lnTo>
                <a:lnTo>
                  <a:pt x="0" y="120272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4" r="30971" b="2839"/>
          <a:stretch/>
        </p:blipFill>
        <p:spPr>
          <a:xfrm>
            <a:off x="3" y="0"/>
            <a:ext cx="914399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7839" y="1682569"/>
            <a:ext cx="6858000" cy="2606040"/>
          </a:xfrm>
        </p:spPr>
        <p:txBody>
          <a:bodyPr lIns="0" rIns="0" anchor="ctr">
            <a:noAutofit/>
          </a:bodyPr>
          <a:lstStyle>
            <a:lvl1pPr algn="l">
              <a:lnSpc>
                <a:spcPct val="82000"/>
              </a:lnSpc>
              <a:defRPr sz="6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Place title of presentation </a:t>
            </a:r>
            <a:br>
              <a:rPr lang="en-US" dirty="0" smtClean="0"/>
            </a:br>
            <a:r>
              <a:rPr lang="en-US" dirty="0" smtClean="0"/>
              <a:t>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7837" y="4475571"/>
            <a:ext cx="6858001" cy="724943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Place subtitle/description</a:t>
            </a:r>
            <a:br>
              <a:rPr lang="en-US" dirty="0" smtClean="0"/>
            </a:br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77843" y="5248504"/>
            <a:ext cx="1360509" cy="55510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MONTH</a:t>
            </a:r>
          </a:p>
        </p:txBody>
      </p:sp>
      <p:pic>
        <p:nvPicPr>
          <p:cNvPr id="13" name="Picture 12" descr="CCFiber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4" y="319251"/>
            <a:ext cx="2513294" cy="46914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7010411" y="6289198"/>
            <a:ext cx="170879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100" dirty="0" smtClean="0">
                <a:solidFill>
                  <a:srgbClr val="FFFFFF"/>
                </a:solidFill>
                <a:latin typeface="Georgia" panose="02040502050405020303" pitchFamily="18" charset="0"/>
                <a:cs typeface="Franklin Gothic Medium"/>
              </a:rPr>
              <a:t>The pathway to possible.</a:t>
            </a:r>
            <a:endParaRPr lang="en-US" sz="1100" dirty="0">
              <a:solidFill>
                <a:srgbClr val="FFFFFF"/>
              </a:solidFill>
              <a:latin typeface="Georgia" panose="02040502050405020303" pitchFamily="18" charset="0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00754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4" t="1106" r="5588"/>
          <a:stretch/>
        </p:blipFill>
        <p:spPr>
          <a:xfrm>
            <a:off x="0" y="0"/>
            <a:ext cx="9144000" cy="68580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7839" y="1682569"/>
            <a:ext cx="6858000" cy="2606040"/>
          </a:xfrm>
        </p:spPr>
        <p:txBody>
          <a:bodyPr lIns="0" rIns="0" anchor="ctr">
            <a:noAutofit/>
          </a:bodyPr>
          <a:lstStyle>
            <a:lvl1pPr algn="l">
              <a:lnSpc>
                <a:spcPct val="82000"/>
              </a:lnSpc>
              <a:defRPr sz="6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Place title of presentation </a:t>
            </a:r>
            <a:br>
              <a:rPr lang="en-US" dirty="0" smtClean="0"/>
            </a:br>
            <a:r>
              <a:rPr lang="en-US" dirty="0" smtClean="0"/>
              <a:t>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7837" y="4475571"/>
            <a:ext cx="6858001" cy="724943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Place subtitle/description</a:t>
            </a:r>
            <a:br>
              <a:rPr lang="en-US" dirty="0" smtClean="0"/>
            </a:br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77843" y="5248504"/>
            <a:ext cx="1360509" cy="55510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MONTH</a:t>
            </a:r>
          </a:p>
        </p:txBody>
      </p:sp>
      <p:sp>
        <p:nvSpPr>
          <p:cNvPr id="10" name="Rectangle 1"/>
          <p:cNvSpPr/>
          <p:nvPr userDrawn="1"/>
        </p:nvSpPr>
        <p:spPr>
          <a:xfrm>
            <a:off x="0" y="7"/>
            <a:ext cx="9144000" cy="1357639"/>
          </a:xfrm>
          <a:custGeom>
            <a:avLst/>
            <a:gdLst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1202727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434377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516772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202727">
                <a:moveTo>
                  <a:pt x="0" y="0"/>
                </a:moveTo>
                <a:lnTo>
                  <a:pt x="9144000" y="0"/>
                </a:lnTo>
                <a:lnTo>
                  <a:pt x="9144000" y="516772"/>
                </a:lnTo>
                <a:lnTo>
                  <a:pt x="0" y="120272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Picture 10" descr="CCFiber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4" y="319251"/>
            <a:ext cx="2513294" cy="469149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7010411" y="6289198"/>
            <a:ext cx="170879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100" dirty="0" smtClean="0">
                <a:solidFill>
                  <a:srgbClr val="5A6771"/>
                </a:solidFill>
                <a:latin typeface="Georgia" panose="02040502050405020303" pitchFamily="18" charset="0"/>
                <a:cs typeface="Franklin Gothic Medium"/>
              </a:rPr>
              <a:t>The pathway to possible.</a:t>
            </a:r>
            <a:endParaRPr lang="en-US" sz="1100" dirty="0">
              <a:solidFill>
                <a:srgbClr val="5A6771"/>
              </a:solidFill>
              <a:latin typeface="Georgia" panose="02040502050405020303" pitchFamily="18" charset="0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946299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r="11894" b="750"/>
          <a:stretch/>
        </p:blipFill>
        <p:spPr>
          <a:xfrm>
            <a:off x="-1" y="-142332"/>
            <a:ext cx="9144001" cy="70003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7839" y="1682569"/>
            <a:ext cx="6858000" cy="2606040"/>
          </a:xfrm>
        </p:spPr>
        <p:txBody>
          <a:bodyPr lIns="0" rIns="0" anchor="ctr">
            <a:noAutofit/>
          </a:bodyPr>
          <a:lstStyle>
            <a:lvl1pPr algn="l">
              <a:lnSpc>
                <a:spcPct val="82000"/>
              </a:lnSpc>
              <a:defRPr sz="6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Place title of presentation </a:t>
            </a:r>
            <a:br>
              <a:rPr lang="en-US" dirty="0" smtClean="0"/>
            </a:br>
            <a:r>
              <a:rPr lang="en-US" dirty="0" smtClean="0"/>
              <a:t>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7837" y="4475571"/>
            <a:ext cx="6858001" cy="724943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Place subtitle/description</a:t>
            </a:r>
            <a:br>
              <a:rPr lang="en-US" dirty="0" smtClean="0"/>
            </a:br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77843" y="5248504"/>
            <a:ext cx="1360509" cy="55510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MONTH</a:t>
            </a:r>
          </a:p>
        </p:txBody>
      </p:sp>
      <p:sp>
        <p:nvSpPr>
          <p:cNvPr id="11" name="Rectangle 1"/>
          <p:cNvSpPr/>
          <p:nvPr userDrawn="1"/>
        </p:nvSpPr>
        <p:spPr>
          <a:xfrm>
            <a:off x="0" y="7"/>
            <a:ext cx="9144000" cy="1357639"/>
          </a:xfrm>
          <a:custGeom>
            <a:avLst/>
            <a:gdLst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1202727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434377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516772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202727">
                <a:moveTo>
                  <a:pt x="0" y="0"/>
                </a:moveTo>
                <a:lnTo>
                  <a:pt x="9144000" y="0"/>
                </a:lnTo>
                <a:lnTo>
                  <a:pt x="9144000" y="516772"/>
                </a:lnTo>
                <a:lnTo>
                  <a:pt x="0" y="120272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11" descr="CCFiber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4" y="319251"/>
            <a:ext cx="2513294" cy="46914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7010411" y="6289198"/>
            <a:ext cx="170879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100" dirty="0" smtClean="0">
                <a:solidFill>
                  <a:srgbClr val="FFFFFF"/>
                </a:solidFill>
                <a:latin typeface="Georgia" panose="02040502050405020303" pitchFamily="18" charset="0"/>
                <a:cs typeface="Franklin Gothic Medium"/>
              </a:rPr>
              <a:t>The pathway to possible.</a:t>
            </a:r>
            <a:endParaRPr lang="en-US" sz="1100" dirty="0">
              <a:solidFill>
                <a:srgbClr val="FFFFFF"/>
              </a:solidFill>
              <a:latin typeface="Georgia" panose="02040502050405020303" pitchFamily="18" charset="0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13123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0"/>
          <a:stretch/>
        </p:blipFill>
        <p:spPr>
          <a:xfrm>
            <a:off x="0" y="4"/>
            <a:ext cx="9148001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7840" y="1682569"/>
            <a:ext cx="6857066" cy="2606040"/>
          </a:xfrm>
        </p:spPr>
        <p:txBody>
          <a:bodyPr lIns="0" rIns="0" anchor="ctr">
            <a:noAutofit/>
          </a:bodyPr>
          <a:lstStyle>
            <a:lvl1pPr algn="l">
              <a:lnSpc>
                <a:spcPct val="82000"/>
              </a:lnSpc>
              <a:defRPr sz="6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Place title of presentation </a:t>
            </a:r>
            <a:br>
              <a:rPr lang="en-US" dirty="0" smtClean="0"/>
            </a:br>
            <a:r>
              <a:rPr lang="en-US" dirty="0" smtClean="0"/>
              <a:t>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7838" y="4475571"/>
            <a:ext cx="6857068" cy="724943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Place subtitle/description</a:t>
            </a:r>
            <a:br>
              <a:rPr lang="en-US" dirty="0" smtClean="0"/>
            </a:br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77843" y="5248504"/>
            <a:ext cx="1360509" cy="55510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MONTH</a:t>
            </a:r>
          </a:p>
        </p:txBody>
      </p:sp>
      <p:sp>
        <p:nvSpPr>
          <p:cNvPr id="10" name="Rectangle 1"/>
          <p:cNvSpPr/>
          <p:nvPr userDrawn="1"/>
        </p:nvSpPr>
        <p:spPr>
          <a:xfrm>
            <a:off x="0" y="7"/>
            <a:ext cx="9144000" cy="1357639"/>
          </a:xfrm>
          <a:custGeom>
            <a:avLst/>
            <a:gdLst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1202727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434377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516772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202727">
                <a:moveTo>
                  <a:pt x="0" y="0"/>
                </a:moveTo>
                <a:lnTo>
                  <a:pt x="9144000" y="0"/>
                </a:lnTo>
                <a:lnTo>
                  <a:pt x="9144000" y="516772"/>
                </a:lnTo>
                <a:lnTo>
                  <a:pt x="0" y="120272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11" descr="CCFiber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4" y="319251"/>
            <a:ext cx="2513294" cy="469149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7010411" y="6289198"/>
            <a:ext cx="170879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100" dirty="0" smtClean="0">
                <a:solidFill>
                  <a:srgbClr val="FFFFFF"/>
                </a:solidFill>
                <a:latin typeface="Georgia" panose="02040502050405020303" pitchFamily="18" charset="0"/>
                <a:cs typeface="Franklin Gothic Medium"/>
              </a:rPr>
              <a:t>The pathway to possible.</a:t>
            </a:r>
            <a:endParaRPr lang="en-US" sz="1100" dirty="0">
              <a:solidFill>
                <a:srgbClr val="FFFFFF"/>
              </a:solidFill>
              <a:latin typeface="Georgia" panose="02040502050405020303" pitchFamily="18" charset="0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45395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CFiber_Divider01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6120" b="11551"/>
          <a:stretch/>
        </p:blipFill>
        <p:spPr>
          <a:xfrm>
            <a:off x="0" y="7"/>
            <a:ext cx="9144000" cy="61632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4374" y="6450601"/>
            <a:ext cx="248784" cy="165544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50">
                <a:solidFill>
                  <a:srgbClr val="5A6771"/>
                </a:solidFill>
              </a:defRPr>
            </a:lvl1pPr>
          </a:lstStyle>
          <a:p>
            <a:fld id="{CA217CA2-108F-D246-B7E4-F65166CF03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75487" y="901143"/>
            <a:ext cx="6994719" cy="4289689"/>
          </a:xfrm>
        </p:spPr>
        <p:txBody>
          <a:bodyPr>
            <a:noAutofit/>
          </a:bodyPr>
          <a:lstStyle>
            <a:lvl1pPr>
              <a:lnSpc>
                <a:spcPct val="82000"/>
              </a:lnSpc>
              <a:defRPr sz="62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Place title of divider/transitional slide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654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" r="21576" b="11790"/>
          <a:stretch/>
        </p:blipFill>
        <p:spPr>
          <a:xfrm>
            <a:off x="0" y="5"/>
            <a:ext cx="9144000" cy="61630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75487" y="901143"/>
            <a:ext cx="6987411" cy="4289689"/>
          </a:xfrm>
        </p:spPr>
        <p:txBody>
          <a:bodyPr>
            <a:noAutofit/>
          </a:bodyPr>
          <a:lstStyle>
            <a:lvl1pPr>
              <a:lnSpc>
                <a:spcPct val="82000"/>
              </a:lnSpc>
              <a:defRPr sz="62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Place title of divider/transitional slide here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4374" y="6450601"/>
            <a:ext cx="248784" cy="165544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50">
                <a:solidFill>
                  <a:srgbClr val="5A6771"/>
                </a:solidFill>
              </a:defRPr>
            </a:lvl1pPr>
          </a:lstStyle>
          <a:p>
            <a:fld id="{CA217CA2-108F-D246-B7E4-F65166CF03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074" y="6427721"/>
            <a:ext cx="3276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66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7" r="4370" b="13406"/>
          <a:stretch/>
        </p:blipFill>
        <p:spPr>
          <a:xfrm>
            <a:off x="0" y="0"/>
            <a:ext cx="9144000" cy="613163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75487" y="901141"/>
            <a:ext cx="6995160" cy="4297680"/>
          </a:xfrm>
        </p:spPr>
        <p:txBody>
          <a:bodyPr>
            <a:noAutofit/>
          </a:bodyPr>
          <a:lstStyle>
            <a:lvl1pPr>
              <a:lnSpc>
                <a:spcPct val="82000"/>
              </a:lnSpc>
              <a:defRPr sz="62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Place title of divider/transitional slide here</a:t>
            </a:r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4374" y="6450601"/>
            <a:ext cx="248784" cy="165544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50">
                <a:solidFill>
                  <a:srgbClr val="5A6771"/>
                </a:solidFill>
              </a:defRPr>
            </a:lvl1pPr>
          </a:lstStyle>
          <a:p>
            <a:fld id="{CA217CA2-108F-D246-B7E4-F65166CF03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532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6" r="7563" b="288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75489" y="901143"/>
            <a:ext cx="6994781" cy="4289689"/>
          </a:xfrm>
        </p:spPr>
        <p:txBody>
          <a:bodyPr>
            <a:noAutofit/>
          </a:bodyPr>
          <a:lstStyle>
            <a:lvl1pPr>
              <a:lnSpc>
                <a:spcPct val="82000"/>
              </a:lnSpc>
              <a:defRPr sz="62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Place title of divider/transitional slide here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4374" y="6450601"/>
            <a:ext cx="248784" cy="165544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50">
                <a:solidFill>
                  <a:srgbClr val="5A6771"/>
                </a:solidFill>
              </a:defRPr>
            </a:lvl1pPr>
          </a:lstStyle>
          <a:p>
            <a:fld id="{CA217CA2-108F-D246-B7E4-F65166CF03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86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" r="21576" b="11790"/>
          <a:stretch/>
        </p:blipFill>
        <p:spPr>
          <a:xfrm>
            <a:off x="0" y="5"/>
            <a:ext cx="9144000" cy="61630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75487" y="901143"/>
            <a:ext cx="6987411" cy="4289689"/>
          </a:xfrm>
        </p:spPr>
        <p:txBody>
          <a:bodyPr>
            <a:noAutofit/>
          </a:bodyPr>
          <a:lstStyle>
            <a:lvl1pPr>
              <a:lnSpc>
                <a:spcPct val="82000"/>
              </a:lnSpc>
              <a:defRPr sz="62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Place title of divider/transitional slide here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4374" y="6450601"/>
            <a:ext cx="248784" cy="165544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50">
                <a:solidFill>
                  <a:srgbClr val="5A6771"/>
                </a:solidFill>
              </a:defRPr>
            </a:lvl1pPr>
          </a:lstStyle>
          <a:p>
            <a:fld id="{CA217CA2-108F-D246-B7E4-F65166CF03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598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0359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909" y="292608"/>
            <a:ext cx="8229600" cy="1278693"/>
          </a:xfrm>
        </p:spPr>
        <p:txBody>
          <a:bodyPr>
            <a:normAutofit/>
          </a:bodyPr>
          <a:lstStyle>
            <a:lvl1pPr>
              <a:defRPr sz="5800"/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6910" y="1662171"/>
            <a:ext cx="8229600" cy="4342641"/>
          </a:xfrm>
        </p:spPr>
        <p:txBody>
          <a:bodyPr numCol="1">
            <a:normAutofit/>
          </a:bodyPr>
          <a:lstStyle>
            <a:lvl1pPr marL="509588" indent="-509588">
              <a:buFontTx/>
              <a:buNone/>
              <a:defRPr sz="2800" baseline="0">
                <a:latin typeface="+mj-lt"/>
              </a:defRPr>
            </a:lvl1pPr>
          </a:lstStyle>
          <a:p>
            <a:pPr lvl="0"/>
            <a:r>
              <a:rPr lang="en-US" dirty="0" smtClean="0"/>
              <a:t>Place body text here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4374" y="6450601"/>
            <a:ext cx="248784" cy="165544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50">
                <a:solidFill>
                  <a:srgbClr val="5A6771"/>
                </a:solidFill>
              </a:defRPr>
            </a:lvl1pPr>
          </a:lstStyle>
          <a:p>
            <a:fld id="{CA217CA2-108F-D246-B7E4-F65166CF03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842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035933"/>
            <a:ext cx="9144000" cy="82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909" y="346908"/>
            <a:ext cx="8229600" cy="903120"/>
          </a:xfrm>
        </p:spPr>
        <p:txBody>
          <a:bodyPr/>
          <a:lstStyle/>
          <a:p>
            <a:r>
              <a:rPr lang="en-US" dirty="0" smtClean="0"/>
              <a:t>Place title of one-chart slide here 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86912" y="5582226"/>
            <a:ext cx="8205787" cy="403788"/>
          </a:xfrm>
        </p:spPr>
        <p:txBody>
          <a:bodyPr anchor="b">
            <a:normAutofit/>
          </a:bodyPr>
          <a:lstStyle>
            <a:lvl1pPr>
              <a:defRPr sz="700" baseline="0"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Place footnote text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1145318" y="1250029"/>
            <a:ext cx="6739427" cy="360259"/>
          </a:xfrm>
        </p:spPr>
        <p:txBody>
          <a:bodyPr tIns="0" bIns="0">
            <a:normAutofit/>
          </a:bodyPr>
          <a:lstStyle>
            <a:lvl1pPr>
              <a:spcBef>
                <a:spcPts val="0"/>
              </a:spcBef>
              <a:defRPr sz="1200">
                <a:solidFill>
                  <a:srgbClr val="000000"/>
                </a:solidFill>
              </a:defRPr>
            </a:lvl1pPr>
            <a:lvl2pPr>
              <a:spcBef>
                <a:spcPts val="0"/>
              </a:spcBef>
              <a:defRPr sz="1100">
                <a:solidFill>
                  <a:srgbClr val="000000"/>
                </a:solidFill>
              </a:defRPr>
            </a:lvl2pPr>
            <a:lvl3pPr>
              <a:spcBef>
                <a:spcPts val="0"/>
              </a:spcBef>
              <a:defRPr sz="1100">
                <a:solidFill>
                  <a:srgbClr val="000000"/>
                </a:solidFill>
              </a:defRPr>
            </a:lvl3pPr>
            <a:lvl4pPr>
              <a:spcBef>
                <a:spcPts val="0"/>
              </a:spcBef>
              <a:defRPr sz="1100">
                <a:solidFill>
                  <a:srgbClr val="000000"/>
                </a:solidFill>
              </a:defRPr>
            </a:lvl4pPr>
            <a:lvl5pPr>
              <a:spcBef>
                <a:spcPts val="0"/>
              </a:spcBef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Place chart header here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838" y="6304295"/>
            <a:ext cx="1560512" cy="28633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6126479" y="6302621"/>
            <a:ext cx="2546689" cy="1308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50" dirty="0" smtClean="0">
                <a:solidFill>
                  <a:srgbClr val="5A6771">
                    <a:lumMod val="40000"/>
                    <a:lumOff val="60000"/>
                  </a:srgbClr>
                </a:solidFill>
                <a:cs typeface="Franklin Gothic Medium"/>
              </a:rPr>
              <a:t>PROPRIETARY &amp; CONFIDENTIAL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8107577" y="6450154"/>
            <a:ext cx="386485" cy="1308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50" dirty="0" smtClean="0">
                <a:solidFill>
                  <a:srgbClr val="5A6771"/>
                </a:solidFill>
                <a:cs typeface="Franklin Gothic Medium"/>
              </a:rPr>
              <a:t>|  PAGE</a:t>
            </a:r>
            <a:endParaRPr lang="en-US" sz="850" dirty="0">
              <a:solidFill>
                <a:srgbClr val="5A6771"/>
              </a:solidFill>
              <a:cs typeface="Franklin Gothic Medium"/>
            </a:endParaRPr>
          </a:p>
        </p:txBody>
      </p:sp>
      <p:sp>
        <p:nvSpPr>
          <p:cNvPr id="24" name="Text Placeholder 15"/>
          <p:cNvSpPr txBox="1">
            <a:spLocks/>
          </p:cNvSpPr>
          <p:nvPr userDrawn="1"/>
        </p:nvSpPr>
        <p:spPr>
          <a:xfrm>
            <a:off x="6356609" y="6450151"/>
            <a:ext cx="1731919" cy="24557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69863" indent="-169863" algn="l" defTabSz="457200" rtl="0" eaLnBrk="1" latinLnBrk="0" hangingPunct="1">
              <a:spcBef>
                <a:spcPts val="800"/>
              </a:spcBef>
              <a:buFont typeface="Arial"/>
              <a:buChar char="•"/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511175" indent="-225425" algn="l" defTabSz="457200" rtl="0" eaLnBrk="1" latinLnBrk="0" hangingPunct="1">
              <a:spcBef>
                <a:spcPts val="800"/>
              </a:spcBef>
              <a:buFont typeface="Lucida Grande"/>
              <a:buChar char="-"/>
              <a:tabLst/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742950" indent="-171450" algn="l" defTabSz="457200" rtl="0" eaLnBrk="1" latinLnBrk="0" hangingPunct="1">
              <a:spcBef>
                <a:spcPts val="800"/>
              </a:spcBef>
              <a:buFont typeface="Arial"/>
              <a:buChar char="•"/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030288" indent="-231775" algn="l" defTabSz="457200" rtl="0" eaLnBrk="1" latinLnBrk="0" hangingPunct="1">
              <a:spcBef>
                <a:spcPts val="800"/>
              </a:spcBef>
              <a:buFont typeface="Lucida Grande"/>
              <a:buChar char="-"/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50" dirty="0" smtClean="0">
                <a:solidFill>
                  <a:srgbClr val="5A6771"/>
                </a:solidFill>
              </a:rPr>
              <a:t>MONTH YEAR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4374" y="6450601"/>
            <a:ext cx="248784" cy="165544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50">
                <a:solidFill>
                  <a:srgbClr val="5A6771"/>
                </a:solidFill>
              </a:defRPr>
            </a:lvl1pPr>
          </a:lstStyle>
          <a:p>
            <a:fld id="{CA217CA2-108F-D246-B7E4-F65166CF03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465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hart w/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909" y="346908"/>
            <a:ext cx="8229600" cy="903120"/>
          </a:xfrm>
        </p:spPr>
        <p:txBody>
          <a:bodyPr/>
          <a:lstStyle/>
          <a:p>
            <a:r>
              <a:rPr lang="en-US" dirty="0" smtClean="0"/>
              <a:t>Place title of one-chart slide with text here 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486909" y="1250029"/>
            <a:ext cx="2514600" cy="432979"/>
          </a:xfrm>
        </p:spPr>
        <p:txBody>
          <a:bodyPr tIns="0" bIns="0">
            <a:normAutofit/>
          </a:bodyPr>
          <a:lstStyle>
            <a:lvl1pPr>
              <a:spcBef>
                <a:spcPts val="0"/>
              </a:spcBef>
              <a:defRPr sz="1200">
                <a:solidFill>
                  <a:srgbClr val="000000"/>
                </a:solidFill>
              </a:defRPr>
            </a:lvl1pPr>
            <a:lvl2pPr>
              <a:spcBef>
                <a:spcPts val="0"/>
              </a:spcBef>
              <a:defRPr sz="1100">
                <a:solidFill>
                  <a:srgbClr val="000000"/>
                </a:solidFill>
              </a:defRPr>
            </a:lvl2pPr>
            <a:lvl3pPr>
              <a:spcBef>
                <a:spcPts val="0"/>
              </a:spcBef>
              <a:defRPr sz="1100">
                <a:solidFill>
                  <a:srgbClr val="000000"/>
                </a:solidFill>
              </a:defRPr>
            </a:lvl3pPr>
            <a:lvl4pPr>
              <a:spcBef>
                <a:spcPts val="0"/>
              </a:spcBef>
              <a:defRPr sz="1100">
                <a:solidFill>
                  <a:srgbClr val="000000"/>
                </a:solidFill>
              </a:defRPr>
            </a:lvl4pPr>
            <a:lvl5pPr>
              <a:spcBef>
                <a:spcPts val="0"/>
              </a:spcBef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Place chart header here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86910" y="1683008"/>
            <a:ext cx="2514600" cy="3573797"/>
          </a:xfrm>
        </p:spPr>
        <p:txBody>
          <a:bodyPr>
            <a:normAutofit/>
          </a:bodyPr>
          <a:lstStyle>
            <a:lvl1pPr>
              <a:spcBef>
                <a:spcPts val="400"/>
              </a:spcBef>
              <a:defRPr sz="1100"/>
            </a:lvl1pPr>
            <a:lvl2pPr marL="117475" indent="-117475">
              <a:spcBef>
                <a:spcPts val="400"/>
              </a:spcBef>
              <a:defRPr sz="1100"/>
            </a:lvl2pPr>
            <a:lvl3pPr marL="288925" indent="-107950">
              <a:spcBef>
                <a:spcPts val="400"/>
              </a:spcBef>
              <a:defRPr sz="1100"/>
            </a:lvl3pPr>
            <a:lvl4pPr>
              <a:spcBef>
                <a:spcPts val="400"/>
              </a:spcBef>
              <a:defRPr sz="1000"/>
            </a:lvl4pPr>
            <a:lvl5pPr>
              <a:spcBef>
                <a:spcPts val="400"/>
              </a:spcBef>
              <a:defRPr sz="1000"/>
            </a:lvl5pPr>
          </a:lstStyle>
          <a:p>
            <a:pPr lvl="0"/>
            <a:r>
              <a:rPr lang="en-US" dirty="0" smtClean="0"/>
              <a:t>Place chart body text here</a:t>
            </a:r>
          </a:p>
          <a:p>
            <a:pPr lvl="1"/>
            <a:r>
              <a:rPr lang="en-US" dirty="0" smtClean="0"/>
              <a:t>Place first level bullet text here</a:t>
            </a:r>
          </a:p>
          <a:p>
            <a:pPr lvl="2"/>
            <a:r>
              <a:rPr lang="en-US" dirty="0" smtClean="0"/>
              <a:t>Place second level bullet text here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86912" y="5582226"/>
            <a:ext cx="8205787" cy="403788"/>
          </a:xfrm>
        </p:spPr>
        <p:txBody>
          <a:bodyPr anchor="b">
            <a:normAutofit/>
          </a:bodyPr>
          <a:lstStyle>
            <a:lvl1pPr>
              <a:defRPr sz="700" baseline="0"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Place footnote text here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035933"/>
            <a:ext cx="9144000" cy="82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838" y="6304295"/>
            <a:ext cx="1560512" cy="28633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6126479" y="6302621"/>
            <a:ext cx="2546689" cy="1308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50" dirty="0" smtClean="0">
                <a:solidFill>
                  <a:srgbClr val="5A6771">
                    <a:lumMod val="40000"/>
                    <a:lumOff val="60000"/>
                  </a:srgbClr>
                </a:solidFill>
                <a:cs typeface="Franklin Gothic Medium"/>
              </a:rPr>
              <a:t>PROPRIETARY &amp; CONFIDENTIAL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8107577" y="6450154"/>
            <a:ext cx="386485" cy="1308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50" dirty="0" smtClean="0">
                <a:solidFill>
                  <a:srgbClr val="5A6771"/>
                </a:solidFill>
                <a:cs typeface="Franklin Gothic Medium"/>
              </a:rPr>
              <a:t>|  PAGE</a:t>
            </a:r>
            <a:endParaRPr lang="en-US" sz="850" dirty="0">
              <a:solidFill>
                <a:srgbClr val="5A6771"/>
              </a:solidFill>
              <a:cs typeface="Franklin Gothic Medium"/>
            </a:endParaRPr>
          </a:p>
        </p:txBody>
      </p:sp>
      <p:sp>
        <p:nvSpPr>
          <p:cNvPr id="19" name="Text Placeholder 15"/>
          <p:cNvSpPr txBox="1">
            <a:spLocks/>
          </p:cNvSpPr>
          <p:nvPr userDrawn="1"/>
        </p:nvSpPr>
        <p:spPr>
          <a:xfrm>
            <a:off x="6356609" y="6450151"/>
            <a:ext cx="1731919" cy="24557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69863" indent="-169863" algn="l" defTabSz="457200" rtl="0" eaLnBrk="1" latinLnBrk="0" hangingPunct="1">
              <a:spcBef>
                <a:spcPts val="800"/>
              </a:spcBef>
              <a:buFont typeface="Arial"/>
              <a:buChar char="•"/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511175" indent="-225425" algn="l" defTabSz="457200" rtl="0" eaLnBrk="1" latinLnBrk="0" hangingPunct="1">
              <a:spcBef>
                <a:spcPts val="800"/>
              </a:spcBef>
              <a:buFont typeface="Lucida Grande"/>
              <a:buChar char="-"/>
              <a:tabLst/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742950" indent="-171450" algn="l" defTabSz="457200" rtl="0" eaLnBrk="1" latinLnBrk="0" hangingPunct="1">
              <a:spcBef>
                <a:spcPts val="800"/>
              </a:spcBef>
              <a:buFont typeface="Arial"/>
              <a:buChar char="•"/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030288" indent="-231775" algn="l" defTabSz="457200" rtl="0" eaLnBrk="1" latinLnBrk="0" hangingPunct="1">
              <a:spcBef>
                <a:spcPts val="800"/>
              </a:spcBef>
              <a:buFont typeface="Lucida Grande"/>
              <a:buChar char="-"/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50" dirty="0" smtClean="0">
                <a:solidFill>
                  <a:srgbClr val="5A6771"/>
                </a:solidFill>
              </a:rPr>
              <a:t>MONTH YEAR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4374" y="6450601"/>
            <a:ext cx="248784" cy="165544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50">
                <a:solidFill>
                  <a:srgbClr val="5A6771"/>
                </a:solidFill>
              </a:defRPr>
            </a:lvl1pPr>
          </a:lstStyle>
          <a:p>
            <a:fld id="{CA217CA2-108F-D246-B7E4-F65166CF03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7351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909" y="346908"/>
            <a:ext cx="8229600" cy="903120"/>
          </a:xfrm>
        </p:spPr>
        <p:txBody>
          <a:bodyPr/>
          <a:lstStyle/>
          <a:p>
            <a:r>
              <a:rPr lang="en-US" dirty="0" smtClean="0"/>
              <a:t>Place title of two-chart slide here 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1143556" y="1250029"/>
            <a:ext cx="2925097" cy="432979"/>
          </a:xfrm>
        </p:spPr>
        <p:txBody>
          <a:bodyPr tIns="0" bIns="0">
            <a:normAutofit/>
          </a:bodyPr>
          <a:lstStyle>
            <a:lvl1pPr>
              <a:spcBef>
                <a:spcPts val="0"/>
              </a:spcBef>
              <a:defRPr sz="1200">
                <a:solidFill>
                  <a:srgbClr val="000000"/>
                </a:solidFill>
              </a:defRPr>
            </a:lvl1pPr>
            <a:lvl2pPr>
              <a:spcBef>
                <a:spcPts val="0"/>
              </a:spcBef>
              <a:defRPr sz="1100">
                <a:solidFill>
                  <a:srgbClr val="000000"/>
                </a:solidFill>
              </a:defRPr>
            </a:lvl2pPr>
            <a:lvl3pPr>
              <a:spcBef>
                <a:spcPts val="0"/>
              </a:spcBef>
              <a:defRPr sz="1100">
                <a:solidFill>
                  <a:srgbClr val="000000"/>
                </a:solidFill>
              </a:defRPr>
            </a:lvl3pPr>
            <a:lvl4pPr>
              <a:spcBef>
                <a:spcPts val="0"/>
              </a:spcBef>
              <a:defRPr sz="1100">
                <a:solidFill>
                  <a:srgbClr val="000000"/>
                </a:solidFill>
              </a:defRPr>
            </a:lvl4pPr>
            <a:lvl5pPr>
              <a:spcBef>
                <a:spcPts val="0"/>
              </a:spcBef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Place chart header here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143550" y="4584935"/>
            <a:ext cx="2925096" cy="931596"/>
          </a:xfrm>
        </p:spPr>
        <p:txBody>
          <a:bodyPr>
            <a:normAutofit/>
          </a:bodyPr>
          <a:lstStyle>
            <a:lvl1pPr>
              <a:spcBef>
                <a:spcPts val="400"/>
              </a:spcBef>
              <a:defRPr sz="1100"/>
            </a:lvl1pPr>
            <a:lvl2pPr marL="117475" indent="-117475">
              <a:spcBef>
                <a:spcPts val="400"/>
              </a:spcBef>
              <a:defRPr sz="1100"/>
            </a:lvl2pPr>
            <a:lvl3pPr marL="288925" indent="-107950">
              <a:spcBef>
                <a:spcPts val="400"/>
              </a:spcBef>
              <a:defRPr sz="1100"/>
            </a:lvl3pPr>
            <a:lvl4pPr>
              <a:spcBef>
                <a:spcPts val="400"/>
              </a:spcBef>
              <a:defRPr sz="1000"/>
            </a:lvl4pPr>
            <a:lvl5pPr>
              <a:spcBef>
                <a:spcPts val="400"/>
              </a:spcBef>
              <a:defRPr sz="1000"/>
            </a:lvl5pPr>
          </a:lstStyle>
          <a:p>
            <a:pPr lvl="0"/>
            <a:r>
              <a:rPr lang="en-US" dirty="0" smtClean="0"/>
              <a:t>Place chart body text here</a:t>
            </a:r>
          </a:p>
          <a:p>
            <a:pPr lvl="1"/>
            <a:r>
              <a:rPr lang="en-US" dirty="0" smtClean="0"/>
              <a:t>Place first level bullet text here</a:t>
            </a:r>
          </a:p>
          <a:p>
            <a:pPr lvl="2"/>
            <a:r>
              <a:rPr lang="en-US" dirty="0" smtClean="0"/>
              <a:t>Place second level bullet text here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86912" y="5582226"/>
            <a:ext cx="8205787" cy="403788"/>
          </a:xfrm>
        </p:spPr>
        <p:txBody>
          <a:bodyPr anchor="b">
            <a:normAutofit/>
          </a:bodyPr>
          <a:lstStyle>
            <a:lvl1pPr>
              <a:defRPr sz="700" baseline="0"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Place footnote text here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5047264" y="4584935"/>
            <a:ext cx="2922722" cy="931596"/>
          </a:xfrm>
        </p:spPr>
        <p:txBody>
          <a:bodyPr>
            <a:normAutofit/>
          </a:bodyPr>
          <a:lstStyle>
            <a:lvl1pPr>
              <a:spcBef>
                <a:spcPts val="400"/>
              </a:spcBef>
              <a:defRPr sz="1100"/>
            </a:lvl1pPr>
            <a:lvl2pPr marL="117475" indent="-117475">
              <a:spcBef>
                <a:spcPts val="400"/>
              </a:spcBef>
              <a:defRPr sz="1100"/>
            </a:lvl2pPr>
            <a:lvl3pPr marL="288925" indent="-107950">
              <a:spcBef>
                <a:spcPts val="400"/>
              </a:spcBef>
              <a:defRPr sz="1100"/>
            </a:lvl3pPr>
            <a:lvl4pPr>
              <a:spcBef>
                <a:spcPts val="400"/>
              </a:spcBef>
              <a:defRPr sz="1000"/>
            </a:lvl4pPr>
            <a:lvl5pPr>
              <a:spcBef>
                <a:spcPts val="400"/>
              </a:spcBef>
              <a:defRPr sz="1000"/>
            </a:lvl5pPr>
          </a:lstStyle>
          <a:p>
            <a:pPr lvl="0"/>
            <a:r>
              <a:rPr lang="en-US" dirty="0" smtClean="0"/>
              <a:t>Place chart body text here</a:t>
            </a:r>
          </a:p>
          <a:p>
            <a:pPr lvl="1"/>
            <a:r>
              <a:rPr lang="en-US" dirty="0" smtClean="0"/>
              <a:t>Place first level bullet text here</a:t>
            </a:r>
          </a:p>
          <a:p>
            <a:pPr lvl="2"/>
            <a:r>
              <a:rPr lang="en-US" dirty="0" smtClean="0"/>
              <a:t>Place second level bullet text here</a:t>
            </a:r>
            <a:endParaRPr lang="en-US" dirty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5047264" y="1250029"/>
            <a:ext cx="2922722" cy="432979"/>
          </a:xfrm>
        </p:spPr>
        <p:txBody>
          <a:bodyPr tIns="0" bIns="0">
            <a:normAutofit/>
          </a:bodyPr>
          <a:lstStyle>
            <a:lvl1pPr>
              <a:spcBef>
                <a:spcPts val="0"/>
              </a:spcBef>
              <a:defRPr sz="1200">
                <a:solidFill>
                  <a:srgbClr val="000000"/>
                </a:solidFill>
              </a:defRPr>
            </a:lvl1pPr>
            <a:lvl2pPr>
              <a:spcBef>
                <a:spcPts val="0"/>
              </a:spcBef>
              <a:defRPr sz="1100">
                <a:solidFill>
                  <a:srgbClr val="000000"/>
                </a:solidFill>
              </a:defRPr>
            </a:lvl2pPr>
            <a:lvl3pPr>
              <a:spcBef>
                <a:spcPts val="0"/>
              </a:spcBef>
              <a:defRPr sz="1100">
                <a:solidFill>
                  <a:srgbClr val="000000"/>
                </a:solidFill>
              </a:defRPr>
            </a:lvl3pPr>
            <a:lvl4pPr>
              <a:spcBef>
                <a:spcPts val="0"/>
              </a:spcBef>
              <a:defRPr sz="1100">
                <a:solidFill>
                  <a:srgbClr val="000000"/>
                </a:solidFill>
              </a:defRPr>
            </a:lvl4pPr>
            <a:lvl5pPr>
              <a:spcBef>
                <a:spcPts val="0"/>
              </a:spcBef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Place chart header here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6035933"/>
            <a:ext cx="9144000" cy="82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838" y="6304295"/>
            <a:ext cx="1560512" cy="286332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6126479" y="6302621"/>
            <a:ext cx="2546689" cy="1308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50" dirty="0" smtClean="0">
                <a:solidFill>
                  <a:srgbClr val="5A6771">
                    <a:lumMod val="40000"/>
                    <a:lumOff val="60000"/>
                  </a:srgbClr>
                </a:solidFill>
                <a:cs typeface="Franklin Gothic Medium"/>
              </a:rPr>
              <a:t>PROPRIETARY &amp; CONFIDENTIAL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8107577" y="6450154"/>
            <a:ext cx="386485" cy="1308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50" dirty="0" smtClean="0">
                <a:solidFill>
                  <a:srgbClr val="5A6771"/>
                </a:solidFill>
                <a:cs typeface="Franklin Gothic Medium"/>
              </a:rPr>
              <a:t>|  PAGE</a:t>
            </a:r>
            <a:endParaRPr lang="en-US" sz="850" dirty="0">
              <a:solidFill>
                <a:srgbClr val="5A6771"/>
              </a:solidFill>
              <a:cs typeface="Franklin Gothic Medium"/>
            </a:endParaRPr>
          </a:p>
        </p:txBody>
      </p:sp>
      <p:sp>
        <p:nvSpPr>
          <p:cNvPr id="22" name="Text Placeholder 15"/>
          <p:cNvSpPr txBox="1">
            <a:spLocks/>
          </p:cNvSpPr>
          <p:nvPr userDrawn="1"/>
        </p:nvSpPr>
        <p:spPr>
          <a:xfrm>
            <a:off x="6356609" y="6450151"/>
            <a:ext cx="1731919" cy="24557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69863" indent="-169863" algn="l" defTabSz="457200" rtl="0" eaLnBrk="1" latinLnBrk="0" hangingPunct="1">
              <a:spcBef>
                <a:spcPts val="800"/>
              </a:spcBef>
              <a:buFont typeface="Arial"/>
              <a:buChar char="•"/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511175" indent="-225425" algn="l" defTabSz="457200" rtl="0" eaLnBrk="1" latinLnBrk="0" hangingPunct="1">
              <a:spcBef>
                <a:spcPts val="800"/>
              </a:spcBef>
              <a:buFont typeface="Lucida Grande"/>
              <a:buChar char="-"/>
              <a:tabLst/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742950" indent="-171450" algn="l" defTabSz="457200" rtl="0" eaLnBrk="1" latinLnBrk="0" hangingPunct="1">
              <a:spcBef>
                <a:spcPts val="800"/>
              </a:spcBef>
              <a:buFont typeface="Arial"/>
              <a:buChar char="•"/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030288" indent="-231775" algn="l" defTabSz="457200" rtl="0" eaLnBrk="1" latinLnBrk="0" hangingPunct="1">
              <a:spcBef>
                <a:spcPts val="800"/>
              </a:spcBef>
              <a:buFont typeface="Lucida Grande"/>
              <a:buChar char="-"/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50" dirty="0" smtClean="0">
                <a:solidFill>
                  <a:srgbClr val="5A6771"/>
                </a:solidFill>
              </a:rPr>
              <a:t>MONTH YEAR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4374" y="6450601"/>
            <a:ext cx="248784" cy="165544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50">
                <a:solidFill>
                  <a:srgbClr val="5A6771"/>
                </a:solidFill>
              </a:defRPr>
            </a:lvl1pPr>
          </a:lstStyle>
          <a:p>
            <a:fld id="{CA217CA2-108F-D246-B7E4-F65166CF03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982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909" y="346908"/>
            <a:ext cx="8229600" cy="903120"/>
          </a:xfrm>
        </p:spPr>
        <p:txBody>
          <a:bodyPr/>
          <a:lstStyle/>
          <a:p>
            <a:r>
              <a:rPr lang="en-US" dirty="0" smtClean="0"/>
              <a:t>Place title of four-chart slide here 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486910" y="1250028"/>
            <a:ext cx="1506946" cy="309952"/>
          </a:xfrm>
        </p:spPr>
        <p:txBody>
          <a:bodyPr tIns="0" bIns="0">
            <a:noAutofit/>
          </a:bodyPr>
          <a:lstStyle>
            <a:lvl1pPr>
              <a:spcBef>
                <a:spcPts val="0"/>
              </a:spcBef>
              <a:defRPr sz="1100">
                <a:solidFill>
                  <a:srgbClr val="000000"/>
                </a:solidFill>
              </a:defRPr>
            </a:lvl1pPr>
            <a:lvl2pPr>
              <a:spcBef>
                <a:spcPts val="0"/>
              </a:spcBef>
              <a:defRPr sz="1100">
                <a:solidFill>
                  <a:srgbClr val="000000"/>
                </a:solidFill>
              </a:defRPr>
            </a:lvl2pPr>
            <a:lvl3pPr>
              <a:spcBef>
                <a:spcPts val="0"/>
              </a:spcBef>
              <a:defRPr sz="1100">
                <a:solidFill>
                  <a:srgbClr val="000000"/>
                </a:solidFill>
              </a:defRPr>
            </a:lvl3pPr>
            <a:lvl4pPr>
              <a:spcBef>
                <a:spcPts val="0"/>
              </a:spcBef>
              <a:defRPr sz="1100">
                <a:solidFill>
                  <a:srgbClr val="000000"/>
                </a:solidFill>
              </a:defRPr>
            </a:lvl4pPr>
            <a:lvl5pPr>
              <a:spcBef>
                <a:spcPts val="0"/>
              </a:spcBef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Place chart header here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86910" y="1559989"/>
            <a:ext cx="1506946" cy="1498121"/>
          </a:xfrm>
        </p:spPr>
        <p:txBody>
          <a:bodyPr>
            <a:normAutofit/>
          </a:bodyPr>
          <a:lstStyle>
            <a:lvl1pPr>
              <a:spcBef>
                <a:spcPts val="400"/>
              </a:spcBef>
              <a:defRPr sz="1000"/>
            </a:lvl1pPr>
            <a:lvl2pPr marL="117475" indent="-117475">
              <a:spcBef>
                <a:spcPts val="400"/>
              </a:spcBef>
              <a:defRPr sz="1000"/>
            </a:lvl2pPr>
            <a:lvl3pPr marL="225425" indent="-107950">
              <a:spcBef>
                <a:spcPts val="400"/>
              </a:spcBef>
              <a:defRPr sz="1000"/>
            </a:lvl3pPr>
            <a:lvl4pPr>
              <a:spcBef>
                <a:spcPts val="400"/>
              </a:spcBef>
              <a:defRPr sz="1000"/>
            </a:lvl4pPr>
            <a:lvl5pPr>
              <a:spcBef>
                <a:spcPts val="400"/>
              </a:spcBef>
              <a:defRPr sz="1000"/>
            </a:lvl5pPr>
          </a:lstStyle>
          <a:p>
            <a:pPr lvl="0"/>
            <a:r>
              <a:rPr lang="en-US" dirty="0" smtClean="0"/>
              <a:t>Place chart body text here</a:t>
            </a:r>
          </a:p>
          <a:p>
            <a:pPr lvl="1"/>
            <a:r>
              <a:rPr lang="en-US" dirty="0" smtClean="0"/>
              <a:t>Place first level bullet text here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86912" y="5582226"/>
            <a:ext cx="8205787" cy="403788"/>
          </a:xfrm>
        </p:spPr>
        <p:txBody>
          <a:bodyPr anchor="b">
            <a:normAutofit/>
          </a:bodyPr>
          <a:lstStyle>
            <a:lvl1pPr>
              <a:defRPr sz="700" baseline="0"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Place footnote text here</a:t>
            </a:r>
            <a:endParaRPr lang="en-US" dirty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4862047" y="1250028"/>
            <a:ext cx="1508760" cy="309952"/>
          </a:xfrm>
        </p:spPr>
        <p:txBody>
          <a:bodyPr tIns="0" bIns="0">
            <a:noAutofit/>
          </a:bodyPr>
          <a:lstStyle>
            <a:lvl1pPr>
              <a:spcBef>
                <a:spcPts val="0"/>
              </a:spcBef>
              <a:defRPr sz="1100">
                <a:solidFill>
                  <a:srgbClr val="000000"/>
                </a:solidFill>
              </a:defRPr>
            </a:lvl1pPr>
            <a:lvl2pPr>
              <a:spcBef>
                <a:spcPts val="0"/>
              </a:spcBef>
              <a:defRPr sz="1100">
                <a:solidFill>
                  <a:srgbClr val="000000"/>
                </a:solidFill>
              </a:defRPr>
            </a:lvl2pPr>
            <a:lvl3pPr>
              <a:spcBef>
                <a:spcPts val="0"/>
              </a:spcBef>
              <a:defRPr sz="1100">
                <a:solidFill>
                  <a:srgbClr val="000000"/>
                </a:solidFill>
              </a:defRPr>
            </a:lvl3pPr>
            <a:lvl4pPr>
              <a:spcBef>
                <a:spcPts val="0"/>
              </a:spcBef>
              <a:defRPr sz="1100">
                <a:solidFill>
                  <a:srgbClr val="000000"/>
                </a:solidFill>
              </a:defRPr>
            </a:lvl4pPr>
            <a:lvl5pPr>
              <a:spcBef>
                <a:spcPts val="0"/>
              </a:spcBef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Place chart header here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862047" y="1559989"/>
            <a:ext cx="1508760" cy="1491591"/>
          </a:xfrm>
        </p:spPr>
        <p:txBody>
          <a:bodyPr>
            <a:normAutofit/>
          </a:bodyPr>
          <a:lstStyle>
            <a:lvl1pPr>
              <a:spcBef>
                <a:spcPts val="400"/>
              </a:spcBef>
              <a:defRPr sz="1000"/>
            </a:lvl1pPr>
            <a:lvl2pPr marL="117475" indent="-117475">
              <a:spcBef>
                <a:spcPts val="400"/>
              </a:spcBef>
              <a:defRPr sz="1000"/>
            </a:lvl2pPr>
            <a:lvl3pPr marL="225425" indent="-107950">
              <a:spcBef>
                <a:spcPts val="400"/>
              </a:spcBef>
              <a:defRPr sz="1000"/>
            </a:lvl3pPr>
            <a:lvl4pPr>
              <a:spcBef>
                <a:spcPts val="400"/>
              </a:spcBef>
              <a:defRPr sz="1000"/>
            </a:lvl4pPr>
            <a:lvl5pPr>
              <a:spcBef>
                <a:spcPts val="400"/>
              </a:spcBef>
              <a:defRPr sz="1000"/>
            </a:lvl5pPr>
          </a:lstStyle>
          <a:p>
            <a:pPr lvl="0"/>
            <a:r>
              <a:rPr lang="en-US" dirty="0" smtClean="0"/>
              <a:t>Place chart body text here</a:t>
            </a:r>
          </a:p>
          <a:p>
            <a:pPr lvl="1"/>
            <a:r>
              <a:rPr lang="en-US" dirty="0" smtClean="0"/>
              <a:t>Place first level bullet text here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486910" y="3712667"/>
            <a:ext cx="1508760" cy="309952"/>
          </a:xfrm>
        </p:spPr>
        <p:txBody>
          <a:bodyPr tIns="0" bIns="0">
            <a:noAutofit/>
          </a:bodyPr>
          <a:lstStyle>
            <a:lvl1pPr>
              <a:spcBef>
                <a:spcPts val="0"/>
              </a:spcBef>
              <a:defRPr sz="1100">
                <a:solidFill>
                  <a:srgbClr val="000000"/>
                </a:solidFill>
              </a:defRPr>
            </a:lvl1pPr>
            <a:lvl2pPr>
              <a:spcBef>
                <a:spcPts val="0"/>
              </a:spcBef>
              <a:defRPr sz="1100">
                <a:solidFill>
                  <a:srgbClr val="000000"/>
                </a:solidFill>
              </a:defRPr>
            </a:lvl2pPr>
            <a:lvl3pPr>
              <a:spcBef>
                <a:spcPts val="0"/>
              </a:spcBef>
              <a:defRPr sz="1100">
                <a:solidFill>
                  <a:srgbClr val="000000"/>
                </a:solidFill>
              </a:defRPr>
            </a:lvl3pPr>
            <a:lvl4pPr>
              <a:spcBef>
                <a:spcPts val="0"/>
              </a:spcBef>
              <a:defRPr sz="1100">
                <a:solidFill>
                  <a:srgbClr val="000000"/>
                </a:solidFill>
              </a:defRPr>
            </a:lvl4pPr>
            <a:lvl5pPr>
              <a:spcBef>
                <a:spcPts val="0"/>
              </a:spcBef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Place chart header here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86910" y="4022620"/>
            <a:ext cx="1508760" cy="1493909"/>
          </a:xfrm>
        </p:spPr>
        <p:txBody>
          <a:bodyPr>
            <a:normAutofit/>
          </a:bodyPr>
          <a:lstStyle>
            <a:lvl1pPr>
              <a:spcBef>
                <a:spcPts val="400"/>
              </a:spcBef>
              <a:defRPr sz="1000"/>
            </a:lvl1pPr>
            <a:lvl2pPr marL="117475" indent="-117475">
              <a:spcBef>
                <a:spcPts val="400"/>
              </a:spcBef>
              <a:defRPr sz="1000"/>
            </a:lvl2pPr>
            <a:lvl3pPr marL="225425" indent="-107950">
              <a:spcBef>
                <a:spcPts val="400"/>
              </a:spcBef>
              <a:defRPr sz="1000"/>
            </a:lvl3pPr>
            <a:lvl4pPr>
              <a:spcBef>
                <a:spcPts val="400"/>
              </a:spcBef>
              <a:defRPr sz="1000"/>
            </a:lvl4pPr>
            <a:lvl5pPr>
              <a:spcBef>
                <a:spcPts val="400"/>
              </a:spcBef>
              <a:defRPr sz="1000"/>
            </a:lvl5pPr>
          </a:lstStyle>
          <a:p>
            <a:pPr lvl="0"/>
            <a:r>
              <a:rPr lang="en-US" dirty="0" smtClean="0"/>
              <a:t>Place chart body text here</a:t>
            </a:r>
          </a:p>
          <a:p>
            <a:pPr lvl="1"/>
            <a:r>
              <a:rPr lang="en-US" dirty="0" smtClean="0"/>
              <a:t>Place first level bullet text here</a:t>
            </a:r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862047" y="3712667"/>
            <a:ext cx="1508760" cy="309952"/>
          </a:xfrm>
        </p:spPr>
        <p:txBody>
          <a:bodyPr tIns="0" bIns="0">
            <a:noAutofit/>
          </a:bodyPr>
          <a:lstStyle>
            <a:lvl1pPr>
              <a:spcBef>
                <a:spcPts val="0"/>
              </a:spcBef>
              <a:defRPr sz="1100">
                <a:solidFill>
                  <a:srgbClr val="000000"/>
                </a:solidFill>
              </a:defRPr>
            </a:lvl1pPr>
            <a:lvl2pPr>
              <a:spcBef>
                <a:spcPts val="0"/>
              </a:spcBef>
              <a:defRPr sz="1100">
                <a:solidFill>
                  <a:srgbClr val="000000"/>
                </a:solidFill>
              </a:defRPr>
            </a:lvl2pPr>
            <a:lvl3pPr>
              <a:spcBef>
                <a:spcPts val="0"/>
              </a:spcBef>
              <a:defRPr sz="1100">
                <a:solidFill>
                  <a:srgbClr val="000000"/>
                </a:solidFill>
              </a:defRPr>
            </a:lvl3pPr>
            <a:lvl4pPr>
              <a:spcBef>
                <a:spcPts val="0"/>
              </a:spcBef>
              <a:defRPr sz="1100">
                <a:solidFill>
                  <a:srgbClr val="000000"/>
                </a:solidFill>
              </a:defRPr>
            </a:lvl4pPr>
            <a:lvl5pPr>
              <a:spcBef>
                <a:spcPts val="0"/>
              </a:spcBef>
              <a:defRPr sz="1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Place chart header here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4862047" y="4022627"/>
            <a:ext cx="1508760" cy="1491591"/>
          </a:xfrm>
        </p:spPr>
        <p:txBody>
          <a:bodyPr>
            <a:normAutofit/>
          </a:bodyPr>
          <a:lstStyle>
            <a:lvl1pPr>
              <a:spcBef>
                <a:spcPts val="400"/>
              </a:spcBef>
              <a:defRPr sz="1000"/>
            </a:lvl1pPr>
            <a:lvl2pPr marL="117475" indent="-117475">
              <a:spcBef>
                <a:spcPts val="400"/>
              </a:spcBef>
              <a:defRPr sz="1000"/>
            </a:lvl2pPr>
            <a:lvl3pPr marL="225425" indent="-107950">
              <a:spcBef>
                <a:spcPts val="400"/>
              </a:spcBef>
              <a:defRPr sz="1000"/>
            </a:lvl3pPr>
            <a:lvl4pPr>
              <a:spcBef>
                <a:spcPts val="400"/>
              </a:spcBef>
              <a:defRPr sz="1000"/>
            </a:lvl4pPr>
            <a:lvl5pPr>
              <a:spcBef>
                <a:spcPts val="400"/>
              </a:spcBef>
              <a:defRPr sz="1000"/>
            </a:lvl5pPr>
          </a:lstStyle>
          <a:p>
            <a:pPr lvl="0"/>
            <a:r>
              <a:rPr lang="en-US" dirty="0" smtClean="0"/>
              <a:t>Place chart body text here</a:t>
            </a:r>
          </a:p>
          <a:p>
            <a:pPr lvl="1"/>
            <a:r>
              <a:rPr lang="en-US" dirty="0" smtClean="0"/>
              <a:t>Place first level bullet text here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6035933"/>
            <a:ext cx="9144000" cy="82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838" y="6304295"/>
            <a:ext cx="1560512" cy="286332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6126479" y="6302621"/>
            <a:ext cx="2546689" cy="1308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50" dirty="0" smtClean="0">
                <a:solidFill>
                  <a:srgbClr val="5A6771">
                    <a:lumMod val="40000"/>
                    <a:lumOff val="60000"/>
                  </a:srgbClr>
                </a:solidFill>
                <a:cs typeface="Franklin Gothic Medium"/>
              </a:rPr>
              <a:t>PROPRIETARY &amp; CONFIDENTIAL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8107577" y="6450154"/>
            <a:ext cx="386485" cy="1308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50" dirty="0" smtClean="0">
                <a:solidFill>
                  <a:srgbClr val="5A6771"/>
                </a:solidFill>
                <a:cs typeface="Franklin Gothic Medium"/>
              </a:rPr>
              <a:t>|  PAGE</a:t>
            </a:r>
            <a:endParaRPr lang="en-US" sz="850" dirty="0">
              <a:solidFill>
                <a:srgbClr val="5A6771"/>
              </a:solidFill>
              <a:cs typeface="Franklin Gothic Medium"/>
            </a:endParaRPr>
          </a:p>
        </p:txBody>
      </p:sp>
      <p:sp>
        <p:nvSpPr>
          <p:cNvPr id="28" name="Text Placeholder 15"/>
          <p:cNvSpPr txBox="1">
            <a:spLocks/>
          </p:cNvSpPr>
          <p:nvPr userDrawn="1"/>
        </p:nvSpPr>
        <p:spPr>
          <a:xfrm>
            <a:off x="6356609" y="6450151"/>
            <a:ext cx="1731919" cy="24557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69863" indent="-169863" algn="l" defTabSz="457200" rtl="0" eaLnBrk="1" latinLnBrk="0" hangingPunct="1">
              <a:spcBef>
                <a:spcPts val="800"/>
              </a:spcBef>
              <a:buFont typeface="Arial"/>
              <a:buChar char="•"/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511175" indent="-225425" algn="l" defTabSz="457200" rtl="0" eaLnBrk="1" latinLnBrk="0" hangingPunct="1">
              <a:spcBef>
                <a:spcPts val="800"/>
              </a:spcBef>
              <a:buFont typeface="Lucida Grande"/>
              <a:buChar char="-"/>
              <a:tabLst/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742950" indent="-171450" algn="l" defTabSz="457200" rtl="0" eaLnBrk="1" latinLnBrk="0" hangingPunct="1">
              <a:spcBef>
                <a:spcPts val="800"/>
              </a:spcBef>
              <a:buFont typeface="Arial"/>
              <a:buChar char="•"/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030288" indent="-231775" algn="l" defTabSz="457200" rtl="0" eaLnBrk="1" latinLnBrk="0" hangingPunct="1">
              <a:spcBef>
                <a:spcPts val="800"/>
              </a:spcBef>
              <a:buFont typeface="Lucida Grande"/>
              <a:buChar char="-"/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50" dirty="0" smtClean="0">
                <a:solidFill>
                  <a:srgbClr val="5A6771"/>
                </a:solidFill>
              </a:rPr>
              <a:t>MONTH YEAR</a:t>
            </a:r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4374" y="6450601"/>
            <a:ext cx="248784" cy="165544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50">
                <a:solidFill>
                  <a:srgbClr val="5A6771"/>
                </a:solidFill>
              </a:defRPr>
            </a:lvl1pPr>
          </a:lstStyle>
          <a:p>
            <a:fld id="{CA217CA2-108F-D246-B7E4-F65166CF03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745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Place title of one-column text slide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Place body text here</a:t>
            </a:r>
          </a:p>
          <a:p>
            <a:pPr lvl="1"/>
            <a:r>
              <a:rPr lang="en-US" dirty="0" smtClean="0"/>
              <a:t>Place first level bullet text here</a:t>
            </a:r>
          </a:p>
          <a:p>
            <a:pPr lvl="2"/>
            <a:r>
              <a:rPr lang="en-US" dirty="0" smtClean="0"/>
              <a:t>Place second level bullet text here</a:t>
            </a:r>
          </a:p>
          <a:p>
            <a:pPr lvl="3"/>
            <a:r>
              <a:rPr lang="en-US" dirty="0" smtClean="0"/>
              <a:t>Place third level bullet text here</a:t>
            </a:r>
          </a:p>
          <a:p>
            <a:pPr lvl="4"/>
            <a:r>
              <a:rPr lang="en-US" dirty="0" smtClean="0"/>
              <a:t>Place fourth level bullet text here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91423" y="1641581"/>
            <a:ext cx="8235950" cy="659659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Place body title text here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4374" y="6450601"/>
            <a:ext cx="248784" cy="165544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50">
                <a:solidFill>
                  <a:srgbClr val="5A6771"/>
                </a:solidFill>
              </a:defRPr>
            </a:lvl1pPr>
          </a:lstStyle>
          <a:p>
            <a:fld id="{CA217CA2-108F-D246-B7E4-F65166CF03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9658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909" y="346911"/>
            <a:ext cx="8229600" cy="127011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 smtClean="0"/>
              <a:t>Place title of two-column text slide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91423" y="1641581"/>
            <a:ext cx="3950208" cy="659659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Place body title text here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6909" y="2301241"/>
            <a:ext cx="3947932" cy="3824923"/>
          </a:xfrm>
        </p:spPr>
        <p:txBody>
          <a:bodyPr>
            <a:norm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Place body text here</a:t>
            </a:r>
          </a:p>
          <a:p>
            <a:pPr lvl="1"/>
            <a:r>
              <a:rPr lang="en-US" dirty="0" smtClean="0"/>
              <a:t>Place first level bullet text here</a:t>
            </a:r>
          </a:p>
          <a:p>
            <a:pPr lvl="2"/>
            <a:r>
              <a:rPr lang="en-US" dirty="0" smtClean="0"/>
              <a:t>Place second level bullet text here</a:t>
            </a:r>
          </a:p>
          <a:p>
            <a:pPr lvl="3"/>
            <a:r>
              <a:rPr lang="en-US" dirty="0" smtClean="0"/>
              <a:t>Place third level bullet text here</a:t>
            </a:r>
          </a:p>
          <a:p>
            <a:pPr lvl="4"/>
            <a:r>
              <a:rPr lang="en-US" dirty="0" smtClean="0"/>
              <a:t>Place fourth level bullet text here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66301" y="1639526"/>
            <a:ext cx="3950208" cy="661721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Place body title text here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766301" y="2301241"/>
            <a:ext cx="3950208" cy="3824923"/>
          </a:xfrm>
        </p:spPr>
        <p:txBody>
          <a:bodyPr>
            <a:norm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Place body text here</a:t>
            </a:r>
          </a:p>
          <a:p>
            <a:pPr lvl="1"/>
            <a:r>
              <a:rPr lang="en-US" dirty="0" smtClean="0"/>
              <a:t>Place first level bullet text here</a:t>
            </a:r>
          </a:p>
          <a:p>
            <a:pPr lvl="2"/>
            <a:r>
              <a:rPr lang="en-US" dirty="0" smtClean="0"/>
              <a:t>Place second level bullet text here</a:t>
            </a:r>
          </a:p>
          <a:p>
            <a:pPr lvl="3"/>
            <a:r>
              <a:rPr lang="en-US" dirty="0" smtClean="0"/>
              <a:t>Place third level bullet text here</a:t>
            </a:r>
          </a:p>
          <a:p>
            <a:pPr lvl="4"/>
            <a:r>
              <a:rPr lang="en-US" dirty="0" smtClean="0"/>
              <a:t>Place fourth level bullet text here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4374" y="6450601"/>
            <a:ext cx="248784" cy="165544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50">
                <a:solidFill>
                  <a:srgbClr val="5A6771"/>
                </a:solidFill>
              </a:defRPr>
            </a:lvl1pPr>
          </a:lstStyle>
          <a:p>
            <a:fld id="{CA217CA2-108F-D246-B7E4-F65166CF03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013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0359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909" y="292608"/>
            <a:ext cx="8229600" cy="1278693"/>
          </a:xfrm>
        </p:spPr>
        <p:txBody>
          <a:bodyPr>
            <a:normAutofit/>
          </a:bodyPr>
          <a:lstStyle>
            <a:lvl1pPr>
              <a:defRPr sz="5800"/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6910" y="1662171"/>
            <a:ext cx="8229600" cy="4342641"/>
          </a:xfrm>
        </p:spPr>
        <p:txBody>
          <a:bodyPr numCol="1">
            <a:normAutofit/>
          </a:bodyPr>
          <a:lstStyle>
            <a:lvl1pPr marL="509588" indent="-509588">
              <a:buFontTx/>
              <a:buNone/>
              <a:defRPr sz="2800" baseline="0">
                <a:latin typeface="+mj-lt"/>
              </a:defRPr>
            </a:lvl1pPr>
          </a:lstStyle>
          <a:p>
            <a:pPr lvl="0"/>
            <a:r>
              <a:rPr lang="en-US" dirty="0" smtClean="0"/>
              <a:t>Place body text here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4374" y="6450601"/>
            <a:ext cx="248784" cy="165544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50">
                <a:solidFill>
                  <a:srgbClr val="5A6771"/>
                </a:solidFill>
              </a:defRPr>
            </a:lvl1pPr>
          </a:lstStyle>
          <a:p>
            <a:fld id="{CA217CA2-108F-D246-B7E4-F65166CF03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074" y="6427721"/>
            <a:ext cx="3276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277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-1"/>
            <a:ext cx="9144000" cy="60315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406549" y="2403371"/>
            <a:ext cx="2340864" cy="1743456"/>
          </a:xfrm>
          <a:solidFill>
            <a:srgbClr val="DDF1FF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00" baseline="0">
                <a:solidFill>
                  <a:srgbClr val="5A677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image here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326188" y="2403371"/>
            <a:ext cx="2340864" cy="1743456"/>
          </a:xfrm>
          <a:solidFill>
            <a:srgbClr val="DDF1FF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00">
                <a:solidFill>
                  <a:srgbClr val="5A677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image here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86909" y="2403371"/>
            <a:ext cx="2340864" cy="1743456"/>
          </a:xfrm>
          <a:solidFill>
            <a:srgbClr val="DDF1FF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00">
                <a:solidFill>
                  <a:srgbClr val="5A677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image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Place title of three image slide here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87366" y="4327407"/>
            <a:ext cx="2339975" cy="1700860"/>
          </a:xfr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pPr lvl="0"/>
            <a:r>
              <a:rPr lang="en-US" dirty="0" smtClean="0"/>
              <a:t>Place image body text here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406551" y="4327407"/>
            <a:ext cx="2339975" cy="1700860"/>
          </a:xfr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pPr lvl="0"/>
            <a:r>
              <a:rPr lang="en-US" dirty="0" smtClean="0"/>
              <a:t>Place image body text here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327089" y="4327407"/>
            <a:ext cx="2339975" cy="1700860"/>
          </a:xfr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pPr lvl="0"/>
            <a:r>
              <a:rPr lang="en-US" dirty="0" smtClean="0"/>
              <a:t>Place image body text here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4374" y="6450601"/>
            <a:ext cx="248784" cy="165544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50">
                <a:solidFill>
                  <a:srgbClr val="5A6771"/>
                </a:solidFill>
              </a:defRPr>
            </a:lvl1pPr>
          </a:lstStyle>
          <a:p>
            <a:fld id="{CA217CA2-108F-D246-B7E4-F65166CF03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1657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-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406549" y="2403371"/>
            <a:ext cx="2340864" cy="1743456"/>
          </a:xfrm>
          <a:solidFill>
            <a:srgbClr val="DDF1FF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00" baseline="0">
                <a:solidFill>
                  <a:srgbClr val="5A677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image here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326188" y="2403371"/>
            <a:ext cx="2340864" cy="1743456"/>
          </a:xfrm>
          <a:solidFill>
            <a:srgbClr val="DDF1FF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00">
                <a:solidFill>
                  <a:srgbClr val="5A677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image here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86909" y="2403371"/>
            <a:ext cx="2340864" cy="1743456"/>
          </a:xfrm>
          <a:solidFill>
            <a:srgbClr val="DDF1FF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00">
                <a:solidFill>
                  <a:srgbClr val="5A677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image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Place title of three image slide here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87366" y="4327407"/>
            <a:ext cx="2339975" cy="1700860"/>
          </a:xfr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pPr lvl="0"/>
            <a:r>
              <a:rPr lang="en-US" dirty="0" smtClean="0"/>
              <a:t>Place image body text here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406551" y="4327407"/>
            <a:ext cx="2339975" cy="1700860"/>
          </a:xfr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pPr lvl="0"/>
            <a:r>
              <a:rPr lang="en-US" dirty="0" smtClean="0"/>
              <a:t>Place image body text here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327089" y="4327407"/>
            <a:ext cx="2339975" cy="1700860"/>
          </a:xfr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pPr lvl="0"/>
            <a:r>
              <a:rPr lang="en-US" dirty="0" smtClean="0"/>
              <a:t>Place image body text here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4374" y="6450601"/>
            <a:ext cx="248784" cy="165544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50">
                <a:solidFill>
                  <a:srgbClr val="5A6771"/>
                </a:solidFill>
              </a:defRPr>
            </a:lvl1pPr>
          </a:lstStyle>
          <a:p>
            <a:fld id="{CA217CA2-108F-D246-B7E4-F65166CF03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2311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9"/>
            <a:ext cx="9144000" cy="6031569"/>
          </a:xfrm>
          <a:solidFill>
            <a:srgbClr val="DDF1FF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Place image here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86909" y="294853"/>
            <a:ext cx="8229600" cy="127869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4800"/>
            </a:lvl1pPr>
          </a:lstStyle>
          <a:p>
            <a:r>
              <a:rPr lang="en-US" dirty="0" smtClean="0"/>
              <a:t>Place title of one image slide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4374" y="6450601"/>
            <a:ext cx="248784" cy="165544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50">
                <a:solidFill>
                  <a:srgbClr val="5A6771"/>
                </a:solidFill>
              </a:defRPr>
            </a:lvl1pPr>
          </a:lstStyle>
          <a:p>
            <a:fld id="{CA217CA2-108F-D246-B7E4-F65166CF03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9759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1"/>
            <a:ext cx="9144000" cy="60315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84636" y="867331"/>
            <a:ext cx="5404931" cy="2033856"/>
          </a:xfrm>
        </p:spPr>
        <p:txBody>
          <a:bodyPr anchor="b">
            <a:noAutofit/>
          </a:bodyPr>
          <a:lstStyle>
            <a:lvl1pPr>
              <a:defRPr sz="6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84193" y="3686091"/>
            <a:ext cx="5405437" cy="1446380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 dirty="0" smtClean="0"/>
              <a:t>First Name Last Name</a:t>
            </a:r>
          </a:p>
          <a:p>
            <a:pPr lvl="0"/>
            <a:r>
              <a:rPr lang="en-US" dirty="0" smtClean="0"/>
              <a:t>(XXX) XXX-XXXX</a:t>
            </a:r>
          </a:p>
          <a:p>
            <a:pPr lvl="0"/>
            <a:r>
              <a:rPr lang="en-US" dirty="0" err="1" smtClean="0"/>
              <a:t>name@crowncastle.com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84193" y="3225154"/>
            <a:ext cx="5405437" cy="3539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700" dirty="0" smtClean="0">
                <a:solidFill>
                  <a:srgbClr val="000000"/>
                </a:solidFill>
              </a:rPr>
              <a:t>For further information please contact:</a:t>
            </a:r>
            <a:endParaRPr lang="en-US" sz="1700" dirty="0">
              <a:solidFill>
                <a:srgbClr val="000000"/>
              </a:solidFill>
            </a:endParaRPr>
          </a:p>
        </p:txBody>
      </p:sp>
      <p:sp>
        <p:nvSpPr>
          <p:cNvPr id="11" name="Rectangle 3"/>
          <p:cNvSpPr/>
          <p:nvPr userDrawn="1"/>
        </p:nvSpPr>
        <p:spPr>
          <a:xfrm flipH="1">
            <a:off x="-1" y="5611903"/>
            <a:ext cx="9147056" cy="419671"/>
          </a:xfrm>
          <a:custGeom>
            <a:avLst/>
            <a:gdLst>
              <a:gd name="connsiteX0" fmla="*/ 0 w 9137606"/>
              <a:gd name="connsiteY0" fmla="*/ 0 h 338564"/>
              <a:gd name="connsiteX1" fmla="*/ 9137606 w 9137606"/>
              <a:gd name="connsiteY1" fmla="*/ 0 h 338564"/>
              <a:gd name="connsiteX2" fmla="*/ 9137606 w 9137606"/>
              <a:gd name="connsiteY2" fmla="*/ 338564 h 338564"/>
              <a:gd name="connsiteX3" fmla="*/ 0 w 9137606"/>
              <a:gd name="connsiteY3" fmla="*/ 338564 h 338564"/>
              <a:gd name="connsiteX4" fmla="*/ 0 w 9137606"/>
              <a:gd name="connsiteY4" fmla="*/ 0 h 338564"/>
              <a:gd name="connsiteX0" fmla="*/ 0 w 9137606"/>
              <a:gd name="connsiteY0" fmla="*/ 0 h 338564"/>
              <a:gd name="connsiteX1" fmla="*/ 9137606 w 9137606"/>
              <a:gd name="connsiteY1" fmla="*/ 222250 h 338564"/>
              <a:gd name="connsiteX2" fmla="*/ 9137606 w 9137606"/>
              <a:gd name="connsiteY2" fmla="*/ 338564 h 338564"/>
              <a:gd name="connsiteX3" fmla="*/ 0 w 9137606"/>
              <a:gd name="connsiteY3" fmla="*/ 338564 h 338564"/>
              <a:gd name="connsiteX4" fmla="*/ 0 w 9137606"/>
              <a:gd name="connsiteY4" fmla="*/ 0 h 338564"/>
              <a:gd name="connsiteX0" fmla="*/ 0 w 9137606"/>
              <a:gd name="connsiteY0" fmla="*/ 0 h 338564"/>
              <a:gd name="connsiteX1" fmla="*/ 9137606 w 9137606"/>
              <a:gd name="connsiteY1" fmla="*/ 292100 h 338564"/>
              <a:gd name="connsiteX2" fmla="*/ 9137606 w 9137606"/>
              <a:gd name="connsiteY2" fmla="*/ 338564 h 338564"/>
              <a:gd name="connsiteX3" fmla="*/ 0 w 9137606"/>
              <a:gd name="connsiteY3" fmla="*/ 338564 h 338564"/>
              <a:gd name="connsiteX4" fmla="*/ 0 w 9137606"/>
              <a:gd name="connsiteY4" fmla="*/ 0 h 338564"/>
              <a:gd name="connsiteX0" fmla="*/ 0 w 9137606"/>
              <a:gd name="connsiteY0" fmla="*/ 0 h 338564"/>
              <a:gd name="connsiteX1" fmla="*/ 9134431 w 9137606"/>
              <a:gd name="connsiteY1" fmla="*/ 250825 h 338564"/>
              <a:gd name="connsiteX2" fmla="*/ 9137606 w 9137606"/>
              <a:gd name="connsiteY2" fmla="*/ 338564 h 338564"/>
              <a:gd name="connsiteX3" fmla="*/ 0 w 9137606"/>
              <a:gd name="connsiteY3" fmla="*/ 338564 h 338564"/>
              <a:gd name="connsiteX4" fmla="*/ 0 w 9137606"/>
              <a:gd name="connsiteY4" fmla="*/ 0 h 338564"/>
              <a:gd name="connsiteX0" fmla="*/ 0 w 9137606"/>
              <a:gd name="connsiteY0" fmla="*/ 0 h 314752"/>
              <a:gd name="connsiteX1" fmla="*/ 9134431 w 9137606"/>
              <a:gd name="connsiteY1" fmla="*/ 227013 h 314752"/>
              <a:gd name="connsiteX2" fmla="*/ 9137606 w 9137606"/>
              <a:gd name="connsiteY2" fmla="*/ 314752 h 314752"/>
              <a:gd name="connsiteX3" fmla="*/ 0 w 9137606"/>
              <a:gd name="connsiteY3" fmla="*/ 314752 h 314752"/>
              <a:gd name="connsiteX4" fmla="*/ 0 w 9137606"/>
              <a:gd name="connsiteY4" fmla="*/ 0 h 314752"/>
              <a:gd name="connsiteX0" fmla="*/ 3172 w 9137606"/>
              <a:gd name="connsiteY0" fmla="*/ 0 h 286177"/>
              <a:gd name="connsiteX1" fmla="*/ 9134431 w 9137606"/>
              <a:gd name="connsiteY1" fmla="*/ 198438 h 286177"/>
              <a:gd name="connsiteX2" fmla="*/ 9137606 w 9137606"/>
              <a:gd name="connsiteY2" fmla="*/ 286177 h 286177"/>
              <a:gd name="connsiteX3" fmla="*/ 0 w 9137606"/>
              <a:gd name="connsiteY3" fmla="*/ 286177 h 286177"/>
              <a:gd name="connsiteX4" fmla="*/ 3172 w 9137606"/>
              <a:gd name="connsiteY4" fmla="*/ 0 h 286177"/>
              <a:gd name="connsiteX0" fmla="*/ 305 w 9137911"/>
              <a:gd name="connsiteY0" fmla="*/ 0 h 314752"/>
              <a:gd name="connsiteX1" fmla="*/ 9134736 w 9137911"/>
              <a:gd name="connsiteY1" fmla="*/ 227013 h 314752"/>
              <a:gd name="connsiteX2" fmla="*/ 9137911 w 9137911"/>
              <a:gd name="connsiteY2" fmla="*/ 314752 h 314752"/>
              <a:gd name="connsiteX3" fmla="*/ 305 w 9137911"/>
              <a:gd name="connsiteY3" fmla="*/ 314752 h 314752"/>
              <a:gd name="connsiteX4" fmla="*/ 305 w 9137911"/>
              <a:gd name="connsiteY4" fmla="*/ 0 h 314752"/>
              <a:gd name="connsiteX0" fmla="*/ 3171 w 9137606"/>
              <a:gd name="connsiteY0" fmla="*/ 0 h 314752"/>
              <a:gd name="connsiteX1" fmla="*/ 9134431 w 9137606"/>
              <a:gd name="connsiteY1" fmla="*/ 227013 h 314752"/>
              <a:gd name="connsiteX2" fmla="*/ 9137606 w 9137606"/>
              <a:gd name="connsiteY2" fmla="*/ 314752 h 314752"/>
              <a:gd name="connsiteX3" fmla="*/ 0 w 9137606"/>
              <a:gd name="connsiteY3" fmla="*/ 314752 h 314752"/>
              <a:gd name="connsiteX4" fmla="*/ 3171 w 9137606"/>
              <a:gd name="connsiteY4" fmla="*/ 0 h 31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7606" h="314752">
                <a:moveTo>
                  <a:pt x="3171" y="0"/>
                </a:moveTo>
                <a:lnTo>
                  <a:pt x="9134431" y="227013"/>
                </a:lnTo>
                <a:lnTo>
                  <a:pt x="9137606" y="314752"/>
                </a:lnTo>
                <a:lnTo>
                  <a:pt x="0" y="314752"/>
                </a:lnTo>
                <a:cubicBezTo>
                  <a:pt x="1057" y="219360"/>
                  <a:pt x="2114" y="95392"/>
                  <a:pt x="317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4374" y="6450601"/>
            <a:ext cx="248784" cy="165544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50">
                <a:solidFill>
                  <a:srgbClr val="5A6771"/>
                </a:solidFill>
              </a:defRPr>
            </a:lvl1pPr>
          </a:lstStyle>
          <a:p>
            <a:fld id="{CA217CA2-108F-D246-B7E4-F65166CF03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8434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Place title of slide here 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4374" y="6450601"/>
            <a:ext cx="248784" cy="165544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50">
                <a:solidFill>
                  <a:srgbClr val="5A6771"/>
                </a:solidFill>
              </a:defRPr>
            </a:lvl1pPr>
          </a:lstStyle>
          <a:p>
            <a:fld id="{CA217CA2-108F-D246-B7E4-F65166CF03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7876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C869-9D9F-48DC-A7C1-B24C80973CDE}" type="datetime1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1/17/2018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7CA2-108F-D246-B7E4-F65166CF0311}" type="slidenum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5991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3470A-E9A2-4CDB-B517-6BEFE93500FE}" type="datetime1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1/17/2018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7CA2-108F-D246-B7E4-F65166CF0311}" type="slidenum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9328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9655B-4054-48A0-A35B-DFA3C31FD949}" type="datetime1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1/17/2018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7CA2-108F-D246-B7E4-F65166CF0311}" type="slidenum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2425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2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2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F245-6732-4FE1-A39B-191D24A1985B}" type="datetime1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1/17/2018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7CA2-108F-D246-B7E4-F65166CF0311}" type="slidenum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0213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F1417-5CC5-4855-95AF-1A23B861E818}" type="datetime1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1/17/2018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7CA2-108F-D246-B7E4-F65166CF0311}" type="slidenum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156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Place title of one-column text slide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dirty="0" smtClean="0"/>
              <a:t>Place body text here</a:t>
            </a:r>
          </a:p>
          <a:p>
            <a:pPr lvl="1"/>
            <a:r>
              <a:rPr lang="en-US" dirty="0" smtClean="0"/>
              <a:t>Place first level bullet text here</a:t>
            </a:r>
          </a:p>
          <a:p>
            <a:pPr lvl="2"/>
            <a:r>
              <a:rPr lang="en-US" dirty="0" smtClean="0"/>
              <a:t>Place second level bullet text here</a:t>
            </a:r>
          </a:p>
          <a:p>
            <a:pPr lvl="3"/>
            <a:r>
              <a:rPr lang="en-US" dirty="0" smtClean="0"/>
              <a:t>Place third level bullet text here</a:t>
            </a:r>
          </a:p>
          <a:p>
            <a:pPr lvl="4"/>
            <a:r>
              <a:rPr lang="en-US" dirty="0" smtClean="0"/>
              <a:t>Place fourth level bullet text here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91423" y="1641581"/>
            <a:ext cx="8235950" cy="659659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Place body title text here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4374" y="6450601"/>
            <a:ext cx="248784" cy="165544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50">
                <a:solidFill>
                  <a:srgbClr val="5A6771"/>
                </a:solidFill>
              </a:defRPr>
            </a:lvl1pPr>
          </a:lstStyle>
          <a:p>
            <a:fld id="{CA217CA2-108F-D246-B7E4-F65166CF03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6446471"/>
            <a:ext cx="3276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500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A8B53-C5A6-49FF-B96A-4A04F656DC35}" type="datetime1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1/17/2018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7CA2-108F-D246-B7E4-F65166CF0311}" type="slidenum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1241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"/>
            <a:ext cx="9144000" cy="5958417"/>
          </a:xfrm>
          <a:solidFill>
            <a:srgbClr val="DDF1FF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Place image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836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AF0C2-E9B5-4E9D-9A0C-5C3B71CC4EC0}" type="datetime1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1/17/2018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7CA2-108F-D246-B7E4-F65166CF0311}" type="slidenum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729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406549" y="2403371"/>
            <a:ext cx="2340864" cy="1743456"/>
          </a:xfrm>
          <a:solidFill>
            <a:srgbClr val="DDF1FF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00" baseline="0">
                <a:solidFill>
                  <a:srgbClr val="5A677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image here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326188" y="2403371"/>
            <a:ext cx="2340864" cy="1743456"/>
          </a:xfrm>
          <a:solidFill>
            <a:srgbClr val="DDF1FF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00">
                <a:solidFill>
                  <a:srgbClr val="5A677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image here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86909" y="2403371"/>
            <a:ext cx="2340864" cy="1743456"/>
          </a:xfrm>
          <a:solidFill>
            <a:srgbClr val="DDF1FF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00">
                <a:solidFill>
                  <a:srgbClr val="5A677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image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2906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3B47-7F7F-42F1-A902-76B8AFC83EF9}" type="datetime1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1/17/2018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7CA2-108F-D246-B7E4-F65166CF0311}" type="slidenum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7483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4876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4876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672C-EC8C-40F2-95E6-1A4D2BD5012D}" type="datetime1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1/17/2018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7CA2-108F-D246-B7E4-F65166CF0311}" type="slidenum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611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C869-9D9F-48DC-A7C1-B24C80973CDE}" type="datetime1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1/17/2018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7CA2-108F-D246-B7E4-F65166CF0311}" type="slidenum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1055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3470A-E9A2-4CDB-B517-6BEFE93500FE}" type="datetime1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1/17/2018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7CA2-108F-D246-B7E4-F65166CF0311}" type="slidenum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61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9655B-4054-48A0-A35B-DFA3C31FD949}" type="datetime1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1/17/2018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7CA2-108F-D246-B7E4-F65166CF0311}" type="slidenum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1015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2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2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F245-6732-4FE1-A39B-191D24A1985B}" type="datetime1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1/17/2018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7CA2-108F-D246-B7E4-F65166CF0311}" type="slidenum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197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909" y="346911"/>
            <a:ext cx="8229600" cy="127011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 smtClean="0"/>
              <a:t>Place title of two-column text slide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91423" y="1641581"/>
            <a:ext cx="3950208" cy="659659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Place body title text here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6909" y="2301241"/>
            <a:ext cx="3947932" cy="3824923"/>
          </a:xfrm>
        </p:spPr>
        <p:txBody>
          <a:bodyPr>
            <a:norm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Place body text here</a:t>
            </a:r>
          </a:p>
          <a:p>
            <a:pPr lvl="1"/>
            <a:r>
              <a:rPr lang="en-US" dirty="0" smtClean="0"/>
              <a:t>Place first level bullet text here</a:t>
            </a:r>
          </a:p>
          <a:p>
            <a:pPr lvl="2"/>
            <a:r>
              <a:rPr lang="en-US" dirty="0" smtClean="0"/>
              <a:t>Place second level bullet text here</a:t>
            </a:r>
          </a:p>
          <a:p>
            <a:pPr lvl="3"/>
            <a:r>
              <a:rPr lang="en-US" dirty="0" smtClean="0"/>
              <a:t>Place third level bullet text here</a:t>
            </a:r>
          </a:p>
          <a:p>
            <a:pPr lvl="4"/>
            <a:r>
              <a:rPr lang="en-US" dirty="0" smtClean="0"/>
              <a:t>Place fourth level bullet text here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66301" y="1639526"/>
            <a:ext cx="3950208" cy="661721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Place body title text here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766301" y="2301241"/>
            <a:ext cx="3950208" cy="3824923"/>
          </a:xfrm>
        </p:spPr>
        <p:txBody>
          <a:bodyPr>
            <a:norm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Place body text here</a:t>
            </a:r>
          </a:p>
          <a:p>
            <a:pPr lvl="1"/>
            <a:r>
              <a:rPr lang="en-US" dirty="0" smtClean="0"/>
              <a:t>Place first level bullet text here</a:t>
            </a:r>
          </a:p>
          <a:p>
            <a:pPr lvl="2"/>
            <a:r>
              <a:rPr lang="en-US" dirty="0" smtClean="0"/>
              <a:t>Place second level bullet text here</a:t>
            </a:r>
          </a:p>
          <a:p>
            <a:pPr lvl="3"/>
            <a:r>
              <a:rPr lang="en-US" dirty="0" smtClean="0"/>
              <a:t>Place third level bullet text here</a:t>
            </a:r>
          </a:p>
          <a:p>
            <a:pPr lvl="4"/>
            <a:r>
              <a:rPr lang="en-US" dirty="0" smtClean="0"/>
              <a:t>Place fourth level bullet text here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4374" y="6450601"/>
            <a:ext cx="248784" cy="165544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50">
                <a:solidFill>
                  <a:srgbClr val="5A6771"/>
                </a:solidFill>
              </a:defRPr>
            </a:lvl1pPr>
          </a:lstStyle>
          <a:p>
            <a:fld id="{CA217CA2-108F-D246-B7E4-F65166CF03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6446471"/>
            <a:ext cx="3276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408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F1417-5CC5-4855-95AF-1A23B861E818}" type="datetime1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1/17/2018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7CA2-108F-D246-B7E4-F65166CF0311}" type="slidenum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6886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A8B53-C5A6-49FF-B96A-4A04F656DC35}" type="datetime1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1/17/2018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7CA2-108F-D246-B7E4-F65166CF0311}" type="slidenum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634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"/>
            <a:ext cx="9144000" cy="5958417"/>
          </a:xfrm>
          <a:solidFill>
            <a:srgbClr val="DDF1FF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Place image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3371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AF0C2-E9B5-4E9D-9A0C-5C3B71CC4EC0}" type="datetime1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1/17/2018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7CA2-108F-D246-B7E4-F65166CF0311}" type="slidenum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218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406549" y="2403371"/>
            <a:ext cx="2340864" cy="1743456"/>
          </a:xfrm>
          <a:solidFill>
            <a:srgbClr val="DDF1FF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00" baseline="0">
                <a:solidFill>
                  <a:srgbClr val="5A677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image here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326188" y="2403371"/>
            <a:ext cx="2340864" cy="1743456"/>
          </a:xfrm>
          <a:solidFill>
            <a:srgbClr val="DDF1FF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00">
                <a:solidFill>
                  <a:srgbClr val="5A677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image here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86909" y="2403371"/>
            <a:ext cx="2340864" cy="1743456"/>
          </a:xfrm>
          <a:solidFill>
            <a:srgbClr val="DDF1FF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00">
                <a:solidFill>
                  <a:srgbClr val="5A677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image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8475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3B47-7F7F-42F1-A902-76B8AFC83EF9}" type="datetime1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1/17/2018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7CA2-108F-D246-B7E4-F65166CF0311}" type="slidenum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0508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4876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4876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672C-EC8C-40F2-95E6-1A4D2BD5012D}" type="datetime1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1/17/2018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7CA2-108F-D246-B7E4-F65166CF0311}" type="slidenum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5570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C869-9D9F-48DC-A7C1-B24C80973CDE}" type="datetime1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1/17/2018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7CA2-108F-D246-B7E4-F65166CF0311}" type="slidenum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9169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3470A-E9A2-4CDB-B517-6BEFE93500FE}" type="datetime1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1/17/2018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7CA2-108F-D246-B7E4-F65166CF0311}" type="slidenum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080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9655B-4054-48A0-A35B-DFA3C31FD949}" type="datetime1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1/17/2018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7CA2-108F-D246-B7E4-F65166CF0311}" type="slidenum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95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-Colum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4374" y="6450601"/>
            <a:ext cx="248784" cy="165544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850">
                <a:solidFill>
                  <a:srgbClr val="5A6771"/>
                </a:solidFill>
              </a:defRPr>
            </a:lvl1pPr>
          </a:lstStyle>
          <a:p>
            <a:fld id="{CA217CA2-108F-D246-B7E4-F65166CF03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6446471"/>
            <a:ext cx="3276600" cy="228600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406549" y="2403371"/>
            <a:ext cx="2340864" cy="1743456"/>
          </a:xfrm>
          <a:solidFill>
            <a:srgbClr val="DDF1FF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00" baseline="0">
                <a:solidFill>
                  <a:srgbClr val="5A677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image here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326188" y="2403371"/>
            <a:ext cx="2340864" cy="1743456"/>
          </a:xfrm>
          <a:solidFill>
            <a:srgbClr val="DDF1FF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00">
                <a:solidFill>
                  <a:srgbClr val="5A677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image here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86909" y="2403371"/>
            <a:ext cx="2340864" cy="1743456"/>
          </a:xfrm>
          <a:solidFill>
            <a:srgbClr val="DDF1FF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00">
                <a:solidFill>
                  <a:srgbClr val="5A677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image here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6909" y="346908"/>
            <a:ext cx="8229600" cy="1278693"/>
          </a:xfrm>
        </p:spPr>
        <p:txBody>
          <a:bodyPr/>
          <a:lstStyle/>
          <a:p>
            <a:r>
              <a:rPr lang="en-US" dirty="0" smtClean="0"/>
              <a:t>Place title of three image slide here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87366" y="4327407"/>
            <a:ext cx="2339975" cy="1700860"/>
          </a:xfr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pPr lvl="0"/>
            <a:r>
              <a:rPr lang="en-US" dirty="0" smtClean="0"/>
              <a:t>Place image body text here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406551" y="4327407"/>
            <a:ext cx="2339975" cy="1700860"/>
          </a:xfr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pPr lvl="0"/>
            <a:r>
              <a:rPr lang="en-US" dirty="0" smtClean="0"/>
              <a:t>Place image body text here</a:t>
            </a:r>
            <a:endParaRPr lang="en-US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327089" y="4327407"/>
            <a:ext cx="2339975" cy="1700860"/>
          </a:xfr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pPr lvl="0"/>
            <a:r>
              <a:rPr lang="en-US" dirty="0" smtClean="0"/>
              <a:t>Place image body text here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F245-6732-4FE1-A39B-191D24A1985B}" type="datetime1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1/17/2018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7CA2-108F-D246-B7E4-F65166CF0311}" type="slidenum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1919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F1417-5CC5-4855-95AF-1A23B861E818}" type="datetime1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1/17/2018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7CA2-108F-D246-B7E4-F65166CF0311}" type="slidenum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8903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A8B53-C5A6-49FF-B96A-4A04F656DC35}" type="datetime1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1/17/2018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7CA2-108F-D246-B7E4-F65166CF0311}" type="slidenum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6478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9144000" cy="5958417"/>
          </a:xfrm>
          <a:solidFill>
            <a:srgbClr val="DDF1FF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Place image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584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AF0C2-E9B5-4E9D-9A0C-5C3B71CC4EC0}" type="datetime1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1/17/2018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7CA2-108F-D246-B7E4-F65166CF0311}" type="slidenum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3799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406549" y="2403371"/>
            <a:ext cx="2340864" cy="1743456"/>
          </a:xfrm>
          <a:solidFill>
            <a:srgbClr val="DDF1FF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00" baseline="0">
                <a:solidFill>
                  <a:srgbClr val="5A677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image here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326188" y="2403371"/>
            <a:ext cx="2340864" cy="1743456"/>
          </a:xfrm>
          <a:solidFill>
            <a:srgbClr val="DDF1FF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00">
                <a:solidFill>
                  <a:srgbClr val="5A677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image here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86909" y="2403371"/>
            <a:ext cx="2340864" cy="1743456"/>
          </a:xfrm>
          <a:solidFill>
            <a:srgbClr val="DDF1FF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00">
                <a:solidFill>
                  <a:srgbClr val="5A677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Place image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1168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3B47-7F7F-42F1-A902-76B8AFC83EF9}" type="datetime1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1/17/2018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7CA2-108F-D246-B7E4-F65166CF0311}" type="slidenum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3883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4876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4876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A672C-EC8C-40F2-95E6-1A4D2BD5012D}" type="datetime1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1/17/2018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17CA2-108F-D246-B7E4-F65166CF0311}" type="slidenum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2138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79268" y="452563"/>
            <a:ext cx="8536132" cy="158959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 bwMode="gray">
          <a:xfrm>
            <a:off x="1" y="2324100"/>
            <a:ext cx="2240280" cy="2943225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168275" indent="3175"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 bwMode="gray">
          <a:xfrm>
            <a:off x="2301241" y="2324100"/>
            <a:ext cx="2240280" cy="2943225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168275" indent="3175"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 bwMode="gray">
          <a:xfrm>
            <a:off x="4602481" y="2324100"/>
            <a:ext cx="2240280" cy="2943225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168275" indent="3175"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 bwMode="gray">
          <a:xfrm>
            <a:off x="6903720" y="2324100"/>
            <a:ext cx="2240280" cy="2943225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168275" indent="3175"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 bwMode="gray">
          <a:xfrm>
            <a:off x="379268" y="648211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fld id="{1288757A-BA0E-40C7-8CEA-A9283E8EC5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58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 bwMode="gray">
          <a:xfrm>
            <a:off x="0" y="2179320"/>
            <a:ext cx="4556125" cy="2193925"/>
          </a:xfrm>
          <a:solidFill>
            <a:schemeClr val="tx2"/>
          </a:solidFill>
          <a:ln>
            <a:noFill/>
          </a:ln>
        </p:spPr>
        <p:txBody>
          <a:bodyPr anchor="ctr">
            <a:normAutofit/>
          </a:bodyPr>
          <a:lstStyle>
            <a:lvl1pPr marL="288925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2000" b="0">
                <a:solidFill>
                  <a:schemeClr val="bg1"/>
                </a:solidFill>
              </a:defRPr>
            </a:lvl2pPr>
            <a:lvl3pPr>
              <a:defRPr sz="1600" b="0">
                <a:solidFill>
                  <a:schemeClr val="bg1"/>
                </a:solidFill>
              </a:defRPr>
            </a:lvl3pPr>
            <a:lvl4pPr>
              <a:defRPr sz="1400" b="0">
                <a:solidFill>
                  <a:schemeClr val="bg1"/>
                </a:solidFill>
              </a:defRPr>
            </a:lvl4pPr>
            <a:lvl5pPr>
              <a:defRPr sz="14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79268" y="452564"/>
            <a:ext cx="8263148" cy="139147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4"/>
          </p:nvPr>
        </p:nvSpPr>
        <p:spPr bwMode="gray">
          <a:xfrm>
            <a:off x="379268" y="64821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fld id="{1288757A-BA0E-40C7-8CEA-A9283E8EC5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 bwMode="gray">
          <a:xfrm>
            <a:off x="4632335" y="2179327"/>
            <a:ext cx="4511675" cy="2192655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288925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2800" b="0">
                <a:solidFill>
                  <a:schemeClr val="bg1"/>
                </a:solidFill>
              </a:defRPr>
            </a:lvl2pPr>
            <a:lvl3pPr>
              <a:defRPr sz="2000" b="0">
                <a:solidFill>
                  <a:schemeClr val="bg1"/>
                </a:solidFill>
              </a:defRPr>
            </a:lvl3pPr>
            <a:lvl4pPr>
              <a:defRPr sz="1800" b="0">
                <a:solidFill>
                  <a:schemeClr val="bg1"/>
                </a:solidFill>
              </a:defRPr>
            </a:lvl4pPr>
            <a:lvl5pPr>
              <a:defRPr sz="18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 bwMode="gray">
          <a:xfrm>
            <a:off x="838201" y="6461125"/>
            <a:ext cx="6888163" cy="396875"/>
          </a:xfrm>
        </p:spPr>
        <p:txBody>
          <a:bodyPr anchor="ctr">
            <a:normAutofit/>
          </a:bodyPr>
          <a:lstStyle>
            <a:lvl1pPr marL="0" indent="31750">
              <a:buNone/>
              <a:defRPr sz="10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701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ttyImages-154056831-V2-1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" r="7494" b="14099"/>
          <a:stretch/>
        </p:blipFill>
        <p:spPr>
          <a:xfrm>
            <a:off x="-1" y="553212"/>
            <a:ext cx="9144002" cy="6304789"/>
          </a:xfrm>
          <a:prstGeom prst="rect">
            <a:avLst/>
          </a:prstGeom>
        </p:spPr>
      </p:pic>
      <p:sp>
        <p:nvSpPr>
          <p:cNvPr id="14" name="Rectangle 1"/>
          <p:cNvSpPr/>
          <p:nvPr userDrawn="1"/>
        </p:nvSpPr>
        <p:spPr>
          <a:xfrm>
            <a:off x="0" y="7"/>
            <a:ext cx="9144000" cy="1357639"/>
          </a:xfrm>
          <a:custGeom>
            <a:avLst/>
            <a:gdLst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1202727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434377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516772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202727">
                <a:moveTo>
                  <a:pt x="0" y="0"/>
                </a:moveTo>
                <a:lnTo>
                  <a:pt x="9144000" y="0"/>
                </a:lnTo>
                <a:lnTo>
                  <a:pt x="9144000" y="516772"/>
                </a:lnTo>
                <a:lnTo>
                  <a:pt x="0" y="120272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010411" y="6289198"/>
            <a:ext cx="170879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100" dirty="0" smtClean="0">
                <a:solidFill>
                  <a:srgbClr val="FFFFFF"/>
                </a:solidFill>
                <a:latin typeface="Georgia" panose="02040502050405020303" pitchFamily="18" charset="0"/>
                <a:cs typeface="Franklin Gothic Medium"/>
              </a:rPr>
              <a:t>The pathway to possible.</a:t>
            </a:r>
            <a:endParaRPr lang="en-US" sz="1100" dirty="0">
              <a:solidFill>
                <a:srgbClr val="FFFFFF"/>
              </a:solidFill>
              <a:latin typeface="Georgia" panose="02040502050405020303" pitchFamily="18" charset="0"/>
              <a:cs typeface="Franklin Gothic Medium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7842" y="1682576"/>
            <a:ext cx="6858905" cy="2606953"/>
          </a:xfrm>
        </p:spPr>
        <p:txBody>
          <a:bodyPr lIns="0" rIns="0" anchor="ctr">
            <a:noAutofit/>
          </a:bodyPr>
          <a:lstStyle>
            <a:lvl1pPr algn="l">
              <a:lnSpc>
                <a:spcPct val="82000"/>
              </a:lnSpc>
              <a:defRPr sz="6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Place title of presentation </a:t>
            </a:r>
            <a:br>
              <a:rPr lang="en-US" dirty="0" smtClean="0"/>
            </a:br>
            <a:r>
              <a:rPr lang="en-US" dirty="0" smtClean="0"/>
              <a:t>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7837" y="4475571"/>
            <a:ext cx="6858907" cy="724943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Place subtitle/description</a:t>
            </a:r>
            <a:br>
              <a:rPr lang="en-US" dirty="0" smtClean="0"/>
            </a:br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77843" y="5248504"/>
            <a:ext cx="1360509" cy="55510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MONTH</a:t>
            </a:r>
          </a:p>
        </p:txBody>
      </p:sp>
      <p:pic>
        <p:nvPicPr>
          <p:cNvPr id="12" name="Picture 11" descr="CCFiber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4" y="319251"/>
            <a:ext cx="2513294" cy="469149"/>
          </a:xfrm>
          <a:prstGeom prst="rect">
            <a:avLst/>
          </a:prstGeom>
        </p:spPr>
      </p:pic>
      <p:sp>
        <p:nvSpPr>
          <p:cNvPr id="17" name="Rectangle 3"/>
          <p:cNvSpPr/>
          <p:nvPr userDrawn="1"/>
        </p:nvSpPr>
        <p:spPr>
          <a:xfrm>
            <a:off x="-1" y="6438337"/>
            <a:ext cx="9147056" cy="419671"/>
          </a:xfrm>
          <a:custGeom>
            <a:avLst/>
            <a:gdLst>
              <a:gd name="connsiteX0" fmla="*/ 0 w 9137606"/>
              <a:gd name="connsiteY0" fmla="*/ 0 h 338564"/>
              <a:gd name="connsiteX1" fmla="*/ 9137606 w 9137606"/>
              <a:gd name="connsiteY1" fmla="*/ 0 h 338564"/>
              <a:gd name="connsiteX2" fmla="*/ 9137606 w 9137606"/>
              <a:gd name="connsiteY2" fmla="*/ 338564 h 338564"/>
              <a:gd name="connsiteX3" fmla="*/ 0 w 9137606"/>
              <a:gd name="connsiteY3" fmla="*/ 338564 h 338564"/>
              <a:gd name="connsiteX4" fmla="*/ 0 w 9137606"/>
              <a:gd name="connsiteY4" fmla="*/ 0 h 338564"/>
              <a:gd name="connsiteX0" fmla="*/ 0 w 9137606"/>
              <a:gd name="connsiteY0" fmla="*/ 0 h 338564"/>
              <a:gd name="connsiteX1" fmla="*/ 9137606 w 9137606"/>
              <a:gd name="connsiteY1" fmla="*/ 222250 h 338564"/>
              <a:gd name="connsiteX2" fmla="*/ 9137606 w 9137606"/>
              <a:gd name="connsiteY2" fmla="*/ 338564 h 338564"/>
              <a:gd name="connsiteX3" fmla="*/ 0 w 9137606"/>
              <a:gd name="connsiteY3" fmla="*/ 338564 h 338564"/>
              <a:gd name="connsiteX4" fmla="*/ 0 w 9137606"/>
              <a:gd name="connsiteY4" fmla="*/ 0 h 338564"/>
              <a:gd name="connsiteX0" fmla="*/ 0 w 9137606"/>
              <a:gd name="connsiteY0" fmla="*/ 0 h 338564"/>
              <a:gd name="connsiteX1" fmla="*/ 9137606 w 9137606"/>
              <a:gd name="connsiteY1" fmla="*/ 292100 h 338564"/>
              <a:gd name="connsiteX2" fmla="*/ 9137606 w 9137606"/>
              <a:gd name="connsiteY2" fmla="*/ 338564 h 338564"/>
              <a:gd name="connsiteX3" fmla="*/ 0 w 9137606"/>
              <a:gd name="connsiteY3" fmla="*/ 338564 h 338564"/>
              <a:gd name="connsiteX4" fmla="*/ 0 w 9137606"/>
              <a:gd name="connsiteY4" fmla="*/ 0 h 338564"/>
              <a:gd name="connsiteX0" fmla="*/ 0 w 9137606"/>
              <a:gd name="connsiteY0" fmla="*/ 0 h 338564"/>
              <a:gd name="connsiteX1" fmla="*/ 9134431 w 9137606"/>
              <a:gd name="connsiteY1" fmla="*/ 250825 h 338564"/>
              <a:gd name="connsiteX2" fmla="*/ 9137606 w 9137606"/>
              <a:gd name="connsiteY2" fmla="*/ 338564 h 338564"/>
              <a:gd name="connsiteX3" fmla="*/ 0 w 9137606"/>
              <a:gd name="connsiteY3" fmla="*/ 338564 h 338564"/>
              <a:gd name="connsiteX4" fmla="*/ 0 w 9137606"/>
              <a:gd name="connsiteY4" fmla="*/ 0 h 338564"/>
              <a:gd name="connsiteX0" fmla="*/ 0 w 9137606"/>
              <a:gd name="connsiteY0" fmla="*/ 0 h 314752"/>
              <a:gd name="connsiteX1" fmla="*/ 9134431 w 9137606"/>
              <a:gd name="connsiteY1" fmla="*/ 227013 h 314752"/>
              <a:gd name="connsiteX2" fmla="*/ 9137606 w 9137606"/>
              <a:gd name="connsiteY2" fmla="*/ 314752 h 314752"/>
              <a:gd name="connsiteX3" fmla="*/ 0 w 9137606"/>
              <a:gd name="connsiteY3" fmla="*/ 314752 h 314752"/>
              <a:gd name="connsiteX4" fmla="*/ 0 w 9137606"/>
              <a:gd name="connsiteY4" fmla="*/ 0 h 314752"/>
              <a:gd name="connsiteX0" fmla="*/ 3172 w 9137606"/>
              <a:gd name="connsiteY0" fmla="*/ 0 h 286177"/>
              <a:gd name="connsiteX1" fmla="*/ 9134431 w 9137606"/>
              <a:gd name="connsiteY1" fmla="*/ 198438 h 286177"/>
              <a:gd name="connsiteX2" fmla="*/ 9137606 w 9137606"/>
              <a:gd name="connsiteY2" fmla="*/ 286177 h 286177"/>
              <a:gd name="connsiteX3" fmla="*/ 0 w 9137606"/>
              <a:gd name="connsiteY3" fmla="*/ 286177 h 286177"/>
              <a:gd name="connsiteX4" fmla="*/ 3172 w 9137606"/>
              <a:gd name="connsiteY4" fmla="*/ 0 h 286177"/>
              <a:gd name="connsiteX0" fmla="*/ 305 w 9137911"/>
              <a:gd name="connsiteY0" fmla="*/ 0 h 314752"/>
              <a:gd name="connsiteX1" fmla="*/ 9134736 w 9137911"/>
              <a:gd name="connsiteY1" fmla="*/ 227013 h 314752"/>
              <a:gd name="connsiteX2" fmla="*/ 9137911 w 9137911"/>
              <a:gd name="connsiteY2" fmla="*/ 314752 h 314752"/>
              <a:gd name="connsiteX3" fmla="*/ 305 w 9137911"/>
              <a:gd name="connsiteY3" fmla="*/ 314752 h 314752"/>
              <a:gd name="connsiteX4" fmla="*/ 305 w 9137911"/>
              <a:gd name="connsiteY4" fmla="*/ 0 h 314752"/>
              <a:gd name="connsiteX0" fmla="*/ 3171 w 9137606"/>
              <a:gd name="connsiteY0" fmla="*/ 0 h 314752"/>
              <a:gd name="connsiteX1" fmla="*/ 9134431 w 9137606"/>
              <a:gd name="connsiteY1" fmla="*/ 227013 h 314752"/>
              <a:gd name="connsiteX2" fmla="*/ 9137606 w 9137606"/>
              <a:gd name="connsiteY2" fmla="*/ 314752 h 314752"/>
              <a:gd name="connsiteX3" fmla="*/ 0 w 9137606"/>
              <a:gd name="connsiteY3" fmla="*/ 314752 h 314752"/>
              <a:gd name="connsiteX4" fmla="*/ 3171 w 9137606"/>
              <a:gd name="connsiteY4" fmla="*/ 0 h 31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7606" h="314752">
                <a:moveTo>
                  <a:pt x="3171" y="0"/>
                </a:moveTo>
                <a:lnTo>
                  <a:pt x="9134431" y="227013"/>
                </a:lnTo>
                <a:lnTo>
                  <a:pt x="9137606" y="314752"/>
                </a:lnTo>
                <a:lnTo>
                  <a:pt x="0" y="314752"/>
                </a:lnTo>
                <a:cubicBezTo>
                  <a:pt x="1057" y="219360"/>
                  <a:pt x="2114" y="95392"/>
                  <a:pt x="317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052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ttyImages-171693389-V2-1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31" b="4160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010411" y="6289198"/>
            <a:ext cx="170879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100" dirty="0" smtClean="0">
                <a:solidFill>
                  <a:srgbClr val="FFFFFF"/>
                </a:solidFill>
                <a:latin typeface="Georgia" panose="02040502050405020303" pitchFamily="18" charset="0"/>
                <a:cs typeface="Franklin Gothic Medium"/>
              </a:rPr>
              <a:t>The pathway to possible.</a:t>
            </a:r>
            <a:endParaRPr lang="en-US" sz="1100" dirty="0">
              <a:solidFill>
                <a:srgbClr val="FFFFFF"/>
              </a:solidFill>
              <a:latin typeface="Georgia" panose="02040502050405020303" pitchFamily="18" charset="0"/>
              <a:cs typeface="Franklin Gothic Medium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7842" y="1682576"/>
            <a:ext cx="6858905" cy="2606953"/>
          </a:xfrm>
        </p:spPr>
        <p:txBody>
          <a:bodyPr lIns="0" rIns="0" anchor="ctr">
            <a:noAutofit/>
          </a:bodyPr>
          <a:lstStyle>
            <a:lvl1pPr algn="l">
              <a:lnSpc>
                <a:spcPct val="82000"/>
              </a:lnSpc>
              <a:defRPr sz="6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Place title of presentation </a:t>
            </a:r>
            <a:br>
              <a:rPr lang="en-US" dirty="0" smtClean="0"/>
            </a:br>
            <a:r>
              <a:rPr lang="en-US" dirty="0" smtClean="0"/>
              <a:t>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7837" y="4475571"/>
            <a:ext cx="6858907" cy="724943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Place subtitle/description</a:t>
            </a:r>
            <a:br>
              <a:rPr lang="en-US" dirty="0" smtClean="0"/>
            </a:br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77843" y="5248504"/>
            <a:ext cx="1360509" cy="55510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MONTH</a:t>
            </a:r>
          </a:p>
        </p:txBody>
      </p:sp>
      <p:sp>
        <p:nvSpPr>
          <p:cNvPr id="11" name="Rectangle 1"/>
          <p:cNvSpPr/>
          <p:nvPr userDrawn="1"/>
        </p:nvSpPr>
        <p:spPr>
          <a:xfrm>
            <a:off x="0" y="7"/>
            <a:ext cx="9144000" cy="1357639"/>
          </a:xfrm>
          <a:custGeom>
            <a:avLst/>
            <a:gdLst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1202727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434377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  <a:gd name="connsiteX0" fmla="*/ 0 w 9144000"/>
              <a:gd name="connsiteY0" fmla="*/ 0 h 1202727"/>
              <a:gd name="connsiteX1" fmla="*/ 9144000 w 9144000"/>
              <a:gd name="connsiteY1" fmla="*/ 0 h 1202727"/>
              <a:gd name="connsiteX2" fmla="*/ 9144000 w 9144000"/>
              <a:gd name="connsiteY2" fmla="*/ 516772 h 1202727"/>
              <a:gd name="connsiteX3" fmla="*/ 0 w 9144000"/>
              <a:gd name="connsiteY3" fmla="*/ 1202727 h 1202727"/>
              <a:gd name="connsiteX4" fmla="*/ 0 w 9144000"/>
              <a:gd name="connsiteY4" fmla="*/ 0 h 120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202727">
                <a:moveTo>
                  <a:pt x="0" y="0"/>
                </a:moveTo>
                <a:lnTo>
                  <a:pt x="9144000" y="0"/>
                </a:lnTo>
                <a:lnTo>
                  <a:pt x="9144000" y="516772"/>
                </a:lnTo>
                <a:lnTo>
                  <a:pt x="0" y="120272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5" name="Picture 14" descr="CCFiber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4" y="319251"/>
            <a:ext cx="2513294" cy="469149"/>
          </a:xfrm>
          <a:prstGeom prst="rect">
            <a:avLst/>
          </a:prstGeom>
        </p:spPr>
      </p:pic>
      <p:sp>
        <p:nvSpPr>
          <p:cNvPr id="27" name="Rectangle 3"/>
          <p:cNvSpPr/>
          <p:nvPr userDrawn="1"/>
        </p:nvSpPr>
        <p:spPr>
          <a:xfrm>
            <a:off x="-1" y="6438337"/>
            <a:ext cx="9147056" cy="419671"/>
          </a:xfrm>
          <a:custGeom>
            <a:avLst/>
            <a:gdLst>
              <a:gd name="connsiteX0" fmla="*/ 0 w 9137606"/>
              <a:gd name="connsiteY0" fmla="*/ 0 h 338564"/>
              <a:gd name="connsiteX1" fmla="*/ 9137606 w 9137606"/>
              <a:gd name="connsiteY1" fmla="*/ 0 h 338564"/>
              <a:gd name="connsiteX2" fmla="*/ 9137606 w 9137606"/>
              <a:gd name="connsiteY2" fmla="*/ 338564 h 338564"/>
              <a:gd name="connsiteX3" fmla="*/ 0 w 9137606"/>
              <a:gd name="connsiteY3" fmla="*/ 338564 h 338564"/>
              <a:gd name="connsiteX4" fmla="*/ 0 w 9137606"/>
              <a:gd name="connsiteY4" fmla="*/ 0 h 338564"/>
              <a:gd name="connsiteX0" fmla="*/ 0 w 9137606"/>
              <a:gd name="connsiteY0" fmla="*/ 0 h 338564"/>
              <a:gd name="connsiteX1" fmla="*/ 9137606 w 9137606"/>
              <a:gd name="connsiteY1" fmla="*/ 222250 h 338564"/>
              <a:gd name="connsiteX2" fmla="*/ 9137606 w 9137606"/>
              <a:gd name="connsiteY2" fmla="*/ 338564 h 338564"/>
              <a:gd name="connsiteX3" fmla="*/ 0 w 9137606"/>
              <a:gd name="connsiteY3" fmla="*/ 338564 h 338564"/>
              <a:gd name="connsiteX4" fmla="*/ 0 w 9137606"/>
              <a:gd name="connsiteY4" fmla="*/ 0 h 338564"/>
              <a:gd name="connsiteX0" fmla="*/ 0 w 9137606"/>
              <a:gd name="connsiteY0" fmla="*/ 0 h 338564"/>
              <a:gd name="connsiteX1" fmla="*/ 9137606 w 9137606"/>
              <a:gd name="connsiteY1" fmla="*/ 292100 h 338564"/>
              <a:gd name="connsiteX2" fmla="*/ 9137606 w 9137606"/>
              <a:gd name="connsiteY2" fmla="*/ 338564 h 338564"/>
              <a:gd name="connsiteX3" fmla="*/ 0 w 9137606"/>
              <a:gd name="connsiteY3" fmla="*/ 338564 h 338564"/>
              <a:gd name="connsiteX4" fmla="*/ 0 w 9137606"/>
              <a:gd name="connsiteY4" fmla="*/ 0 h 338564"/>
              <a:gd name="connsiteX0" fmla="*/ 0 w 9137606"/>
              <a:gd name="connsiteY0" fmla="*/ 0 h 338564"/>
              <a:gd name="connsiteX1" fmla="*/ 9134431 w 9137606"/>
              <a:gd name="connsiteY1" fmla="*/ 250825 h 338564"/>
              <a:gd name="connsiteX2" fmla="*/ 9137606 w 9137606"/>
              <a:gd name="connsiteY2" fmla="*/ 338564 h 338564"/>
              <a:gd name="connsiteX3" fmla="*/ 0 w 9137606"/>
              <a:gd name="connsiteY3" fmla="*/ 338564 h 338564"/>
              <a:gd name="connsiteX4" fmla="*/ 0 w 9137606"/>
              <a:gd name="connsiteY4" fmla="*/ 0 h 338564"/>
              <a:gd name="connsiteX0" fmla="*/ 0 w 9137606"/>
              <a:gd name="connsiteY0" fmla="*/ 0 h 314752"/>
              <a:gd name="connsiteX1" fmla="*/ 9134431 w 9137606"/>
              <a:gd name="connsiteY1" fmla="*/ 227013 h 314752"/>
              <a:gd name="connsiteX2" fmla="*/ 9137606 w 9137606"/>
              <a:gd name="connsiteY2" fmla="*/ 314752 h 314752"/>
              <a:gd name="connsiteX3" fmla="*/ 0 w 9137606"/>
              <a:gd name="connsiteY3" fmla="*/ 314752 h 314752"/>
              <a:gd name="connsiteX4" fmla="*/ 0 w 9137606"/>
              <a:gd name="connsiteY4" fmla="*/ 0 h 314752"/>
              <a:gd name="connsiteX0" fmla="*/ 3172 w 9137606"/>
              <a:gd name="connsiteY0" fmla="*/ 0 h 286177"/>
              <a:gd name="connsiteX1" fmla="*/ 9134431 w 9137606"/>
              <a:gd name="connsiteY1" fmla="*/ 198438 h 286177"/>
              <a:gd name="connsiteX2" fmla="*/ 9137606 w 9137606"/>
              <a:gd name="connsiteY2" fmla="*/ 286177 h 286177"/>
              <a:gd name="connsiteX3" fmla="*/ 0 w 9137606"/>
              <a:gd name="connsiteY3" fmla="*/ 286177 h 286177"/>
              <a:gd name="connsiteX4" fmla="*/ 3172 w 9137606"/>
              <a:gd name="connsiteY4" fmla="*/ 0 h 286177"/>
              <a:gd name="connsiteX0" fmla="*/ 305 w 9137911"/>
              <a:gd name="connsiteY0" fmla="*/ 0 h 314752"/>
              <a:gd name="connsiteX1" fmla="*/ 9134736 w 9137911"/>
              <a:gd name="connsiteY1" fmla="*/ 227013 h 314752"/>
              <a:gd name="connsiteX2" fmla="*/ 9137911 w 9137911"/>
              <a:gd name="connsiteY2" fmla="*/ 314752 h 314752"/>
              <a:gd name="connsiteX3" fmla="*/ 305 w 9137911"/>
              <a:gd name="connsiteY3" fmla="*/ 314752 h 314752"/>
              <a:gd name="connsiteX4" fmla="*/ 305 w 9137911"/>
              <a:gd name="connsiteY4" fmla="*/ 0 h 314752"/>
              <a:gd name="connsiteX0" fmla="*/ 3171 w 9137606"/>
              <a:gd name="connsiteY0" fmla="*/ 0 h 314752"/>
              <a:gd name="connsiteX1" fmla="*/ 9134431 w 9137606"/>
              <a:gd name="connsiteY1" fmla="*/ 227013 h 314752"/>
              <a:gd name="connsiteX2" fmla="*/ 9137606 w 9137606"/>
              <a:gd name="connsiteY2" fmla="*/ 314752 h 314752"/>
              <a:gd name="connsiteX3" fmla="*/ 0 w 9137606"/>
              <a:gd name="connsiteY3" fmla="*/ 314752 h 314752"/>
              <a:gd name="connsiteX4" fmla="*/ 3171 w 9137606"/>
              <a:gd name="connsiteY4" fmla="*/ 0 h 31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7606" h="314752">
                <a:moveTo>
                  <a:pt x="3171" y="0"/>
                </a:moveTo>
                <a:lnTo>
                  <a:pt x="9134431" y="227013"/>
                </a:lnTo>
                <a:lnTo>
                  <a:pt x="9137606" y="314752"/>
                </a:lnTo>
                <a:lnTo>
                  <a:pt x="0" y="314752"/>
                </a:lnTo>
                <a:cubicBezTo>
                  <a:pt x="1057" y="219360"/>
                  <a:pt x="2114" y="95392"/>
                  <a:pt x="317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598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6909" y="2301241"/>
            <a:ext cx="8223123" cy="382492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6909" y="346908"/>
            <a:ext cx="8229600" cy="1278693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77838" y="6304295"/>
            <a:ext cx="1560512" cy="28633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126479" y="6302621"/>
            <a:ext cx="2546689" cy="1308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5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PROPRIETARY &amp; CONFIDENTIAL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8107577" y="6450154"/>
            <a:ext cx="386485" cy="1308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50" dirty="0" smtClean="0">
                <a:solidFill>
                  <a:srgbClr val="5A6771"/>
                </a:solidFill>
                <a:latin typeface="Franklin Gothic Medium"/>
                <a:cs typeface="Franklin Gothic Medium"/>
              </a:rPr>
              <a:t>|  PAGE</a:t>
            </a:r>
            <a:endParaRPr lang="en-US" sz="850" dirty="0">
              <a:solidFill>
                <a:srgbClr val="5A6771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15" name="Text Placeholder 15"/>
          <p:cNvSpPr txBox="1">
            <a:spLocks/>
          </p:cNvSpPr>
          <p:nvPr userDrawn="1"/>
        </p:nvSpPr>
        <p:spPr>
          <a:xfrm>
            <a:off x="6356609" y="6450151"/>
            <a:ext cx="1731919" cy="24557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69863" indent="-169863" algn="l" defTabSz="457200" rtl="0" eaLnBrk="1" latinLnBrk="0" hangingPunct="1">
              <a:spcBef>
                <a:spcPts val="800"/>
              </a:spcBef>
              <a:buFont typeface="Arial"/>
              <a:buChar char="•"/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511175" indent="-225425" algn="l" defTabSz="457200" rtl="0" eaLnBrk="1" latinLnBrk="0" hangingPunct="1">
              <a:spcBef>
                <a:spcPts val="800"/>
              </a:spcBef>
              <a:buFont typeface="Lucida Grande"/>
              <a:buChar char="-"/>
              <a:tabLst/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742950" indent="-171450" algn="l" defTabSz="457200" rtl="0" eaLnBrk="1" latinLnBrk="0" hangingPunct="1">
              <a:spcBef>
                <a:spcPts val="800"/>
              </a:spcBef>
              <a:buFont typeface="Arial"/>
              <a:buChar char="•"/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030288" indent="-231775" algn="l" defTabSz="457200" rtl="0" eaLnBrk="1" latinLnBrk="0" hangingPunct="1">
              <a:spcBef>
                <a:spcPts val="800"/>
              </a:spcBef>
              <a:buFont typeface="Lucida Grande"/>
              <a:buChar char="-"/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50" dirty="0" smtClean="0"/>
              <a:t>MONTH YEAR</a:t>
            </a:r>
          </a:p>
        </p:txBody>
      </p:sp>
    </p:spTree>
    <p:extLst>
      <p:ext uri="{BB962C8B-B14F-4D97-AF65-F5344CB8AC3E}">
        <p14:creationId xmlns:p14="http://schemas.microsoft.com/office/powerpoint/2010/main" val="331674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90" r:id="rId2"/>
    <p:sldLayoutId id="2147483668" r:id="rId3"/>
    <p:sldLayoutId id="2147483650" r:id="rId4"/>
    <p:sldLayoutId id="2147483653" r:id="rId5"/>
    <p:sldLayoutId id="2147483691" r:id="rId6"/>
    <p:sldLayoutId id="2147483692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5A677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ts val="800"/>
        </a:spcBef>
        <a:buFont typeface="Arial"/>
        <a:buNone/>
        <a:defRPr sz="1700" kern="1200">
          <a:solidFill>
            <a:schemeClr val="bg2"/>
          </a:solidFill>
          <a:latin typeface="+mn-lt"/>
          <a:ea typeface="+mn-ea"/>
          <a:cs typeface="+mn-cs"/>
        </a:defRPr>
      </a:lvl1pPr>
      <a:lvl2pPr marL="169863" indent="-169863" algn="l" defTabSz="457200" rtl="0" eaLnBrk="1" latinLnBrk="0" hangingPunct="1">
        <a:spcBef>
          <a:spcPts val="800"/>
        </a:spcBef>
        <a:buFont typeface="Arial"/>
        <a:buChar char="•"/>
        <a:defRPr sz="1700" kern="1200">
          <a:solidFill>
            <a:schemeClr val="bg2"/>
          </a:solidFill>
          <a:latin typeface="+mn-lt"/>
          <a:ea typeface="+mn-ea"/>
          <a:cs typeface="+mn-cs"/>
        </a:defRPr>
      </a:lvl2pPr>
      <a:lvl3pPr marL="463550" indent="-177800" algn="l" defTabSz="457200" rtl="0" eaLnBrk="1" latinLnBrk="0" hangingPunct="1">
        <a:spcBef>
          <a:spcPts val="800"/>
        </a:spcBef>
        <a:buFont typeface="Lucida Grande"/>
        <a:buChar char="-"/>
        <a:tabLst/>
        <a:defRPr sz="1700" kern="1200">
          <a:solidFill>
            <a:schemeClr val="bg2"/>
          </a:solidFill>
          <a:latin typeface="+mn-lt"/>
          <a:ea typeface="+mn-ea"/>
          <a:cs typeface="+mn-cs"/>
        </a:defRPr>
      </a:lvl3pPr>
      <a:lvl4pPr marL="742950" indent="-171450" algn="l" defTabSz="457200" rtl="0" eaLnBrk="1" latinLnBrk="0" hangingPunct="1">
        <a:spcBef>
          <a:spcPts val="800"/>
        </a:spcBef>
        <a:buFont typeface="Arial"/>
        <a:buChar char="•"/>
        <a:defRPr sz="1500" kern="1200">
          <a:solidFill>
            <a:schemeClr val="bg2"/>
          </a:solidFill>
          <a:latin typeface="+mn-lt"/>
          <a:ea typeface="+mn-ea"/>
          <a:cs typeface="+mn-cs"/>
        </a:defRPr>
      </a:lvl4pPr>
      <a:lvl5pPr marL="965200" indent="-166688" algn="l" defTabSz="457200" rtl="0" eaLnBrk="1" latinLnBrk="0" hangingPunct="1">
        <a:spcBef>
          <a:spcPts val="800"/>
        </a:spcBef>
        <a:buFont typeface="Lucida Grande"/>
        <a:buChar char="-"/>
        <a:defRPr sz="15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6909" y="2301241"/>
            <a:ext cx="8223123" cy="382492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6909" y="346908"/>
            <a:ext cx="8229600" cy="1278693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477838" y="6304295"/>
            <a:ext cx="1560512" cy="28633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126479" y="6302621"/>
            <a:ext cx="2546689" cy="1308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50" dirty="0" smtClean="0">
                <a:solidFill>
                  <a:srgbClr val="5A6771">
                    <a:lumMod val="40000"/>
                    <a:lumOff val="60000"/>
                  </a:srgbClr>
                </a:solidFill>
                <a:cs typeface="Franklin Gothic Medium"/>
              </a:rPr>
              <a:t>PROPRIETARY &amp; CONFIDENTIAL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8107577" y="6450154"/>
            <a:ext cx="386485" cy="1308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50" dirty="0" smtClean="0">
                <a:solidFill>
                  <a:srgbClr val="5A6771"/>
                </a:solidFill>
                <a:cs typeface="Franklin Gothic Medium"/>
              </a:rPr>
              <a:t>|  PAGE</a:t>
            </a:r>
            <a:endParaRPr lang="en-US" sz="850" dirty="0">
              <a:solidFill>
                <a:srgbClr val="5A6771"/>
              </a:solidFill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73063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5A677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ts val="800"/>
        </a:spcBef>
        <a:buFont typeface="Arial"/>
        <a:buNone/>
        <a:defRPr sz="1700" kern="1200">
          <a:solidFill>
            <a:schemeClr val="bg2"/>
          </a:solidFill>
          <a:latin typeface="+mn-lt"/>
          <a:ea typeface="+mn-ea"/>
          <a:cs typeface="+mn-cs"/>
        </a:defRPr>
      </a:lvl1pPr>
      <a:lvl2pPr marL="169863" indent="-169863" algn="l" defTabSz="457200" rtl="0" eaLnBrk="1" latinLnBrk="0" hangingPunct="1">
        <a:spcBef>
          <a:spcPts val="800"/>
        </a:spcBef>
        <a:buFont typeface="Arial"/>
        <a:buChar char="•"/>
        <a:defRPr sz="1700" kern="1200">
          <a:solidFill>
            <a:schemeClr val="bg2"/>
          </a:solidFill>
          <a:latin typeface="+mn-lt"/>
          <a:ea typeface="+mn-ea"/>
          <a:cs typeface="+mn-cs"/>
        </a:defRPr>
      </a:lvl2pPr>
      <a:lvl3pPr marL="463550" indent="-177800" algn="l" defTabSz="457200" rtl="0" eaLnBrk="1" latinLnBrk="0" hangingPunct="1">
        <a:spcBef>
          <a:spcPts val="800"/>
        </a:spcBef>
        <a:buFont typeface="Lucida Grande"/>
        <a:buChar char="-"/>
        <a:tabLst/>
        <a:defRPr sz="1700" kern="1200">
          <a:solidFill>
            <a:schemeClr val="bg2"/>
          </a:solidFill>
          <a:latin typeface="+mn-lt"/>
          <a:ea typeface="+mn-ea"/>
          <a:cs typeface="+mn-cs"/>
        </a:defRPr>
      </a:lvl3pPr>
      <a:lvl4pPr marL="742950" indent="-171450" algn="l" defTabSz="457200" rtl="0" eaLnBrk="1" latinLnBrk="0" hangingPunct="1">
        <a:spcBef>
          <a:spcPts val="800"/>
        </a:spcBef>
        <a:buFont typeface="Arial"/>
        <a:buChar char="•"/>
        <a:defRPr sz="1500" kern="1200">
          <a:solidFill>
            <a:schemeClr val="bg2"/>
          </a:solidFill>
          <a:latin typeface="+mn-lt"/>
          <a:ea typeface="+mn-ea"/>
          <a:cs typeface="+mn-cs"/>
        </a:defRPr>
      </a:lvl4pPr>
      <a:lvl5pPr marL="965200" indent="-166688" algn="l" defTabSz="457200" rtl="0" eaLnBrk="1" latinLnBrk="0" hangingPunct="1">
        <a:spcBef>
          <a:spcPts val="800"/>
        </a:spcBef>
        <a:buFont typeface="Lucida Grande"/>
        <a:buChar char="-"/>
        <a:defRPr sz="15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0ABDE-D946-407F-AE9B-502757D0A9CC}" type="datetime1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1/17/2018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17CA2-108F-D246-B7E4-F65166CF0311}" type="slidenum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03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0ABDE-D946-407F-AE9B-502757D0A9CC}" type="datetime1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1/17/2018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17CA2-108F-D246-B7E4-F65166CF0311}" type="slidenum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861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0ABDE-D946-407F-AE9B-502757D0A9CC}" type="datetime1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1/17/2018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17CA2-108F-D246-B7E4-F65166CF0311}" type="slidenum">
              <a:rPr lang="en-US" smtClean="0">
                <a:solidFill>
                  <a:srgbClr val="8E278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E278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4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7.xml"/><Relationship Id="rId4" Type="http://schemas.openxmlformats.org/officeDocument/2006/relationships/hyperlink" Target="mailto:First.Last@CrownCastle.com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162" y="1056097"/>
            <a:ext cx="6858000" cy="1945459"/>
          </a:xfrm>
        </p:spPr>
        <p:txBody>
          <a:bodyPr/>
          <a:lstStyle/>
          <a:p>
            <a:r>
              <a:rPr lang="en-US" dirty="0" smtClean="0"/>
              <a:t>Crown </a:t>
            </a:r>
            <a:r>
              <a:rPr lang="en-US" dirty="0"/>
              <a:t>Castle Fiber</a:t>
            </a:r>
            <a:br>
              <a:rPr lang="en-US" dirty="0"/>
            </a:br>
            <a:r>
              <a:rPr lang="en-US" sz="1600" dirty="0"/>
              <a:t>A Stable Partner you can trust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162" y="3002737"/>
            <a:ext cx="7818439" cy="1599023"/>
          </a:xfrm>
        </p:spPr>
        <p:txBody>
          <a:bodyPr>
            <a:normAutofit fontScale="85000" lnSpcReduction="20000"/>
          </a:bodyPr>
          <a:lstStyle/>
          <a:p>
            <a:r>
              <a:rPr lang="en-US" sz="5200" dirty="0">
                <a:latin typeface="Georgia"/>
                <a:cs typeface="Georgia"/>
              </a:rPr>
              <a:t>The right solution for your organization—today and tomorrow.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7363" y="5215785"/>
            <a:ext cx="28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Rep Name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Rep Title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Phone</a:t>
            </a:r>
            <a:r>
              <a:rPr lang="en-US" sz="1200" dirty="0" smtClean="0">
                <a:solidFill>
                  <a:schemeClr val="bg1"/>
                </a:solidFill>
              </a:rPr>
              <a:t>: XXX-XXX-XXXX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Email</a:t>
            </a:r>
            <a:r>
              <a:rPr lang="en-US" sz="1200" dirty="0" smtClean="0">
                <a:solidFill>
                  <a:schemeClr val="bg1"/>
                </a:solidFill>
              </a:rPr>
              <a:t>: First.Last@CrownCastle.com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91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Crown Castle Fiber </a:t>
            </a:r>
            <a:r>
              <a:rPr lang="en-US" sz="2800" dirty="0" smtClean="0">
                <a:solidFill>
                  <a:schemeClr val="tx2"/>
                </a:solidFill>
              </a:rPr>
              <a:t>Advantage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rIns="0" anchor="t"/>
          <a:lstStyle/>
          <a:p>
            <a:fld id="{CA217CA2-108F-D246-B7E4-F65166CF0311}" type="slidenum">
              <a:rPr lang="en-US" sz="800" smtClean="0">
                <a:solidFill>
                  <a:schemeClr val="bg2"/>
                </a:solidFill>
                <a:latin typeface="Franklin Gothic Medium" panose="020B0603020102020204" pitchFamily="34" charset="0"/>
              </a:rPr>
              <a:t>10</a:t>
            </a:fld>
            <a:endParaRPr lang="en-US" sz="800" dirty="0">
              <a:solidFill>
                <a:schemeClr val="bg2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5" y="6073221"/>
            <a:ext cx="37242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6025601"/>
            <a:ext cx="1847850" cy="59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834" y="995523"/>
            <a:ext cx="6755163" cy="503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4294967295"/>
          </p:nvPr>
        </p:nvSpPr>
        <p:spPr bwMode="gray">
          <a:xfrm>
            <a:off x="76200" y="995523"/>
            <a:ext cx="2190750" cy="50300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 fontScale="55000" lnSpcReduction="20000"/>
          </a:bodyPr>
          <a:lstStyle/>
          <a:p>
            <a:pPr marL="55563" lvl="1" indent="0" defTabSz="912813">
              <a:lnSpc>
                <a:spcPct val="100000"/>
              </a:lnSpc>
              <a:spcBef>
                <a:spcPct val="20000"/>
              </a:spcBef>
              <a:buClr>
                <a:srgbClr val="4FB0B7"/>
              </a:buClr>
              <a:buSzPct val="80000"/>
              <a:buNone/>
            </a:pPr>
            <a:endParaRPr lang="en-US" sz="400" b="1" dirty="0" smtClean="0"/>
          </a:p>
          <a:p>
            <a:pPr marL="55563" lvl="1" indent="0" defTabSz="912813">
              <a:lnSpc>
                <a:spcPct val="100000"/>
              </a:lnSpc>
              <a:spcBef>
                <a:spcPct val="20000"/>
              </a:spcBef>
              <a:buClr>
                <a:srgbClr val="4FB0B7"/>
              </a:buClr>
              <a:buSzPct val="80000"/>
              <a:buNone/>
            </a:pPr>
            <a:endParaRPr lang="en-US" sz="400" b="1" dirty="0"/>
          </a:p>
          <a:p>
            <a:pPr marL="55563" lvl="1" indent="0" defTabSz="912813">
              <a:lnSpc>
                <a:spcPct val="100000"/>
              </a:lnSpc>
              <a:spcBef>
                <a:spcPct val="20000"/>
              </a:spcBef>
              <a:buClr>
                <a:srgbClr val="4FB0B7"/>
              </a:buClr>
              <a:buSzPct val="80000"/>
              <a:buNone/>
            </a:pPr>
            <a:endParaRPr lang="en-US" sz="400" b="1" dirty="0" smtClean="0"/>
          </a:p>
          <a:p>
            <a:pPr marL="55563" lvl="1" indent="0" defTabSz="912813">
              <a:lnSpc>
                <a:spcPct val="100000"/>
              </a:lnSpc>
              <a:spcBef>
                <a:spcPct val="20000"/>
              </a:spcBef>
              <a:buClr>
                <a:srgbClr val="4FB0B7"/>
              </a:buClr>
              <a:buSzPct val="80000"/>
              <a:buNone/>
            </a:pPr>
            <a:endParaRPr lang="en-US" sz="400" b="1" dirty="0"/>
          </a:p>
          <a:p>
            <a:pPr marL="55563" lvl="1" indent="0" defTabSz="912813">
              <a:lnSpc>
                <a:spcPct val="100000"/>
              </a:lnSpc>
              <a:spcBef>
                <a:spcPct val="20000"/>
              </a:spcBef>
              <a:buClr>
                <a:srgbClr val="4FB0B7"/>
              </a:buClr>
              <a:buSzPct val="80000"/>
              <a:buNone/>
            </a:pPr>
            <a:r>
              <a:rPr lang="en-US" sz="2500" b="1" dirty="0">
                <a:solidFill>
                  <a:schemeClr val="accent4"/>
                </a:solidFill>
              </a:rPr>
              <a:t>Connectivity</a:t>
            </a:r>
          </a:p>
          <a:p>
            <a:pPr marL="173038" lvl="2" indent="-117475" defTabSz="912813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SzPct val="80000"/>
              <a:buFont typeface="Wingdings" pitchFamily="2" charset="2"/>
              <a:buChar char="§"/>
            </a:pPr>
            <a:r>
              <a:rPr lang="en-US" sz="2000" dirty="0"/>
              <a:t>Private line, Ethernet, Dedicated Internet delivered on end-to-end fiber optics</a:t>
            </a:r>
          </a:p>
          <a:p>
            <a:pPr marL="173038" lvl="3" indent="-117475" defTabSz="912813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SzPct val="80000"/>
              <a:buFont typeface="Wingdings" pitchFamily="2" charset="2"/>
              <a:buChar char="§"/>
            </a:pPr>
            <a:r>
              <a:rPr lang="en-US" sz="2000" dirty="0"/>
              <a:t>High availability, high bandwidth</a:t>
            </a:r>
          </a:p>
          <a:p>
            <a:pPr marL="173038" lvl="3" indent="-117475" defTabSz="912813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SzPct val="80000"/>
              <a:buFont typeface="Wingdings" pitchFamily="2" charset="2"/>
              <a:buChar char="§"/>
            </a:pPr>
            <a:r>
              <a:rPr lang="en-US" sz="2000" dirty="0"/>
              <a:t>Less points of failure vs. incumbent or other alternatives</a:t>
            </a:r>
          </a:p>
          <a:p>
            <a:pPr marL="173038" lvl="3" indent="-117475" defTabSz="912813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SzPct val="80000"/>
              <a:buFont typeface="Wingdings" pitchFamily="2" charset="2"/>
              <a:buChar char="§"/>
            </a:pPr>
            <a:r>
              <a:rPr lang="en-US" sz="2000" dirty="0"/>
              <a:t>Greater flexibility – Ethernet and TDM services</a:t>
            </a:r>
          </a:p>
          <a:p>
            <a:pPr marL="173038" lvl="3" indent="-117475" defTabSz="912813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SzPct val="80000"/>
              <a:buFont typeface="Wingdings" pitchFamily="2" charset="2"/>
              <a:buChar char="§"/>
            </a:pPr>
            <a:r>
              <a:rPr lang="en-US" sz="2000" dirty="0"/>
              <a:t>Connection to alternative network for greater diversity</a:t>
            </a:r>
          </a:p>
          <a:p>
            <a:pPr marL="173038" lvl="3" indent="-117475" defTabSz="912813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SzPct val="80000"/>
              <a:buFont typeface="Wingdings" pitchFamily="2" charset="2"/>
              <a:buChar char="§"/>
            </a:pPr>
            <a:endParaRPr lang="en-US" sz="1800" b="1" dirty="0"/>
          </a:p>
          <a:p>
            <a:pPr marL="55563" lvl="3" indent="0" defTabSz="912813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SzPct val="80000"/>
              <a:buNone/>
            </a:pPr>
            <a:r>
              <a:rPr lang="en-US" sz="2500" b="1" dirty="0">
                <a:solidFill>
                  <a:schemeClr val="accent4"/>
                </a:solidFill>
              </a:rPr>
              <a:t>Scalability</a:t>
            </a:r>
          </a:p>
          <a:p>
            <a:pPr marL="173038" lvl="2" indent="-117475" defTabSz="912813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SzPct val="80000"/>
              <a:buFont typeface="Wingdings" pitchFamily="2" charset="2"/>
              <a:buChar char="§"/>
            </a:pPr>
            <a:r>
              <a:rPr lang="en-US" sz="2000" dirty="0"/>
              <a:t>Ease &amp; speed of bandwidth upgrades unparalleled</a:t>
            </a:r>
          </a:p>
          <a:p>
            <a:pPr marL="173038" lvl="2" indent="-117475" defTabSz="912813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SzPct val="80000"/>
              <a:buFont typeface="Wingdings" pitchFamily="2" charset="2"/>
              <a:buChar char="§"/>
            </a:pPr>
            <a:r>
              <a:rPr lang="en-US" sz="2000" dirty="0"/>
              <a:t>Incremental bandwidth pricing extremely attractive</a:t>
            </a:r>
          </a:p>
          <a:p>
            <a:pPr marL="173038" lvl="2" indent="-117475" defTabSz="912813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SzPct val="80000"/>
              <a:buFont typeface="Wingdings" pitchFamily="2" charset="2"/>
              <a:buChar char="§"/>
            </a:pPr>
            <a:r>
              <a:rPr lang="en-US" sz="2000" dirty="0"/>
              <a:t>Unique ability to meet seasonality or project-related needs with flexible bandwidth offerings</a:t>
            </a:r>
          </a:p>
          <a:p>
            <a:pPr marL="173038" lvl="2" indent="-117475" defTabSz="912813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SzPct val="80000"/>
              <a:buFont typeface="Wingdings" pitchFamily="2" charset="2"/>
              <a:buChar char="§"/>
            </a:pPr>
            <a:endParaRPr lang="en-US" sz="1800" b="1" dirty="0"/>
          </a:p>
          <a:p>
            <a:pPr marL="55563" lvl="1" indent="0" defTabSz="912813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SzPct val="80000"/>
              <a:buNone/>
            </a:pPr>
            <a:r>
              <a:rPr lang="en-US" sz="2500" b="1" dirty="0">
                <a:solidFill>
                  <a:schemeClr val="accent4"/>
                </a:solidFill>
              </a:rPr>
              <a:t>Flexibility</a:t>
            </a:r>
          </a:p>
          <a:p>
            <a:pPr marL="173038" lvl="2" indent="-117475" defTabSz="912813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SzPct val="80000"/>
              <a:buFont typeface="Wingdings" pitchFamily="2" charset="2"/>
              <a:buChar char="§"/>
            </a:pPr>
            <a:r>
              <a:rPr lang="en-US" sz="2000" dirty="0"/>
              <a:t>Utilizing contractual &amp; financial models to meet customers needs</a:t>
            </a:r>
          </a:p>
          <a:p>
            <a:pPr marL="173038" lvl="2" indent="-117475" defTabSz="912813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SzPct val="80000"/>
              <a:buFont typeface="Wingdings" pitchFamily="2" charset="2"/>
              <a:buChar char="§"/>
            </a:pPr>
            <a:r>
              <a:rPr lang="en-US" sz="2000" dirty="0"/>
              <a:t>Stream-lined organizational structure leads to efficiency</a:t>
            </a:r>
          </a:p>
          <a:p>
            <a:pPr marL="173038" lvl="2" indent="-117475" defTabSz="912813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SzPct val="80000"/>
              <a:buFont typeface="Wingdings" pitchFamily="2" charset="2"/>
              <a:buChar char="§"/>
            </a:pPr>
            <a:r>
              <a:rPr lang="en-US" sz="2000" dirty="0"/>
              <a:t>Service &amp; carrier neutral- TDM, Ethernet &amp; Dark Fiber</a:t>
            </a:r>
          </a:p>
        </p:txBody>
      </p:sp>
    </p:spTree>
    <p:extLst>
      <p:ext uri="{BB962C8B-B14F-4D97-AF65-F5344CB8AC3E}">
        <p14:creationId xmlns:p14="http://schemas.microsoft.com/office/powerpoint/2010/main" val="33793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38" y="6193037"/>
            <a:ext cx="1384300" cy="338667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86909" y="358679"/>
            <a:ext cx="6951662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Georgia"/>
                <a:cs typeface="Georgia"/>
              </a:rPr>
              <a:t>Demand</a:t>
            </a:r>
            <a:r>
              <a:rPr lang="en-US" sz="2800" dirty="0">
                <a:solidFill>
                  <a:srgbClr val="5A6771"/>
                </a:solidFill>
                <a:latin typeface="Georgia"/>
                <a:cs typeface="Georgia"/>
              </a:rPr>
              <a:t> </a:t>
            </a:r>
            <a:r>
              <a:rPr lang="en-US" sz="2800" dirty="0">
                <a:solidFill>
                  <a:schemeClr val="bg2"/>
                </a:solidFill>
                <a:latin typeface="Georgia"/>
                <a:cs typeface="Georgia"/>
              </a:rPr>
              <a:t>for high-speed, secure bandwidth continues to </a:t>
            </a:r>
            <a:r>
              <a:rPr lang="en-US" sz="2800" dirty="0" smtClean="0">
                <a:solidFill>
                  <a:schemeClr val="bg2"/>
                </a:solidFill>
                <a:latin typeface="Georgia"/>
                <a:cs typeface="Georgia"/>
              </a:rPr>
              <a:t>grow.</a:t>
            </a:r>
            <a:endParaRPr lang="en-US" sz="2800" dirty="0">
              <a:solidFill>
                <a:schemeClr val="bg2"/>
              </a:solidFill>
              <a:latin typeface="Georgia"/>
              <a:cs typeface="Georgia"/>
            </a:endParaRPr>
          </a:p>
        </p:txBody>
      </p:sp>
      <p:sp>
        <p:nvSpPr>
          <p:cNvPr id="25" name="Content Placeholder 8"/>
          <p:cNvSpPr>
            <a:spLocks noGrp="1"/>
          </p:cNvSpPr>
          <p:nvPr/>
        </p:nvSpPr>
        <p:spPr>
          <a:xfrm>
            <a:off x="486910" y="2002405"/>
            <a:ext cx="1968428" cy="9978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Tx/>
              <a:buNone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09538" indent="-109538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/>
              <a:buChar char="•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290513" indent="-119063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Lucida Grande"/>
              <a:buChar char="­"/>
              <a:tabLst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460375" indent="-117475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/>
              <a:buChar char="•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630238" indent="-111125" algn="l" defTabSz="287338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Lucida Grande"/>
              <a:buChar char="­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  <a:spcBef>
                <a:spcPts val="0"/>
              </a:spcBef>
              <a:spcAft>
                <a:spcPts val="100"/>
              </a:spcAft>
            </a:pPr>
            <a:r>
              <a:rPr lang="en-US" sz="4800" dirty="0" smtClean="0">
                <a:solidFill>
                  <a:srgbClr val="8E278F"/>
                </a:solidFill>
                <a:latin typeface="Franklin Gothic Medium"/>
                <a:cs typeface="Franklin Gothic Medium"/>
              </a:rPr>
              <a:t>155%</a:t>
            </a:r>
            <a:endParaRPr lang="en-US" sz="4800" dirty="0">
              <a:solidFill>
                <a:srgbClr val="8E278F"/>
              </a:solidFill>
              <a:latin typeface="Franklin Gothic Medium"/>
              <a:cs typeface="Franklin Gothic Medium"/>
            </a:endParaRPr>
          </a:p>
          <a:p>
            <a:pPr>
              <a:lnSpc>
                <a:spcPts val="1600"/>
              </a:lnSpc>
              <a:spcBef>
                <a:spcPts val="0"/>
              </a:spcBef>
              <a:spcAft>
                <a:spcPts val="100"/>
              </a:spcAft>
            </a:pPr>
            <a:r>
              <a:rPr lang="en-US" sz="1400" dirty="0" smtClean="0">
                <a:solidFill>
                  <a:schemeClr val="bg2"/>
                </a:solidFill>
                <a:latin typeface="Franklin Gothic Medium"/>
                <a:cs typeface="Franklin Gothic Medium"/>
              </a:rPr>
              <a:t>increase in </a:t>
            </a:r>
            <a:r>
              <a:rPr lang="en-US" sz="1400" dirty="0">
                <a:solidFill>
                  <a:schemeClr val="bg2"/>
                </a:solidFill>
                <a:latin typeface="Franklin Gothic Medium"/>
                <a:cs typeface="Franklin Gothic Medium"/>
              </a:rPr>
              <a:t>enterprise WAN traffic in </a:t>
            </a:r>
            <a:r>
              <a:rPr lang="en-US" sz="1400" dirty="0" smtClean="0">
                <a:solidFill>
                  <a:schemeClr val="bg2"/>
                </a:solidFill>
                <a:latin typeface="Franklin Gothic Medium"/>
                <a:cs typeface="Franklin Gothic Medium"/>
              </a:rPr>
              <a:t>2016.</a:t>
            </a:r>
            <a:r>
              <a:rPr lang="en-US" sz="1000" baseline="30000" dirty="0" smtClean="0">
                <a:solidFill>
                  <a:schemeClr val="bg2"/>
                </a:solidFill>
                <a:latin typeface="Franklin Gothic Medium"/>
                <a:cs typeface="Franklin Gothic Medium"/>
              </a:rPr>
              <a:t>1</a:t>
            </a:r>
            <a:endParaRPr lang="ro-RO" sz="1000" baseline="30000" dirty="0">
              <a:solidFill>
                <a:schemeClr val="bg2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46006" y="6408593"/>
            <a:ext cx="254668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PROPRIETARY &amp; CONFIDENTIAL</a:t>
            </a:r>
          </a:p>
        </p:txBody>
      </p:sp>
      <p:sp>
        <p:nvSpPr>
          <p:cNvPr id="31" name="Text Placeholder 10"/>
          <p:cNvSpPr>
            <a:spLocks noGrp="1"/>
          </p:cNvSpPr>
          <p:nvPr/>
        </p:nvSpPr>
        <p:spPr>
          <a:xfrm>
            <a:off x="2970212" y="6067399"/>
            <a:ext cx="6351588" cy="682385"/>
          </a:xfrm>
          <a:prstGeom prst="rect">
            <a:avLst/>
          </a:prstGeom>
        </p:spPr>
        <p:txBody>
          <a:bodyPr vert="horz" wrap="square" lIns="0" tIns="0" rIns="0" bIns="0" numCol="2" rtlCol="0" anchor="t" anchorCtr="0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200"/>
              </a:spcBef>
              <a:buFontTx/>
              <a:buNone/>
              <a:defRPr sz="1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8" indent="-173038" algn="l" defTabSz="457200" rtl="0" eaLnBrk="1" latinLnBrk="0" hangingPunct="1">
              <a:lnSpc>
                <a:spcPct val="100000"/>
              </a:lnSpc>
              <a:spcBef>
                <a:spcPts val="200"/>
              </a:spcBef>
              <a:buClrTx/>
              <a:buFont typeface="Arial"/>
              <a:buChar char="•"/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60375" indent="-219075" algn="l" defTabSz="457200" rtl="0" eaLnBrk="1" latinLnBrk="0" hangingPunct="1">
              <a:lnSpc>
                <a:spcPct val="100000"/>
              </a:lnSpc>
              <a:spcBef>
                <a:spcPts val="200"/>
              </a:spcBef>
              <a:buClrTx/>
              <a:buFont typeface="Lucida Grande"/>
              <a:buChar char="­"/>
              <a:tabLst/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742950" indent="-174625" algn="l" defTabSz="457200" rtl="0" eaLnBrk="1" latinLnBrk="0" hangingPunct="1">
              <a:lnSpc>
                <a:spcPct val="100000"/>
              </a:lnSpc>
              <a:spcBef>
                <a:spcPts val="200"/>
              </a:spcBef>
              <a:buClrTx/>
              <a:buFont typeface="Arial"/>
              <a:buChar char="•"/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082675" indent="-231775" algn="l" defTabSz="287338" rtl="0" eaLnBrk="1" latinLnBrk="0" hangingPunct="1">
              <a:lnSpc>
                <a:spcPct val="100000"/>
              </a:lnSpc>
              <a:spcBef>
                <a:spcPts val="200"/>
              </a:spcBef>
              <a:buClrTx/>
              <a:buFont typeface="Lucida Grande"/>
              <a:buChar char="­"/>
              <a:defRPr sz="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-137160">
              <a:lnSpc>
                <a:spcPts val="750"/>
              </a:lnSpc>
              <a:spcBef>
                <a:spcPts val="0"/>
              </a:spcBef>
              <a:buSzPct val="100000"/>
              <a:buFont typeface="Wingdings" charset="2"/>
              <a:buAutoNum type="arabicPlain"/>
            </a:pPr>
            <a:r>
              <a:rPr lang="en-US" sz="650" dirty="0" smtClean="0">
                <a:solidFill>
                  <a:srgbClr val="999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Aryaka</a:t>
            </a:r>
            <a:r>
              <a:rPr lang="en-US" sz="650" dirty="0">
                <a:solidFill>
                  <a:srgbClr val="999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50" i="1" dirty="0">
                <a:solidFill>
                  <a:srgbClr val="999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State of the WAN</a:t>
            </a:r>
            <a:r>
              <a:rPr lang="en-US" sz="650" dirty="0">
                <a:solidFill>
                  <a:srgbClr val="999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50" dirty="0" smtClean="0">
                <a:solidFill>
                  <a:srgbClr val="999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2017.</a:t>
            </a:r>
          </a:p>
          <a:p>
            <a:pPr marL="137160" indent="-137160">
              <a:lnSpc>
                <a:spcPts val="750"/>
              </a:lnSpc>
              <a:spcBef>
                <a:spcPts val="0"/>
              </a:spcBef>
              <a:buSzPct val="100000"/>
              <a:buFont typeface="Wingdings" charset="2"/>
              <a:buAutoNum type="arabicPlain"/>
            </a:pPr>
            <a:r>
              <a:rPr lang="en-US" sz="650" dirty="0" smtClean="0">
                <a:solidFill>
                  <a:srgbClr val="999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Advisory </a:t>
            </a:r>
            <a:r>
              <a:rPr lang="en-US" sz="650" dirty="0">
                <a:solidFill>
                  <a:srgbClr val="999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Board, Virtual Visits Consumer Choice Survey, June </a:t>
            </a:r>
            <a:r>
              <a:rPr lang="en-US" sz="650" dirty="0" smtClean="0">
                <a:solidFill>
                  <a:srgbClr val="999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2017.</a:t>
            </a:r>
          </a:p>
          <a:p>
            <a:pPr marL="137160" indent="-137160">
              <a:lnSpc>
                <a:spcPts val="750"/>
              </a:lnSpc>
              <a:spcBef>
                <a:spcPts val="0"/>
              </a:spcBef>
              <a:buSzPct val="100000"/>
              <a:buFont typeface="Wingdings" charset="2"/>
              <a:buAutoNum type="arabicPlain"/>
            </a:pPr>
            <a:r>
              <a:rPr lang="en-US" sz="650" dirty="0">
                <a:solidFill>
                  <a:srgbClr val="999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Technology Intelligence Consulting (ITIC</a:t>
            </a:r>
            <a:r>
              <a:rPr lang="en-US" sz="650" dirty="0" smtClean="0">
                <a:solidFill>
                  <a:srgbClr val="999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Technology </a:t>
            </a:r>
            <a:r>
              <a:rPr lang="en-US" sz="650" dirty="0">
                <a:solidFill>
                  <a:srgbClr val="999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Trends and Deployment </a:t>
            </a:r>
            <a:r>
              <a:rPr lang="en-US" sz="650" dirty="0" smtClean="0">
                <a:solidFill>
                  <a:srgbClr val="999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Survey, 2017.</a:t>
            </a:r>
          </a:p>
          <a:p>
            <a:pPr marL="137160" indent="-137160">
              <a:lnSpc>
                <a:spcPts val="750"/>
              </a:lnSpc>
              <a:spcBef>
                <a:spcPts val="0"/>
              </a:spcBef>
              <a:buSzPct val="100000"/>
              <a:buFont typeface="Wingdings" charset="2"/>
              <a:buAutoNum type="arabicPlain"/>
            </a:pPr>
            <a:r>
              <a:rPr lang="en-US" sz="650" dirty="0" smtClean="0">
                <a:solidFill>
                  <a:srgbClr val="999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Cisco</a:t>
            </a:r>
            <a:r>
              <a:rPr lang="en-US" sz="650" dirty="0">
                <a:solidFill>
                  <a:srgbClr val="999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COSN 2016: A Recap, April </a:t>
            </a:r>
            <a:r>
              <a:rPr lang="en-US" sz="650" dirty="0" smtClean="0">
                <a:solidFill>
                  <a:srgbClr val="999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2016.</a:t>
            </a:r>
          </a:p>
          <a:p>
            <a:pPr marL="137160" indent="-137160">
              <a:lnSpc>
                <a:spcPts val="750"/>
              </a:lnSpc>
              <a:spcBef>
                <a:spcPts val="0"/>
              </a:spcBef>
              <a:buSzPct val="100000"/>
              <a:buFont typeface="Wingdings" charset="2"/>
              <a:buAutoNum type="arabicPlain"/>
            </a:pPr>
            <a:r>
              <a:rPr lang="en-US" sz="650" dirty="0" smtClean="0">
                <a:solidFill>
                  <a:srgbClr val="999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Coughlin </a:t>
            </a:r>
            <a:r>
              <a:rPr lang="en-US" sz="650" dirty="0">
                <a:solidFill>
                  <a:srgbClr val="999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Associates, </a:t>
            </a:r>
            <a:r>
              <a:rPr lang="en-US" sz="650" i="1" dirty="0">
                <a:solidFill>
                  <a:srgbClr val="999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Storage for Media and Entertainment R</a:t>
            </a:r>
            <a:r>
              <a:rPr lang="en-US" sz="650" i="1" dirty="0" smtClean="0">
                <a:solidFill>
                  <a:srgbClr val="999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eport</a:t>
            </a:r>
            <a:r>
              <a:rPr lang="en-US" sz="650" dirty="0">
                <a:solidFill>
                  <a:srgbClr val="999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50" dirty="0" smtClean="0">
                <a:solidFill>
                  <a:srgbClr val="999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2017.</a:t>
            </a:r>
            <a:endParaRPr lang="en-US" sz="650" dirty="0">
              <a:solidFill>
                <a:srgbClr val="9999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-137160">
              <a:lnSpc>
                <a:spcPts val="750"/>
              </a:lnSpc>
              <a:spcBef>
                <a:spcPts val="0"/>
              </a:spcBef>
              <a:buSzPct val="100000"/>
              <a:buFont typeface="Wingdings" charset="2"/>
              <a:buAutoNum type="arabicPlain"/>
            </a:pPr>
            <a:endParaRPr lang="en-US" sz="650" dirty="0" smtClean="0">
              <a:solidFill>
                <a:srgbClr val="9999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8"/>
          <p:cNvSpPr>
            <a:spLocks noGrp="1"/>
          </p:cNvSpPr>
          <p:nvPr/>
        </p:nvSpPr>
        <p:spPr>
          <a:xfrm>
            <a:off x="447223" y="3250345"/>
            <a:ext cx="2319187" cy="13625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Tx/>
              <a:buNone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09538" indent="-109538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/>
              <a:buChar char="•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290513" indent="-119063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Lucida Grande"/>
              <a:buChar char="­"/>
              <a:tabLst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460375" indent="-117475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/>
              <a:buChar char="•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630238" indent="-111125" algn="l" defTabSz="287338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Lucida Grande"/>
              <a:buChar char="­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  <a:spcBef>
                <a:spcPts val="0"/>
              </a:spcBef>
              <a:spcAft>
                <a:spcPts val="100"/>
              </a:spcAft>
            </a:pPr>
            <a:r>
              <a:rPr lang="hr-HR" sz="4800" dirty="0" smtClean="0">
                <a:solidFill>
                  <a:srgbClr val="8E278F"/>
                </a:solidFill>
                <a:latin typeface="Franklin Gothic Medium"/>
                <a:cs typeface="Franklin Gothic Medium"/>
              </a:rPr>
              <a:t>77</a:t>
            </a:r>
            <a:r>
              <a:rPr lang="en-US" sz="4800" dirty="0" smtClean="0">
                <a:solidFill>
                  <a:srgbClr val="8E278F"/>
                </a:solidFill>
                <a:latin typeface="Franklin Gothic Medium"/>
                <a:cs typeface="Franklin Gothic Medium"/>
              </a:rPr>
              <a:t>%</a:t>
            </a:r>
          </a:p>
          <a:p>
            <a:pPr>
              <a:lnSpc>
                <a:spcPts val="1600"/>
              </a:lnSpc>
              <a:spcBef>
                <a:spcPts val="0"/>
              </a:spcBef>
              <a:spcAft>
                <a:spcPts val="100"/>
              </a:spcAft>
            </a:pPr>
            <a:r>
              <a:rPr lang="en-US" sz="1400" dirty="0" smtClean="0">
                <a:solidFill>
                  <a:srgbClr val="5A6771"/>
                </a:solidFill>
                <a:latin typeface="Franklin Gothic Medium"/>
                <a:cs typeface="Franklin Gothic Medium"/>
              </a:rPr>
              <a:t>of US consumers are interested in seeing a healthcare provider virtually.</a:t>
            </a:r>
            <a:r>
              <a:rPr lang="en-US" sz="1000" baseline="30000" dirty="0" smtClean="0">
                <a:solidFill>
                  <a:schemeClr val="bg2"/>
                </a:solidFill>
                <a:latin typeface="Franklin Gothic Medium"/>
                <a:cs typeface="Franklin Gothic Medium"/>
              </a:rPr>
              <a:t>2</a:t>
            </a:r>
            <a:endParaRPr lang="ro-RO" sz="1000" baseline="30000" dirty="0">
              <a:solidFill>
                <a:srgbClr val="5A6771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28" name="Content Placeholder 8"/>
          <p:cNvSpPr>
            <a:spLocks noGrp="1"/>
          </p:cNvSpPr>
          <p:nvPr/>
        </p:nvSpPr>
        <p:spPr>
          <a:xfrm>
            <a:off x="3450729" y="3248519"/>
            <a:ext cx="2542949" cy="13625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Tx/>
              <a:buNone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09538" indent="-109538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/>
              <a:buChar char="•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290513" indent="-119063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Lucida Grande"/>
              <a:buChar char="­"/>
              <a:tabLst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460375" indent="-117475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/>
              <a:buChar char="•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630238" indent="-111125" algn="l" defTabSz="287338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Lucida Grande"/>
              <a:buChar char="­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  <a:spcBef>
                <a:spcPts val="0"/>
              </a:spcBef>
              <a:spcAft>
                <a:spcPts val="100"/>
              </a:spcAft>
            </a:pPr>
            <a:r>
              <a:rPr lang="en-US" sz="4800" dirty="0">
                <a:solidFill>
                  <a:srgbClr val="8E278F"/>
                </a:solidFill>
                <a:latin typeface="Franklin Gothic Medium"/>
                <a:cs typeface="Franklin Gothic Medium"/>
              </a:rPr>
              <a:t>99</a:t>
            </a:r>
            <a:r>
              <a:rPr lang="en-US" sz="4800" dirty="0" smtClean="0">
                <a:solidFill>
                  <a:srgbClr val="8E278F"/>
                </a:solidFill>
                <a:latin typeface="Franklin Gothic Medium"/>
                <a:cs typeface="Franklin Gothic Medium"/>
              </a:rPr>
              <a:t>%</a:t>
            </a:r>
          </a:p>
          <a:p>
            <a:pPr>
              <a:lnSpc>
                <a:spcPts val="1600"/>
              </a:lnSpc>
              <a:spcBef>
                <a:spcPts val="0"/>
              </a:spcBef>
              <a:spcAft>
                <a:spcPts val="100"/>
              </a:spcAft>
            </a:pPr>
            <a:r>
              <a:rPr lang="en-US" sz="1400" dirty="0">
                <a:solidFill>
                  <a:srgbClr val="5A6771"/>
                </a:solidFill>
                <a:latin typeface="Franklin Gothic Medium"/>
                <a:cs typeface="Franklin Gothic Medium"/>
              </a:rPr>
              <a:t>o</a:t>
            </a:r>
            <a:r>
              <a:rPr lang="en-US" sz="1400" dirty="0" smtClean="0">
                <a:solidFill>
                  <a:srgbClr val="5A6771"/>
                </a:solidFill>
                <a:latin typeface="Franklin Gothic Medium"/>
                <a:cs typeface="Franklin Gothic Medium"/>
              </a:rPr>
              <a:t>f classrooms will </a:t>
            </a:r>
            <a:r>
              <a:rPr lang="en-US" sz="1400" dirty="0">
                <a:solidFill>
                  <a:srgbClr val="5A6771"/>
                </a:solidFill>
                <a:latin typeface="Franklin Gothic Medium"/>
                <a:cs typeface="Franklin Gothic Medium"/>
              </a:rPr>
              <a:t>have broadband </a:t>
            </a:r>
            <a:r>
              <a:rPr lang="en-US" sz="1400" dirty="0" smtClean="0">
                <a:solidFill>
                  <a:srgbClr val="5A6771"/>
                </a:solidFill>
                <a:latin typeface="Franklin Gothic Medium"/>
                <a:cs typeface="Franklin Gothic Medium"/>
              </a:rPr>
              <a:t>and </a:t>
            </a:r>
            <a:r>
              <a:rPr lang="en-US" sz="1400" dirty="0">
                <a:solidFill>
                  <a:srgbClr val="5A6771"/>
                </a:solidFill>
                <a:latin typeface="Franklin Gothic Medium"/>
                <a:cs typeface="Franklin Gothic Medium"/>
              </a:rPr>
              <a:t>wi-fi by </a:t>
            </a:r>
            <a:r>
              <a:rPr lang="en-US" sz="1400" dirty="0" smtClean="0">
                <a:solidFill>
                  <a:srgbClr val="5A6771"/>
                </a:solidFill>
                <a:latin typeface="Franklin Gothic Medium"/>
                <a:cs typeface="Franklin Gothic Medium"/>
              </a:rPr>
              <a:t>2021.</a:t>
            </a:r>
            <a:r>
              <a:rPr lang="en-US" sz="1000" baseline="30000" dirty="0">
                <a:solidFill>
                  <a:srgbClr val="5A6771"/>
                </a:solidFill>
                <a:latin typeface="Franklin Gothic Medium"/>
                <a:cs typeface="Franklin Gothic Medium"/>
              </a:rPr>
              <a:t>4</a:t>
            </a:r>
            <a:endParaRPr lang="ro-RO" sz="1000" baseline="30000" dirty="0">
              <a:solidFill>
                <a:srgbClr val="5A6771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29" name="Content Placeholder 8"/>
          <p:cNvSpPr>
            <a:spLocks noGrp="1"/>
          </p:cNvSpPr>
          <p:nvPr/>
        </p:nvSpPr>
        <p:spPr>
          <a:xfrm>
            <a:off x="6547945" y="1996747"/>
            <a:ext cx="2065188" cy="122452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Tx/>
              <a:buNone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09538" indent="-109538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/>
              <a:buChar char="•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290513" indent="-119063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Lucida Grande"/>
              <a:buChar char="­"/>
              <a:tabLst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460375" indent="-117475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/>
              <a:buChar char="•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630238" indent="-111125" algn="l" defTabSz="287338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Lucida Grande"/>
              <a:buChar char="­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  <a:spcBef>
                <a:spcPts val="0"/>
              </a:spcBef>
              <a:spcAft>
                <a:spcPts val="100"/>
              </a:spcAft>
            </a:pPr>
            <a:r>
              <a:rPr lang="en-US" sz="4800" dirty="0" smtClean="0">
                <a:solidFill>
                  <a:srgbClr val="8E278F"/>
                </a:solidFill>
                <a:latin typeface="Franklin Gothic Medium"/>
                <a:cs typeface="Franklin Gothic Medium"/>
              </a:rPr>
              <a:t>25x</a:t>
            </a:r>
          </a:p>
          <a:p>
            <a:pPr>
              <a:lnSpc>
                <a:spcPts val="1600"/>
              </a:lnSpc>
              <a:spcBef>
                <a:spcPts val="0"/>
              </a:spcBef>
              <a:spcAft>
                <a:spcPts val="100"/>
              </a:spcAft>
            </a:pPr>
            <a:r>
              <a:rPr lang="en-US" sz="1400" dirty="0" smtClean="0">
                <a:solidFill>
                  <a:srgbClr val="5A6771"/>
                </a:solidFill>
                <a:latin typeface="Franklin Gothic Medium"/>
                <a:cs typeface="Franklin Gothic Medium"/>
              </a:rPr>
              <a:t>more </a:t>
            </a:r>
            <a:r>
              <a:rPr lang="en-US" sz="1400" dirty="0">
                <a:solidFill>
                  <a:srgbClr val="5A6771"/>
                </a:solidFill>
                <a:latin typeface="Franklin Gothic Medium"/>
                <a:cs typeface="Franklin Gothic Medium"/>
              </a:rPr>
              <a:t>media and entertainment cloud storage by </a:t>
            </a:r>
            <a:r>
              <a:rPr lang="en-US" sz="1400" dirty="0" smtClean="0">
                <a:solidFill>
                  <a:srgbClr val="5A6771"/>
                </a:solidFill>
                <a:latin typeface="Franklin Gothic Medium"/>
                <a:cs typeface="Franklin Gothic Medium"/>
              </a:rPr>
              <a:t>2021.</a:t>
            </a:r>
            <a:r>
              <a:rPr lang="en-US" sz="1000" baseline="30000" dirty="0">
                <a:solidFill>
                  <a:srgbClr val="5A6771"/>
                </a:solidFill>
                <a:latin typeface="Franklin Gothic Medium"/>
                <a:cs typeface="Franklin Gothic Medium"/>
              </a:rPr>
              <a:t>5</a:t>
            </a:r>
            <a:endParaRPr lang="ro-RO" sz="1000" baseline="30000" dirty="0">
              <a:solidFill>
                <a:srgbClr val="5A6771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13" name="Content Placeholder 8"/>
          <p:cNvSpPr>
            <a:spLocks noGrp="1"/>
          </p:cNvSpPr>
          <p:nvPr/>
        </p:nvSpPr>
        <p:spPr>
          <a:xfrm>
            <a:off x="3357255" y="2002405"/>
            <a:ext cx="2456019" cy="16972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FontTx/>
              <a:buNone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09538" indent="-109538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/>
              <a:buChar char="•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290513" indent="-119063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Lucida Grande"/>
              <a:buChar char="­"/>
              <a:tabLst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460375" indent="-117475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/>
              <a:buChar char="•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630238" indent="-111125" algn="l" defTabSz="287338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Lucida Grande"/>
              <a:buChar char="­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  <a:spcBef>
                <a:spcPts val="0"/>
              </a:spcBef>
              <a:spcAft>
                <a:spcPts val="100"/>
              </a:spcAft>
            </a:pPr>
            <a:r>
              <a:rPr lang="en-US" sz="4800" dirty="0" smtClean="0">
                <a:solidFill>
                  <a:srgbClr val="8E278F"/>
                </a:solidFill>
                <a:latin typeface="Franklin Gothic Medium"/>
                <a:cs typeface="Franklin Gothic Medium"/>
              </a:rPr>
              <a:t>$100K+</a:t>
            </a:r>
          </a:p>
          <a:p>
            <a:pPr>
              <a:lnSpc>
                <a:spcPts val="1600"/>
              </a:lnSpc>
              <a:spcBef>
                <a:spcPts val="0"/>
              </a:spcBef>
              <a:spcAft>
                <a:spcPts val="100"/>
              </a:spcAft>
            </a:pPr>
            <a:r>
              <a:rPr lang="en-US" sz="1400" dirty="0">
                <a:solidFill>
                  <a:srgbClr val="5A6771"/>
                </a:solidFill>
                <a:latin typeface="Franklin Gothic Medium"/>
                <a:cs typeface="Franklin Gothic Medium"/>
              </a:rPr>
              <a:t>average hourly cost of network downtime for over 98% of enterprise businesses</a:t>
            </a:r>
            <a:r>
              <a:rPr lang="en-US" sz="1400" dirty="0" smtClean="0">
                <a:solidFill>
                  <a:srgbClr val="5A6771"/>
                </a:solidFill>
                <a:latin typeface="Franklin Gothic Medium"/>
                <a:cs typeface="Franklin Gothic Medium"/>
              </a:rPr>
              <a:t>.</a:t>
            </a:r>
            <a:r>
              <a:rPr lang="en-US" sz="1000" baseline="30000" dirty="0" smtClean="0">
                <a:solidFill>
                  <a:schemeClr val="bg2"/>
                </a:solidFill>
                <a:latin typeface="Franklin Gothic Medium"/>
                <a:cs typeface="Franklin Gothic Medium"/>
              </a:rPr>
              <a:t>3</a:t>
            </a:r>
            <a:endParaRPr lang="ro-RO" sz="1000" baseline="30000" dirty="0">
              <a:solidFill>
                <a:srgbClr val="5A6771"/>
              </a:solidFill>
              <a:latin typeface="Franklin Gothic Medium"/>
              <a:cs typeface="Franklin Gothic Medium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30" y="4492950"/>
            <a:ext cx="8342165" cy="139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31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4557926" y="1911418"/>
            <a:ext cx="3893770" cy="6908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4557926" y="2709488"/>
            <a:ext cx="3893770" cy="6908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4557926" y="3507557"/>
            <a:ext cx="3893770" cy="6908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4557926" y="4305626"/>
            <a:ext cx="3893770" cy="6908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86909" y="1911418"/>
            <a:ext cx="3893770" cy="6908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86909" y="2709488"/>
            <a:ext cx="3893770" cy="6908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86909" y="3507557"/>
            <a:ext cx="3893770" cy="6908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86909" y="4305626"/>
            <a:ext cx="3893770" cy="6908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86909" y="5103130"/>
            <a:ext cx="3893770" cy="6908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86909" y="358679"/>
            <a:ext cx="7457354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Georgia"/>
                <a:cs typeface="Georgia"/>
              </a:rPr>
              <a:t>With </a:t>
            </a:r>
            <a:r>
              <a:rPr lang="en-US" sz="2800" dirty="0">
                <a:solidFill>
                  <a:srgbClr val="000000"/>
                </a:solidFill>
                <a:latin typeface="Georgia"/>
                <a:cs typeface="Georgia"/>
              </a:rPr>
              <a:t>experience</a:t>
            </a:r>
            <a:r>
              <a:rPr lang="en-US" sz="2800" dirty="0">
                <a:solidFill>
                  <a:schemeClr val="bg2"/>
                </a:solidFill>
                <a:latin typeface="Georgia"/>
                <a:cs typeface="Georgia"/>
              </a:rPr>
              <a:t> </a:t>
            </a:r>
            <a:r>
              <a:rPr lang="en-US" sz="2800" dirty="0">
                <a:solidFill>
                  <a:srgbClr val="5A6771"/>
                </a:solidFill>
                <a:latin typeface="Georgia"/>
                <a:cs typeface="Georgia"/>
              </a:rPr>
              <a:t>across a range of industries, we know what it takes to help you get ahead.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38" y="6193037"/>
            <a:ext cx="1384300" cy="338667"/>
          </a:xfrm>
          <a:prstGeom prst="rect">
            <a:avLst/>
          </a:prstGeom>
        </p:spPr>
      </p:pic>
      <p:sp>
        <p:nvSpPr>
          <p:cNvPr id="14" name="Content Placeholder 7"/>
          <p:cNvSpPr>
            <a:spLocks noGrp="1"/>
          </p:cNvSpPr>
          <p:nvPr/>
        </p:nvSpPr>
        <p:spPr>
          <a:xfrm>
            <a:off x="668329" y="2044104"/>
            <a:ext cx="3785735" cy="42756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288925" indent="-288925" algn="l" defTabSz="4572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69913" indent="-173038" algn="l" defTabSz="568325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1225" indent="-219075" algn="l" defTabSz="512763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Lucida Grande"/>
              <a:buChar char="­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262063" indent="-174625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603375" indent="-231775" algn="l" defTabSz="287338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Lucida Grande"/>
              <a:buChar char="­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 smtClean="0">
                <a:solidFill>
                  <a:srgbClr val="0069C3"/>
                </a:solidFill>
                <a:latin typeface="+mn-lt"/>
                <a:cs typeface="Franklin Gothic Medium"/>
              </a:rPr>
              <a:t>Financial &amp; Professional Services</a:t>
            </a:r>
          </a:p>
        </p:txBody>
      </p:sp>
      <p:sp>
        <p:nvSpPr>
          <p:cNvPr id="11" name="Content Placeholder 7"/>
          <p:cNvSpPr>
            <a:spLocks noGrp="1"/>
          </p:cNvSpPr>
          <p:nvPr/>
        </p:nvSpPr>
        <p:spPr>
          <a:xfrm>
            <a:off x="668328" y="2833412"/>
            <a:ext cx="3558958" cy="42756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288925" indent="-288925" algn="l" defTabSz="4572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69913" indent="-173038" algn="l" defTabSz="568325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1225" indent="-219075" algn="l" defTabSz="512763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Lucida Grande"/>
              <a:buChar char="­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262063" indent="-174625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603375" indent="-231775" algn="l" defTabSz="287338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Lucida Grande"/>
              <a:buChar char="­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 smtClean="0">
                <a:solidFill>
                  <a:srgbClr val="0069C3"/>
                </a:solidFill>
                <a:latin typeface="+mn-lt"/>
                <a:cs typeface="Franklin Gothic Medium"/>
              </a:rPr>
              <a:t>Healthcare</a:t>
            </a:r>
            <a:endParaRPr lang="en-US" dirty="0">
              <a:solidFill>
                <a:srgbClr val="0069C3"/>
              </a:solidFill>
              <a:latin typeface="+mn-lt"/>
              <a:cs typeface="Franklin Gothic Medium"/>
            </a:endParaRPr>
          </a:p>
        </p:txBody>
      </p:sp>
      <p:sp>
        <p:nvSpPr>
          <p:cNvPr id="18" name="Content Placeholder 7"/>
          <p:cNvSpPr>
            <a:spLocks noGrp="1"/>
          </p:cNvSpPr>
          <p:nvPr/>
        </p:nvSpPr>
        <p:spPr>
          <a:xfrm>
            <a:off x="668328" y="3620468"/>
            <a:ext cx="3377522" cy="43181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288925" indent="-288925" algn="l" defTabSz="4572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69913" indent="-173038" algn="l" defTabSz="568325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1225" indent="-219075" algn="l" defTabSz="512763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Lucida Grande"/>
              <a:buChar char="­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262063" indent="-174625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603375" indent="-231775" algn="l" defTabSz="287338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Lucida Grande"/>
              <a:buChar char="­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rgbClr val="0069C3"/>
                </a:solidFill>
                <a:latin typeface="+mn-lt"/>
                <a:cs typeface="Franklin Gothic Medium"/>
              </a:rPr>
              <a:t>Media &amp; </a:t>
            </a:r>
            <a:r>
              <a:rPr lang="en-US" dirty="0" smtClean="0">
                <a:solidFill>
                  <a:srgbClr val="0069C3"/>
                </a:solidFill>
                <a:latin typeface="+mn-lt"/>
                <a:cs typeface="Franklin Gothic Medium"/>
              </a:rPr>
              <a:t>Entertainment</a:t>
            </a:r>
            <a:endParaRPr lang="en-US" dirty="0">
              <a:solidFill>
                <a:srgbClr val="0069C3"/>
              </a:solidFill>
              <a:latin typeface="+mn-lt"/>
              <a:cs typeface="Franklin Gothic Medium"/>
            </a:endParaRPr>
          </a:p>
        </p:txBody>
      </p:sp>
      <p:sp>
        <p:nvSpPr>
          <p:cNvPr id="21" name="Content Placeholder 7"/>
          <p:cNvSpPr>
            <a:spLocks noGrp="1"/>
          </p:cNvSpPr>
          <p:nvPr/>
        </p:nvSpPr>
        <p:spPr>
          <a:xfrm>
            <a:off x="668328" y="4413086"/>
            <a:ext cx="3377522" cy="443909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288925" indent="-288925" algn="l" defTabSz="4572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69913" indent="-173038" algn="l" defTabSz="568325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1225" indent="-219075" algn="l" defTabSz="512763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Lucida Grande"/>
              <a:buChar char="­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262063" indent="-174625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603375" indent="-231775" algn="l" defTabSz="287338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Lucida Grande"/>
              <a:buChar char="­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rgbClr val="0069C3"/>
                </a:solidFill>
                <a:latin typeface="+mn-lt"/>
                <a:cs typeface="Franklin Gothic Medium"/>
              </a:rPr>
              <a:t>School Districts &amp; </a:t>
            </a:r>
            <a:r>
              <a:rPr lang="en-US" dirty="0" smtClean="0">
                <a:solidFill>
                  <a:srgbClr val="0069C3"/>
                </a:solidFill>
                <a:latin typeface="+mn-lt"/>
                <a:cs typeface="Franklin Gothic Medium"/>
              </a:rPr>
              <a:t>Libraries</a:t>
            </a:r>
            <a:endParaRPr lang="en-US" dirty="0">
              <a:solidFill>
                <a:srgbClr val="0069C3"/>
              </a:solidFill>
              <a:latin typeface="+mn-lt"/>
              <a:cs typeface="Franklin Gothic Medium"/>
            </a:endParaRPr>
          </a:p>
        </p:txBody>
      </p:sp>
      <p:sp>
        <p:nvSpPr>
          <p:cNvPr id="24" name="Content Placeholder 7"/>
          <p:cNvSpPr>
            <a:spLocks noGrp="1"/>
          </p:cNvSpPr>
          <p:nvPr/>
        </p:nvSpPr>
        <p:spPr>
          <a:xfrm>
            <a:off x="668329" y="5192841"/>
            <a:ext cx="3785735" cy="42756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288925" indent="-288925" algn="l" defTabSz="4572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69913" indent="-173038" algn="l" defTabSz="568325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1225" indent="-219075" algn="l" defTabSz="512763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Lucida Grande"/>
              <a:buChar char="­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262063" indent="-174625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603375" indent="-231775" algn="l" defTabSz="287338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Lucida Grande"/>
              <a:buChar char="­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rgbClr val="0069C3"/>
                </a:solidFill>
                <a:latin typeface="+mn-lt"/>
                <a:cs typeface="Franklin Gothic Medium"/>
              </a:rPr>
              <a:t>Higher Education</a:t>
            </a:r>
          </a:p>
        </p:txBody>
      </p:sp>
      <p:sp>
        <p:nvSpPr>
          <p:cNvPr id="15" name="Content Placeholder 7"/>
          <p:cNvSpPr>
            <a:spLocks noGrp="1"/>
          </p:cNvSpPr>
          <p:nvPr/>
        </p:nvSpPr>
        <p:spPr>
          <a:xfrm>
            <a:off x="4766575" y="2044104"/>
            <a:ext cx="3329139" cy="42756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288925" indent="-288925" algn="l" defTabSz="4572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69913" indent="-173038" algn="l" defTabSz="568325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1225" indent="-219075" algn="l" defTabSz="512763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Lucida Grande"/>
              <a:buChar char="­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262063" indent="-174625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603375" indent="-231775" algn="l" defTabSz="287338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Lucida Grande"/>
              <a:buChar char="­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 smtClean="0">
                <a:solidFill>
                  <a:srgbClr val="0069C3"/>
                </a:solidFill>
                <a:latin typeface="+mn-lt"/>
                <a:cs typeface="Franklin Gothic Medium"/>
              </a:rPr>
              <a:t>Government</a:t>
            </a:r>
          </a:p>
        </p:txBody>
      </p:sp>
      <p:sp>
        <p:nvSpPr>
          <p:cNvPr id="27" name="Content Placeholder 7"/>
          <p:cNvSpPr>
            <a:spLocks noGrp="1"/>
          </p:cNvSpPr>
          <p:nvPr/>
        </p:nvSpPr>
        <p:spPr>
          <a:xfrm>
            <a:off x="4766575" y="2836277"/>
            <a:ext cx="3329139" cy="42756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288925" indent="-288925" algn="l" defTabSz="4572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69913" indent="-173038" algn="l" defTabSz="568325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1225" indent="-219075" algn="l" defTabSz="512763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Lucida Grande"/>
              <a:buChar char="­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262063" indent="-174625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603375" indent="-231775" algn="l" defTabSz="287338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Lucida Grande"/>
              <a:buChar char="­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rgbClr val="0069C3"/>
                </a:solidFill>
                <a:latin typeface="+mn-lt"/>
                <a:cs typeface="Franklin Gothic Medium"/>
              </a:rPr>
              <a:t>Energy &amp; </a:t>
            </a:r>
            <a:r>
              <a:rPr lang="en-US" dirty="0" smtClean="0">
                <a:solidFill>
                  <a:srgbClr val="0069C3"/>
                </a:solidFill>
                <a:latin typeface="+mn-lt"/>
                <a:cs typeface="Franklin Gothic Medium"/>
              </a:rPr>
              <a:t>Utilities</a:t>
            </a:r>
            <a:endParaRPr lang="en-US" dirty="0">
              <a:solidFill>
                <a:srgbClr val="0069C3"/>
              </a:solidFill>
              <a:latin typeface="+mn-lt"/>
              <a:cs typeface="Franklin Gothic Medium"/>
            </a:endParaRPr>
          </a:p>
        </p:txBody>
      </p:sp>
      <p:sp>
        <p:nvSpPr>
          <p:cNvPr id="29" name="Content Placeholder 7"/>
          <p:cNvSpPr>
            <a:spLocks noGrp="1"/>
          </p:cNvSpPr>
          <p:nvPr/>
        </p:nvSpPr>
        <p:spPr>
          <a:xfrm>
            <a:off x="4766575" y="3628324"/>
            <a:ext cx="3329139" cy="42756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288925" indent="-288925" algn="l" defTabSz="4572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69913" indent="-173038" algn="l" defTabSz="568325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1225" indent="-219075" algn="l" defTabSz="512763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Lucida Grande"/>
              <a:buChar char="­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262063" indent="-174625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603375" indent="-231775" algn="l" defTabSz="287338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Lucida Grande"/>
              <a:buChar char="­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rgbClr val="0069C3"/>
                </a:solidFill>
                <a:latin typeface="+mn-lt"/>
                <a:cs typeface="Franklin Gothic Medium"/>
              </a:rPr>
              <a:t>Content </a:t>
            </a:r>
            <a:r>
              <a:rPr lang="en-US" dirty="0" smtClean="0">
                <a:solidFill>
                  <a:srgbClr val="0069C3"/>
                </a:solidFill>
                <a:latin typeface="+mn-lt"/>
                <a:cs typeface="Franklin Gothic Medium"/>
              </a:rPr>
              <a:t>Distribution</a:t>
            </a:r>
            <a:endParaRPr lang="en-US" dirty="0">
              <a:solidFill>
                <a:srgbClr val="0069C3"/>
              </a:solidFill>
              <a:latin typeface="+mn-lt"/>
              <a:cs typeface="Franklin Gothic Medium"/>
            </a:endParaRPr>
          </a:p>
        </p:txBody>
      </p:sp>
      <p:sp>
        <p:nvSpPr>
          <p:cNvPr id="32" name="Content Placeholder 7"/>
          <p:cNvSpPr>
            <a:spLocks noGrp="1"/>
          </p:cNvSpPr>
          <p:nvPr/>
        </p:nvSpPr>
        <p:spPr>
          <a:xfrm>
            <a:off x="4766575" y="4429853"/>
            <a:ext cx="3329139" cy="42756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288925" indent="-288925" algn="l" defTabSz="457200" rtl="0" eaLnBrk="1" latinLnBrk="0" hangingPunct="1">
              <a:lnSpc>
                <a:spcPct val="120000"/>
              </a:lnSpc>
              <a:spcBef>
                <a:spcPts val="600"/>
              </a:spcBef>
              <a:buClrTx/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69913" indent="-173038" algn="l" defTabSz="568325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1225" indent="-219075" algn="l" defTabSz="512763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Lucida Grande"/>
              <a:buChar char="­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262063" indent="-174625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603375" indent="-231775" algn="l" defTabSz="287338" rtl="0" eaLnBrk="1" latinLnBrk="0" hangingPunct="1">
              <a:lnSpc>
                <a:spcPct val="120000"/>
              </a:lnSpc>
              <a:spcBef>
                <a:spcPts val="400"/>
              </a:spcBef>
              <a:buClrTx/>
              <a:buFont typeface="Lucida Grande"/>
              <a:buChar char="­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rgbClr val="0069C3"/>
                </a:solidFill>
                <a:latin typeface="+mn-lt"/>
                <a:cs typeface="Franklin Gothic Medium"/>
              </a:rPr>
              <a:t>Wholesale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146007" y="6422477"/>
            <a:ext cx="254668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93611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6909" y="358679"/>
            <a:ext cx="745735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dirty="0" smtClean="0">
                <a:solidFill>
                  <a:schemeClr val="bg2"/>
                </a:solidFill>
                <a:latin typeface="Georgia"/>
                <a:cs typeface="Georgia"/>
              </a:rPr>
              <a:t>Select </a:t>
            </a:r>
            <a:r>
              <a:rPr lang="en-US" sz="2800" dirty="0" smtClean="0">
                <a:solidFill>
                  <a:schemeClr val="tx2"/>
                </a:solidFill>
                <a:latin typeface="Georgia"/>
                <a:cs typeface="Georgia"/>
              </a:rPr>
              <a:t>customers</a:t>
            </a:r>
            <a:r>
              <a:rPr lang="en-US" sz="2800" dirty="0" smtClean="0">
                <a:solidFill>
                  <a:srgbClr val="5A6771"/>
                </a:solidFill>
                <a:latin typeface="Georgia"/>
                <a:cs typeface="Georgia"/>
              </a:rPr>
              <a:t>.</a:t>
            </a:r>
            <a:endParaRPr lang="en-US" sz="2800" dirty="0">
              <a:solidFill>
                <a:srgbClr val="5A6771"/>
              </a:solidFill>
              <a:latin typeface="Georgia"/>
              <a:cs typeface="Georgia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38" y="6193037"/>
            <a:ext cx="1384300" cy="338667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6146007" y="6422477"/>
            <a:ext cx="254668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PROPRIETARY &amp; CONFIDENTIAL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09" y="970606"/>
            <a:ext cx="8205787" cy="4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95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6908" y="358679"/>
            <a:ext cx="791857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Georgia"/>
                <a:cs typeface="Georgia"/>
              </a:rPr>
              <a:t>We’re </a:t>
            </a:r>
            <a:r>
              <a:rPr lang="en-US" sz="2800" dirty="0">
                <a:solidFill>
                  <a:schemeClr val="tx2"/>
                </a:solidFill>
                <a:latin typeface="Georgia"/>
                <a:cs typeface="Georgia"/>
              </a:rPr>
              <a:t>dedicated</a:t>
            </a:r>
            <a:r>
              <a:rPr lang="en-US" sz="2800" dirty="0">
                <a:solidFill>
                  <a:schemeClr val="bg2"/>
                </a:solidFill>
                <a:latin typeface="Georgia"/>
                <a:cs typeface="Georgia"/>
              </a:rPr>
              <a:t> to helping you </a:t>
            </a:r>
            <a:r>
              <a:rPr lang="en-US" sz="2800" dirty="0">
                <a:solidFill>
                  <a:srgbClr val="000000"/>
                </a:solidFill>
                <a:latin typeface="Georgia"/>
                <a:cs typeface="Georgia"/>
              </a:rPr>
              <a:t>succeed</a:t>
            </a:r>
            <a:r>
              <a:rPr lang="en-US" sz="2800" dirty="0">
                <a:solidFill>
                  <a:schemeClr val="bg2"/>
                </a:solidFill>
                <a:latin typeface="Georgia"/>
                <a:cs typeface="Georgia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38" y="6193037"/>
            <a:ext cx="1384300" cy="33866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71343" y="6408593"/>
            <a:ext cx="254668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PROPRIETARY &amp; CONFIDENTIAL</a:t>
            </a:r>
          </a:p>
        </p:txBody>
      </p:sp>
      <p:sp>
        <p:nvSpPr>
          <p:cNvPr id="17" name="Content Placeholder 7"/>
          <p:cNvSpPr txBox="1">
            <a:spLocks/>
          </p:cNvSpPr>
          <p:nvPr/>
        </p:nvSpPr>
        <p:spPr>
          <a:xfrm>
            <a:off x="3248114" y="1526875"/>
            <a:ext cx="3105062" cy="265138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Aft>
                <a:spcPts val="800"/>
              </a:spcAft>
            </a:pPr>
            <a:r>
              <a:rPr lang="ro-RO" sz="1800" dirty="0" smtClean="0">
                <a:solidFill>
                  <a:schemeClr val="tx2"/>
                </a:solidFill>
              </a:rPr>
              <a:t>A commitment to service and support:</a:t>
            </a:r>
            <a:endParaRPr lang="en-US" sz="1800" dirty="0" smtClean="0">
              <a:solidFill>
                <a:schemeClr val="tx2"/>
              </a:solidFill>
            </a:endParaRPr>
          </a:p>
          <a:p>
            <a:pPr marL="171450" lvl="1" indent="-1714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/>
                </a:solidFill>
              </a:rPr>
              <a:t>Best-in-class service-level agreement</a:t>
            </a:r>
            <a:endParaRPr lang="en-US" dirty="0">
              <a:solidFill>
                <a:schemeClr val="bg2"/>
              </a:solidFill>
            </a:endParaRPr>
          </a:p>
          <a:p>
            <a:pPr marL="171450" lvl="1" indent="-1714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/>
                </a:solidFill>
              </a:rPr>
              <a:t>Network Operation Centers</a:t>
            </a:r>
          </a:p>
          <a:p>
            <a:pPr marL="742950" lvl="2" indent="-285750">
              <a:spcAft>
                <a:spcPts val="800"/>
              </a:spcAft>
              <a:buFont typeface="Lucida Grande"/>
              <a:buChar char="-"/>
            </a:pPr>
            <a:r>
              <a:rPr lang="en-US" dirty="0" smtClean="0">
                <a:solidFill>
                  <a:schemeClr val="bg2"/>
                </a:solidFill>
              </a:rPr>
              <a:t>24/7 proactive monitoring</a:t>
            </a:r>
          </a:p>
          <a:p>
            <a:pPr marL="742950" lvl="2" indent="-285750">
              <a:spcAft>
                <a:spcPts val="800"/>
              </a:spcAft>
              <a:buFont typeface="Lucida Grande"/>
              <a:buChar char="-"/>
            </a:pPr>
            <a:r>
              <a:rPr lang="en-US" dirty="0" smtClean="0">
                <a:solidFill>
                  <a:schemeClr val="bg2"/>
                </a:solidFill>
              </a:rPr>
              <a:t>Reporting and analysis</a:t>
            </a:r>
            <a:endParaRPr lang="ro-RO" dirty="0" smtClean="0">
              <a:solidFill>
                <a:schemeClr val="bg2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4063" y="1285957"/>
            <a:ext cx="2910703" cy="291070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6" y="1285957"/>
            <a:ext cx="2971800" cy="29718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4724483"/>
            <a:ext cx="8606971" cy="136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560504" y="1143082"/>
            <a:ext cx="2322692" cy="7675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54722" y="1205416"/>
            <a:ext cx="2134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dirty="0" smtClean="0">
                <a:solidFill>
                  <a:schemeClr val="accent4"/>
                </a:solidFill>
                <a:cs typeface="Georgia"/>
              </a:rPr>
              <a:t>Multiple NOCs</a:t>
            </a:r>
          </a:p>
          <a:p>
            <a:pPr>
              <a:lnSpc>
                <a:spcPts val="1600"/>
              </a:lnSpc>
            </a:pPr>
            <a:r>
              <a:rPr lang="en-US" sz="1000" dirty="0" smtClean="0">
                <a:solidFill>
                  <a:srgbClr val="99999A"/>
                </a:solidFill>
                <a:cs typeface="Georgia"/>
              </a:rPr>
              <a:t>geographically diverse, and always available to you with direct access.</a:t>
            </a:r>
            <a:endParaRPr lang="en-US" sz="1000" dirty="0">
              <a:solidFill>
                <a:srgbClr val="99999A"/>
              </a:solidFill>
              <a:cs typeface="Georgia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60504" y="2035868"/>
            <a:ext cx="2322692" cy="7675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54720" y="2114898"/>
            <a:ext cx="2134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dirty="0" smtClean="0">
                <a:solidFill>
                  <a:schemeClr val="accent4"/>
                </a:solidFill>
                <a:cs typeface="Georgia"/>
              </a:rPr>
              <a:t>Monitoring</a:t>
            </a:r>
          </a:p>
          <a:p>
            <a:pPr>
              <a:lnSpc>
                <a:spcPts val="1600"/>
              </a:lnSpc>
            </a:pPr>
            <a:r>
              <a:rPr lang="en-US" sz="1000" dirty="0" smtClean="0">
                <a:solidFill>
                  <a:srgbClr val="99999A"/>
                </a:solidFill>
                <a:cs typeface="Georgia"/>
              </a:rPr>
              <a:t>full-time fault management and trouble reporting</a:t>
            </a:r>
            <a:endParaRPr lang="en-US" sz="1000" dirty="0">
              <a:solidFill>
                <a:srgbClr val="99999A"/>
              </a:solidFill>
              <a:cs typeface="Georgi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60504" y="2925959"/>
            <a:ext cx="2322692" cy="7675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54719" y="2985660"/>
            <a:ext cx="2134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dirty="0" smtClean="0">
                <a:solidFill>
                  <a:schemeClr val="accent4"/>
                </a:solidFill>
                <a:cs typeface="Georgia"/>
              </a:rPr>
              <a:t>Planning</a:t>
            </a:r>
          </a:p>
          <a:p>
            <a:pPr>
              <a:lnSpc>
                <a:spcPts val="1600"/>
              </a:lnSpc>
            </a:pPr>
            <a:r>
              <a:rPr lang="en-US" sz="1000" dirty="0" smtClean="0">
                <a:solidFill>
                  <a:srgbClr val="99999A"/>
                </a:solidFill>
                <a:cs typeface="Georgia"/>
              </a:rPr>
              <a:t>Strategic positioning of resources before disaster strikes</a:t>
            </a:r>
            <a:endParaRPr lang="en-US" sz="1000" dirty="0">
              <a:solidFill>
                <a:srgbClr val="99999A"/>
              </a:solidFill>
              <a:cs typeface="Georgi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60504" y="3845946"/>
            <a:ext cx="2322692" cy="7675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54722" y="3900457"/>
            <a:ext cx="2228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dirty="0" err="1" smtClean="0">
                <a:solidFill>
                  <a:schemeClr val="accent4"/>
                </a:solidFill>
                <a:cs typeface="Georgia"/>
              </a:rPr>
              <a:t>aLERT</a:t>
            </a:r>
            <a:endParaRPr lang="en-US" sz="1400" dirty="0" smtClean="0">
              <a:solidFill>
                <a:schemeClr val="accent4"/>
              </a:solidFill>
              <a:cs typeface="Georgia"/>
            </a:endParaRPr>
          </a:p>
          <a:p>
            <a:pPr>
              <a:lnSpc>
                <a:spcPts val="1600"/>
              </a:lnSpc>
            </a:pPr>
            <a:r>
              <a:rPr lang="en-US" sz="1000" dirty="0" smtClean="0">
                <a:solidFill>
                  <a:srgbClr val="99999A"/>
                </a:solidFill>
                <a:cs typeface="Georgia"/>
              </a:rPr>
              <a:t>Emergency response team skilled in disaster preparedness and response</a:t>
            </a:r>
            <a:endParaRPr lang="en-US" sz="1000" dirty="0">
              <a:solidFill>
                <a:srgbClr val="99999A"/>
              </a:solidFill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11062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6909" y="358679"/>
            <a:ext cx="814522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dirty="0" smtClean="0">
                <a:solidFill>
                  <a:srgbClr val="5A6771"/>
                </a:solidFill>
                <a:latin typeface="Georgia"/>
                <a:cs typeface="Georgia"/>
              </a:rPr>
              <a:t>In today’s competitive climate, you need more than a service provider.  You need a </a:t>
            </a:r>
            <a:r>
              <a:rPr lang="en-US" sz="2800" dirty="0" smtClean="0">
                <a:solidFill>
                  <a:schemeClr val="tx2"/>
                </a:solidFill>
                <a:latin typeface="Georgia"/>
                <a:cs typeface="Georgia"/>
              </a:rPr>
              <a:t>partner</a:t>
            </a:r>
            <a:r>
              <a:rPr lang="en-US" sz="2800" dirty="0" smtClean="0">
                <a:solidFill>
                  <a:srgbClr val="5A6771"/>
                </a:solidFill>
                <a:latin typeface="Georgia"/>
                <a:cs typeface="Georgia"/>
              </a:rPr>
              <a:t>.</a:t>
            </a:r>
            <a:endParaRPr lang="en-US" sz="2800" dirty="0">
              <a:solidFill>
                <a:srgbClr val="000000"/>
              </a:solidFill>
              <a:latin typeface="Georgia"/>
              <a:cs typeface="Georgia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38" y="6193037"/>
            <a:ext cx="1384300" cy="33866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202787" y="6408597"/>
            <a:ext cx="254668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dirty="0" smtClean="0">
                <a:solidFill>
                  <a:srgbClr val="5A6771">
                    <a:lumMod val="40000"/>
                    <a:lumOff val="60000"/>
                  </a:srgbClr>
                </a:solidFill>
                <a:cs typeface="Franklin Gothic Medium"/>
              </a:rPr>
              <a:t>PROPRIETARY &amp; CONFIDENTIAL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29783" y="2026870"/>
            <a:ext cx="1857565" cy="12431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9783" y="2367199"/>
            <a:ext cx="1691409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dirty="0" smtClean="0">
                <a:solidFill>
                  <a:srgbClr val="5A6771"/>
                </a:solidFill>
                <a:cs typeface="Georgia"/>
              </a:rPr>
              <a:t>customer first culture</a:t>
            </a:r>
            <a:endParaRPr lang="en-US" sz="1400" dirty="0">
              <a:solidFill>
                <a:srgbClr val="5A6771"/>
              </a:solidFill>
              <a:cs typeface="Georgia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681780" y="2026384"/>
            <a:ext cx="1858960" cy="12312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773254" y="2351438"/>
            <a:ext cx="1691409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dirty="0" smtClean="0">
                <a:solidFill>
                  <a:srgbClr val="5A6771"/>
                </a:solidFill>
                <a:cs typeface="Georgia"/>
              </a:rPr>
              <a:t>customized solutions</a:t>
            </a:r>
            <a:endParaRPr lang="en-US" sz="1400" dirty="0">
              <a:solidFill>
                <a:srgbClr val="5A6771"/>
              </a:solidFill>
              <a:cs typeface="Georgia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735173" y="2026384"/>
            <a:ext cx="1858960" cy="1231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18948" y="2344555"/>
            <a:ext cx="1691409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dirty="0" smtClean="0">
                <a:solidFill>
                  <a:srgbClr val="5A6771"/>
                </a:solidFill>
                <a:cs typeface="Georgia"/>
              </a:rPr>
              <a:t>24/7 network monitoring</a:t>
            </a:r>
            <a:endParaRPr lang="en-US" sz="1400" dirty="0">
              <a:solidFill>
                <a:srgbClr val="5A6771"/>
              </a:solidFill>
              <a:cs typeface="Georgia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773169" y="2029780"/>
            <a:ext cx="1858960" cy="1232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856944" y="2326799"/>
            <a:ext cx="1691409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dirty="0" smtClean="0">
                <a:solidFill>
                  <a:srgbClr val="5A6771"/>
                </a:solidFill>
                <a:cs typeface="Georgia"/>
              </a:rPr>
              <a:t>award winning customer support</a:t>
            </a:r>
            <a:endParaRPr lang="en-US" sz="1400" dirty="0">
              <a:solidFill>
                <a:srgbClr val="5A6771"/>
              </a:solidFill>
              <a:cs typeface="Georgia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14" y="4651333"/>
            <a:ext cx="8390661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76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38577" y="2041100"/>
            <a:ext cx="1857565" cy="24346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554838" y="2041097"/>
            <a:ext cx="1858960" cy="24346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698962" y="2075696"/>
            <a:ext cx="1858960" cy="24346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6833735" y="2041098"/>
            <a:ext cx="1858960" cy="24346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86909" y="358679"/>
            <a:ext cx="654845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Georgia"/>
                <a:cs typeface="Georgia"/>
              </a:rPr>
              <a:t>T</a:t>
            </a:r>
            <a:r>
              <a:rPr lang="en-US" sz="2800" dirty="0" smtClean="0">
                <a:solidFill>
                  <a:schemeClr val="bg2"/>
                </a:solidFill>
                <a:latin typeface="Georgia"/>
                <a:cs typeface="Georgia"/>
              </a:rPr>
              <a:t>he </a:t>
            </a:r>
            <a:r>
              <a:rPr lang="en-US" sz="2800" dirty="0" smtClean="0">
                <a:solidFill>
                  <a:srgbClr val="000000"/>
                </a:solidFill>
                <a:latin typeface="Georgia"/>
                <a:cs typeface="Georgia"/>
              </a:rPr>
              <a:t>right partner </a:t>
            </a:r>
            <a:r>
              <a:rPr lang="en-US" sz="2800" dirty="0" smtClean="0">
                <a:solidFill>
                  <a:schemeClr val="bg2"/>
                </a:solidFill>
                <a:latin typeface="Georgia"/>
                <a:cs typeface="Georgia"/>
              </a:rPr>
              <a:t>for your business—today </a:t>
            </a:r>
            <a:r>
              <a:rPr lang="en-US" sz="2800" dirty="0">
                <a:solidFill>
                  <a:schemeClr val="bg2"/>
                </a:solidFill>
                <a:latin typeface="Georgia"/>
                <a:cs typeface="Georgia"/>
              </a:rPr>
              <a:t>and into the future.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38" y="6193037"/>
            <a:ext cx="1384300" cy="33866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46006" y="6408263"/>
            <a:ext cx="254668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PROPRIETARY &amp; CONFIDENTIAL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6909" y="2325691"/>
            <a:ext cx="2086756" cy="4810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chemeClr val="accent4"/>
                </a:solidFill>
                <a:cs typeface="Georgia"/>
              </a:rPr>
              <a:t>Consultative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6909" y="2743126"/>
            <a:ext cx="1578798" cy="1482457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chemeClr val="bg2"/>
                </a:solidFill>
                <a:cs typeface="Georgia"/>
              </a:rPr>
              <a:t>We take the time </a:t>
            </a:r>
            <a:br>
              <a:rPr lang="en-US" sz="1400" dirty="0">
                <a:solidFill>
                  <a:schemeClr val="bg2"/>
                </a:solidFill>
                <a:cs typeface="Georgia"/>
              </a:rPr>
            </a:br>
            <a:r>
              <a:rPr lang="en-US" sz="1400" dirty="0">
                <a:solidFill>
                  <a:schemeClr val="bg2"/>
                </a:solidFill>
                <a:cs typeface="Georgia"/>
              </a:rPr>
              <a:t>to understand your specific needs, so we can customize the best solutions for your business—today and tomorrow. 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16553" y="2325691"/>
            <a:ext cx="1627011" cy="4810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chemeClr val="accent4"/>
                </a:solidFill>
                <a:cs typeface="Georgia"/>
              </a:rPr>
              <a:t>Expertise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716553" y="2731329"/>
            <a:ext cx="1691409" cy="1482457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chemeClr val="bg2"/>
                </a:solidFill>
                <a:cs typeface="Georgia"/>
              </a:rPr>
              <a:t>We bring over 20 years of experience working with more than 3,000 customers across a range </a:t>
            </a:r>
            <a:r>
              <a:rPr lang="en-US" sz="1400" dirty="0" smtClean="0">
                <a:solidFill>
                  <a:schemeClr val="bg2"/>
                </a:solidFill>
                <a:cs typeface="Georgia"/>
              </a:rPr>
              <a:t/>
            </a:r>
            <a:br>
              <a:rPr lang="en-US" sz="1400" dirty="0" smtClean="0">
                <a:solidFill>
                  <a:schemeClr val="bg2"/>
                </a:solidFill>
                <a:cs typeface="Georgia"/>
              </a:rPr>
            </a:br>
            <a:r>
              <a:rPr lang="en-US" sz="1400" dirty="0" smtClean="0">
                <a:solidFill>
                  <a:schemeClr val="bg2"/>
                </a:solidFill>
                <a:cs typeface="Georgia"/>
              </a:rPr>
              <a:t>of </a:t>
            </a:r>
            <a:r>
              <a:rPr lang="en-US" sz="1400" dirty="0">
                <a:solidFill>
                  <a:schemeClr val="bg2"/>
                </a:solidFill>
                <a:cs typeface="Georgia"/>
              </a:rPr>
              <a:t>industries.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805403" y="2324798"/>
            <a:ext cx="1646454" cy="4810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chemeClr val="accent4"/>
                </a:solidFill>
                <a:cs typeface="Georgia"/>
              </a:rPr>
              <a:t>Service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805403" y="2743126"/>
            <a:ext cx="1646078" cy="1123384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r>
              <a:rPr lang="en-US" sz="1400" dirty="0">
                <a:solidFill>
                  <a:srgbClr val="5A6771"/>
                </a:solidFill>
              </a:rPr>
              <a:t>Whatever your needs, our dedicated local service teams are always there to help—any day, any time.  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939988" y="2331999"/>
            <a:ext cx="1646454" cy="4810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chemeClr val="accent4"/>
                </a:solidFill>
                <a:cs typeface="Georgia"/>
              </a:rPr>
              <a:t>Stability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939988" y="2722378"/>
            <a:ext cx="1317819" cy="1072088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chemeClr val="bg2"/>
                </a:solidFill>
                <a:cs typeface="Georgia"/>
              </a:rPr>
              <a:t>As an S&amp;P 500 company, you can count on </a:t>
            </a:r>
            <a:br>
              <a:rPr lang="en-US" sz="1400" dirty="0">
                <a:solidFill>
                  <a:schemeClr val="bg2"/>
                </a:solidFill>
                <a:cs typeface="Georgia"/>
              </a:rPr>
            </a:br>
            <a:r>
              <a:rPr lang="en-US" sz="1400" dirty="0">
                <a:solidFill>
                  <a:schemeClr val="bg2"/>
                </a:solidFill>
                <a:cs typeface="Georgia"/>
              </a:rPr>
              <a:t>us to deliver long-term value.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77" y="4787290"/>
            <a:ext cx="8526463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76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6909" y="358679"/>
            <a:ext cx="796618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dirty="0" smtClean="0">
                <a:solidFill>
                  <a:schemeClr val="bg2"/>
                </a:solidFill>
                <a:latin typeface="Georgia"/>
                <a:cs typeface="Georgia"/>
              </a:rPr>
              <a:t>Choosing a network </a:t>
            </a:r>
            <a:r>
              <a:rPr lang="en-US" sz="2800" dirty="0" smtClean="0">
                <a:solidFill>
                  <a:schemeClr val="tx2"/>
                </a:solidFill>
                <a:latin typeface="Georgia"/>
                <a:cs typeface="Georgia"/>
              </a:rPr>
              <a:t>partner</a:t>
            </a:r>
            <a:r>
              <a:rPr lang="en-US" sz="2800" dirty="0" smtClean="0">
                <a:solidFill>
                  <a:schemeClr val="bg2"/>
                </a:solidFill>
                <a:latin typeface="Georgia"/>
                <a:cs typeface="Georgia"/>
              </a:rPr>
              <a:t>; key questions.</a:t>
            </a:r>
            <a:endParaRPr lang="en-US" sz="2800" dirty="0">
              <a:solidFill>
                <a:schemeClr val="bg2"/>
              </a:solidFill>
              <a:latin typeface="Georgia"/>
              <a:cs typeface="Georgia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38" y="6193037"/>
            <a:ext cx="1384300" cy="33866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46005" y="6531704"/>
            <a:ext cx="254668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PROPRIETARY &amp; CONFIDENTIAL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6909" y="1306772"/>
            <a:ext cx="1857565" cy="29434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526682" y="1276936"/>
            <a:ext cx="1858960" cy="2973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524004" y="1310716"/>
            <a:ext cx="1858960" cy="29395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6594133" y="1323587"/>
            <a:ext cx="1858960" cy="29266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17344" y="1591017"/>
            <a:ext cx="2086756" cy="4810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chemeClr val="accent4"/>
                </a:solidFill>
                <a:cs typeface="Georgia"/>
              </a:rPr>
              <a:t>Connectivity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42656" y="1591017"/>
            <a:ext cx="1627011" cy="4810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chemeClr val="accent4"/>
                </a:solidFill>
                <a:cs typeface="Georgia"/>
              </a:rPr>
              <a:t>Performance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88361" y="1591017"/>
            <a:ext cx="1646454" cy="4810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chemeClr val="accent4"/>
                </a:solidFill>
                <a:cs typeface="Georgia"/>
              </a:rPr>
              <a:t>Future Proof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24569" y="1588947"/>
            <a:ext cx="1646454" cy="4810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chemeClr val="accent4"/>
                </a:solidFill>
                <a:cs typeface="Georgia"/>
              </a:rPr>
              <a:t>Support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17344" y="1973102"/>
            <a:ext cx="1578798" cy="1415772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marL="114300" lvl="0" indent="-114300">
              <a:spcBef>
                <a:spcPct val="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</a:rPr>
              <a:t>Can they provide custom </a:t>
            </a:r>
            <a:r>
              <a:rPr lang="en-US" sz="1400" dirty="0" smtClean="0">
                <a:solidFill>
                  <a:schemeClr val="bg2"/>
                </a:solidFill>
              </a:rPr>
              <a:t>solutions?</a:t>
            </a:r>
          </a:p>
          <a:p>
            <a:pPr marL="114300" lvl="0" indent="-114300">
              <a:spcBef>
                <a:spcPct val="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2"/>
                </a:solidFill>
              </a:rPr>
              <a:t>Are </a:t>
            </a:r>
            <a:r>
              <a:rPr lang="en-US" sz="1400" dirty="0">
                <a:solidFill>
                  <a:schemeClr val="bg2"/>
                </a:solidFill>
              </a:rPr>
              <a:t>their routes and points-of-entry unique and diverse?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526682" y="1972909"/>
            <a:ext cx="1691409" cy="2139047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marL="228600" lvl="0" indent="-114300">
              <a:spcBef>
                <a:spcPts val="600"/>
              </a:spcBef>
              <a:buClr>
                <a:schemeClr val="accent4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</a:rPr>
              <a:t>Do they own their own network?</a:t>
            </a:r>
          </a:p>
          <a:p>
            <a:pPr marL="228600" lvl="0" indent="-114300">
              <a:spcBef>
                <a:spcPts val="600"/>
              </a:spcBef>
              <a:buClr>
                <a:schemeClr val="accent4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</a:rPr>
              <a:t>Do they provide direct access to the NOC, rather than routing you through 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a queue</a:t>
            </a:r>
            <a:r>
              <a:rPr lang="en-US" sz="1400" dirty="0" smtClean="0">
                <a:solidFill>
                  <a:schemeClr val="bg2"/>
                </a:solidFill>
              </a:rPr>
              <a:t>?</a:t>
            </a:r>
          </a:p>
          <a:p>
            <a:pPr marL="114300" lvl="0">
              <a:spcBef>
                <a:spcPts val="600"/>
              </a:spcBef>
              <a:buClr>
                <a:schemeClr val="accent4"/>
              </a:buClr>
            </a:pP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30445" y="1972716"/>
            <a:ext cx="1646078" cy="2277547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marL="228600" lvl="0" indent="-114300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</a:rPr>
              <a:t>Can they provide scalable solutions 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that change with your business needs?</a:t>
            </a:r>
          </a:p>
          <a:p>
            <a:pPr marL="228600" lvl="0" indent="-114300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</a:rPr>
              <a:t>Can they be flexible and cost-effective 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in their contract terms?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700386" y="1982413"/>
            <a:ext cx="1646454" cy="2051844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marL="228600" indent="-114300">
              <a:spcBef>
                <a:spcPts val="600"/>
              </a:spcBef>
              <a:buClr>
                <a:schemeClr val="accent4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</a:rPr>
              <a:t>Do they provide consultation to 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400" dirty="0">
                <a:solidFill>
                  <a:schemeClr val="bg2"/>
                </a:solidFill>
              </a:rPr>
              <a:t>identify your specific needs?</a:t>
            </a:r>
          </a:p>
          <a:p>
            <a:pPr marL="228600" indent="-114300">
              <a:spcBef>
                <a:spcPts val="600"/>
              </a:spcBef>
              <a:buClr>
                <a:schemeClr val="accent4"/>
              </a:buClr>
              <a:buFont typeface="Arial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</a:rPr>
              <a:t>What is their protocol for rapid, proactive support in an emergency?</a:t>
            </a:r>
          </a:p>
          <a:p>
            <a:pPr>
              <a:lnSpc>
                <a:spcPts val="1600"/>
              </a:lnSpc>
            </a:pPr>
            <a:endParaRPr lang="en-US" sz="1400" dirty="0">
              <a:solidFill>
                <a:schemeClr val="bg2"/>
              </a:solidFill>
              <a:cs typeface="Georgia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4574270"/>
            <a:ext cx="7973366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9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CFiber_Thankyou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17"/>
          <a:stretch/>
        </p:blipFill>
        <p:spPr>
          <a:xfrm>
            <a:off x="0" y="0"/>
            <a:ext cx="9135879" cy="60476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9007" y="907262"/>
            <a:ext cx="8451228" cy="2336794"/>
          </a:xfrm>
          <a:prstGeom prst="rect">
            <a:avLst/>
          </a:prstGeom>
        </p:spPr>
        <p:txBody>
          <a:bodyPr wrap="square" tIns="0" rIns="0" bIns="0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en-US" sz="36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Crown Castle Fiber is a nimble, customer focused </a:t>
            </a:r>
            <a:r>
              <a:rPr lang="en-US" altLang="en-US" sz="3600" dirty="0" smtClean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company with the benefit of a private Fiber </a:t>
            </a:r>
            <a:r>
              <a:rPr lang="en-US" altLang="en-US" sz="36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optic </a:t>
            </a:r>
            <a:r>
              <a:rPr lang="en-US" altLang="en-US" sz="3600" dirty="0" smtClean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network </a:t>
            </a:r>
            <a:r>
              <a:rPr lang="en-US" altLang="en-US" sz="36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that delivers connectivity - securely, reliably, diversely and with the ability to scale without constraints.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38" y="6193037"/>
            <a:ext cx="1384300" cy="33866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46007" y="6406367"/>
            <a:ext cx="254668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PROPRIETARY &amp; CONFIDENTIAL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5938" y="3973620"/>
            <a:ext cx="287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For further information please contact:</a:t>
            </a:r>
          </a:p>
          <a:p>
            <a:endParaRPr lang="en-US" sz="1200" dirty="0" smtClean="0">
              <a:solidFill>
                <a:schemeClr val="tx2"/>
              </a:solidFill>
            </a:endParaRPr>
          </a:p>
          <a:p>
            <a:r>
              <a:rPr lang="en-US" sz="1200" dirty="0" smtClean="0">
                <a:solidFill>
                  <a:schemeClr val="bg2"/>
                </a:solidFill>
              </a:rPr>
              <a:t>Rep Name</a:t>
            </a:r>
          </a:p>
          <a:p>
            <a:r>
              <a:rPr lang="en-US" sz="1200" dirty="0" smtClean="0">
                <a:solidFill>
                  <a:schemeClr val="bg2"/>
                </a:solidFill>
              </a:rPr>
              <a:t>Rep Title</a:t>
            </a:r>
          </a:p>
          <a:p>
            <a:r>
              <a:rPr lang="en-US" sz="900" dirty="0" smtClean="0">
                <a:solidFill>
                  <a:schemeClr val="bg2"/>
                </a:solidFill>
              </a:rPr>
              <a:t>Phone</a:t>
            </a:r>
            <a:r>
              <a:rPr lang="en-US" sz="1200" dirty="0" smtClean="0">
                <a:solidFill>
                  <a:schemeClr val="bg2"/>
                </a:solidFill>
              </a:rPr>
              <a:t>: XXX-XXX-XXXX</a:t>
            </a:r>
          </a:p>
          <a:p>
            <a:r>
              <a:rPr lang="en-US" sz="900" dirty="0" smtClean="0">
                <a:solidFill>
                  <a:srgbClr val="7030A0"/>
                </a:solidFill>
              </a:rPr>
              <a:t>Email</a:t>
            </a:r>
            <a:r>
              <a:rPr lang="en-US" sz="1200" dirty="0" smtClean="0">
                <a:solidFill>
                  <a:srgbClr val="7030A0"/>
                </a:solidFill>
              </a:rPr>
              <a:t>: </a:t>
            </a:r>
            <a:r>
              <a:rPr lang="en-US" sz="1200" dirty="0" smtClean="0">
                <a:solidFill>
                  <a:srgbClr val="7030A0"/>
                </a:solidFill>
                <a:hlinkClick r:id="rId4"/>
              </a:rPr>
              <a:t>First.Last@CrownCastle.com</a:t>
            </a:r>
            <a:endParaRPr lang="en-US" sz="1200" dirty="0" smtClean="0">
              <a:solidFill>
                <a:srgbClr val="7030A0"/>
              </a:solidFill>
            </a:endParaRPr>
          </a:p>
          <a:p>
            <a:endParaRPr lang="en-US" sz="1200" dirty="0">
              <a:solidFill>
                <a:srgbClr val="7030A0"/>
              </a:solidFill>
            </a:endParaRPr>
          </a:p>
          <a:p>
            <a:r>
              <a:rPr lang="en-US" sz="1200" dirty="0" smtClean="0">
                <a:solidFill>
                  <a:schemeClr val="bg2"/>
                </a:solidFill>
              </a:rPr>
              <a:t>Fiber.CrownCastle.com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4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86910" y="358679"/>
            <a:ext cx="727494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dirty="0" smtClean="0">
                <a:solidFill>
                  <a:schemeClr val="bg2"/>
                </a:solidFill>
                <a:latin typeface="Georgia"/>
                <a:cs typeface="Georgia"/>
              </a:rPr>
              <a:t>Philadelphia/South &amp; Central NJ Network</a:t>
            </a:r>
            <a:endParaRPr lang="en-US" sz="2800" dirty="0">
              <a:solidFill>
                <a:schemeClr val="bg2"/>
              </a:solidFill>
              <a:latin typeface="Georgia"/>
              <a:cs typeface="Georgi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46007" y="6420629"/>
            <a:ext cx="254668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PROPRIETARY &amp; CONFIDENTIAL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-1" r="-61" b="-3554"/>
          <a:stretch/>
        </p:blipFill>
        <p:spPr>
          <a:xfrm>
            <a:off x="477839" y="6193037"/>
            <a:ext cx="1385145" cy="350703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31" y="903701"/>
            <a:ext cx="7787729" cy="528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7"/>
          <p:cNvSpPr txBox="1">
            <a:spLocks/>
          </p:cNvSpPr>
          <p:nvPr/>
        </p:nvSpPr>
        <p:spPr bwMode="gray">
          <a:xfrm>
            <a:off x="486910" y="1151136"/>
            <a:ext cx="1933511" cy="33312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27013" algn="l"/>
              </a:tabLst>
              <a:defRPr sz="3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234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71500" indent="-85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indent="0">
              <a:tabLst>
                <a:tab pos="115888" algn="l"/>
              </a:tabLst>
            </a:pPr>
            <a:r>
              <a:rPr lang="en-US" sz="1600" b="1" dirty="0" smtClean="0">
                <a:solidFill>
                  <a:schemeClr val="bg2"/>
                </a:solidFill>
              </a:rPr>
              <a:t>Crown Castle Fiber  </a:t>
            </a:r>
            <a:r>
              <a:rPr lang="en-US" sz="1600" b="1" dirty="0">
                <a:solidFill>
                  <a:schemeClr val="bg2"/>
                </a:solidFill>
              </a:rPr>
              <a:t>is the premier provider of all-fiber, high-performance networking solutions delivered over our own network, enabling award-winning customer support and service reliability. 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19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6909" y="358679"/>
            <a:ext cx="654845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dirty="0">
                <a:solidFill>
                  <a:srgbClr val="5A6771"/>
                </a:solidFill>
                <a:latin typeface="Georgia"/>
                <a:cs typeface="Georgia"/>
              </a:rPr>
              <a:t>Our </a:t>
            </a:r>
            <a:r>
              <a:rPr lang="en-US" sz="2800" dirty="0">
                <a:solidFill>
                  <a:srgbClr val="000000"/>
                </a:solidFill>
                <a:latin typeface="Georgia"/>
                <a:cs typeface="Georgia"/>
              </a:rPr>
              <a:t>strength </a:t>
            </a:r>
            <a:r>
              <a:rPr lang="en-US" sz="2800" dirty="0">
                <a:solidFill>
                  <a:srgbClr val="5A6771"/>
                </a:solidFill>
                <a:latin typeface="Georgia"/>
                <a:cs typeface="Georgia"/>
              </a:rPr>
              <a:t>and</a:t>
            </a:r>
            <a:r>
              <a:rPr lang="en-US" sz="2800" dirty="0">
                <a:solidFill>
                  <a:srgbClr val="000000"/>
                </a:solidFill>
                <a:latin typeface="Georgia"/>
                <a:cs typeface="Georgia"/>
              </a:rPr>
              <a:t> stability </a:t>
            </a:r>
            <a:r>
              <a:rPr lang="en-US" sz="2800" dirty="0">
                <a:solidFill>
                  <a:srgbClr val="5A6771"/>
                </a:solidFill>
                <a:latin typeface="Georgia"/>
                <a:cs typeface="Georgia"/>
              </a:rPr>
              <a:t>help us deliver long-term value.</a:t>
            </a:r>
            <a:endParaRPr lang="en-US" sz="2800" dirty="0">
              <a:solidFill>
                <a:srgbClr val="000000"/>
              </a:solidFill>
              <a:latin typeface="Georgia"/>
              <a:cs typeface="Georgia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38" y="6193037"/>
            <a:ext cx="1384300" cy="33866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202787" y="6408597"/>
            <a:ext cx="254668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dirty="0" smtClean="0">
                <a:solidFill>
                  <a:srgbClr val="5A6771">
                    <a:lumMod val="40000"/>
                    <a:lumOff val="60000"/>
                  </a:srgbClr>
                </a:solidFill>
                <a:cs typeface="Franklin Gothic Medium"/>
              </a:rPr>
              <a:t>PROPRIETARY &amp; CONFIDENTIAL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29783" y="1629224"/>
            <a:ext cx="1857565" cy="24863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4871" y="2173426"/>
            <a:ext cx="1376729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3200" dirty="0" smtClean="0">
                <a:solidFill>
                  <a:srgbClr val="00AEEF"/>
                </a:solidFill>
                <a:cs typeface="Georgia"/>
              </a:rPr>
              <a:t>$5B+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94871" y="3087572"/>
            <a:ext cx="1691409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dirty="0" smtClean="0">
                <a:solidFill>
                  <a:srgbClr val="5A6771"/>
                </a:solidFill>
                <a:cs typeface="Georgia"/>
              </a:rPr>
              <a:t>annual revenue</a:t>
            </a:r>
            <a:endParaRPr lang="en-US" sz="1400" dirty="0">
              <a:solidFill>
                <a:srgbClr val="5A6771"/>
              </a:solidFill>
              <a:cs typeface="Georgia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702721" y="1641115"/>
            <a:ext cx="1858960" cy="24834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07820" y="2157253"/>
            <a:ext cx="1906628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uk-UA" sz="3200" dirty="0" smtClean="0">
                <a:solidFill>
                  <a:srgbClr val="00AEEF"/>
                </a:solidFill>
                <a:cs typeface="Georgia"/>
              </a:rPr>
              <a:t>NYSE S</a:t>
            </a:r>
            <a:r>
              <a:rPr lang="uk-UA" sz="3200" dirty="0">
                <a:solidFill>
                  <a:srgbClr val="00AEEF"/>
                </a:solidFill>
                <a:cs typeface="Georgia"/>
              </a:rPr>
              <a:t>&amp;P 500</a:t>
            </a:r>
            <a:endParaRPr lang="en-US" sz="3200" dirty="0" smtClean="0">
              <a:solidFill>
                <a:srgbClr val="00AEEF"/>
              </a:solidFill>
              <a:cs typeface="Georgi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786496" y="3096212"/>
            <a:ext cx="1691409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dirty="0">
                <a:solidFill>
                  <a:srgbClr val="5A6771"/>
                </a:solidFill>
                <a:cs typeface="Georgia"/>
              </a:rPr>
              <a:t>c</a:t>
            </a:r>
            <a:r>
              <a:rPr lang="en-US" sz="1400" dirty="0" smtClean="0">
                <a:solidFill>
                  <a:srgbClr val="5A6771"/>
                </a:solidFill>
                <a:cs typeface="Georgia"/>
              </a:rPr>
              <a:t>ompany</a:t>
            </a:r>
            <a:endParaRPr lang="en-US" sz="1400" dirty="0">
              <a:solidFill>
                <a:srgbClr val="5A6771"/>
              </a:solidFill>
              <a:cs typeface="Georgia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735173" y="1640629"/>
            <a:ext cx="1858960" cy="24834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41426" y="2173426"/>
            <a:ext cx="1646454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3200" dirty="0" smtClean="0">
                <a:solidFill>
                  <a:srgbClr val="00AEEF"/>
                </a:solidFill>
                <a:cs typeface="Georgia"/>
              </a:rPr>
              <a:t>20+</a:t>
            </a:r>
            <a:br>
              <a:rPr lang="en-US" sz="3200" dirty="0" smtClean="0">
                <a:solidFill>
                  <a:srgbClr val="00AEEF"/>
                </a:solidFill>
                <a:cs typeface="Georgia"/>
              </a:rPr>
            </a:br>
            <a:r>
              <a:rPr lang="en-US" sz="3200" dirty="0" smtClean="0">
                <a:solidFill>
                  <a:srgbClr val="00AEEF"/>
                </a:solidFill>
                <a:cs typeface="Georgia"/>
              </a:rPr>
              <a:t>YEARS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818948" y="3088583"/>
            <a:ext cx="169140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dirty="0" smtClean="0">
                <a:solidFill>
                  <a:srgbClr val="5A6771"/>
                </a:solidFill>
                <a:cs typeface="Georgia"/>
              </a:rPr>
              <a:t>of owning and operating network assets</a:t>
            </a:r>
            <a:endParaRPr lang="en-US" sz="1400" dirty="0">
              <a:solidFill>
                <a:srgbClr val="5A6771"/>
              </a:solidFill>
              <a:cs typeface="Georgia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732589" y="1639694"/>
            <a:ext cx="1858960" cy="24834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38842" y="2173525"/>
            <a:ext cx="1646454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3200" dirty="0" smtClean="0">
                <a:solidFill>
                  <a:srgbClr val="00AEEF"/>
                </a:solidFill>
                <a:cs typeface="Georgia"/>
              </a:rPr>
              <a:t>LAST OWNER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856946" y="3088583"/>
            <a:ext cx="1691409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dirty="0" smtClean="0">
                <a:solidFill>
                  <a:srgbClr val="5A6771"/>
                </a:solidFill>
                <a:cs typeface="Georgia"/>
              </a:rPr>
              <a:t>of our network assets</a:t>
            </a:r>
            <a:endParaRPr lang="en-US" sz="1400" dirty="0">
              <a:solidFill>
                <a:srgbClr val="5A6771"/>
              </a:solidFill>
              <a:cs typeface="Georgia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62" y="4470399"/>
            <a:ext cx="7976087" cy="132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18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86910" y="358679"/>
            <a:ext cx="8280572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dirty="0" smtClean="0">
                <a:solidFill>
                  <a:schemeClr val="bg2"/>
                </a:solidFill>
                <a:latin typeface="Georgia"/>
                <a:cs typeface="Georgia"/>
              </a:rPr>
              <a:t>Delaware, Baltimore, Washington, </a:t>
            </a:r>
            <a:r>
              <a:rPr lang="en-US" sz="2800" dirty="0">
                <a:solidFill>
                  <a:schemeClr val="bg2"/>
                </a:solidFill>
                <a:latin typeface="Georgia"/>
                <a:cs typeface="Georgia"/>
              </a:rPr>
              <a:t>Virginia Network</a:t>
            </a:r>
          </a:p>
          <a:p>
            <a:endParaRPr lang="en-US" sz="2800" dirty="0">
              <a:solidFill>
                <a:schemeClr val="bg2"/>
              </a:solidFill>
              <a:latin typeface="Georgia"/>
              <a:cs typeface="Georgi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46007" y="6420629"/>
            <a:ext cx="254668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PROPRIETARY &amp; CONFIDENTIAL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-1" r="-61" b="-3554"/>
          <a:stretch/>
        </p:blipFill>
        <p:spPr>
          <a:xfrm>
            <a:off x="477839" y="6193037"/>
            <a:ext cx="1385145" cy="350703"/>
          </a:xfrm>
          <a:prstGeom prst="rect">
            <a:avLst/>
          </a:prstGeom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420" y="902740"/>
            <a:ext cx="6315756" cy="517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/>
          <p:cNvSpPr txBox="1">
            <a:spLocks/>
          </p:cNvSpPr>
          <p:nvPr/>
        </p:nvSpPr>
        <p:spPr bwMode="gray">
          <a:xfrm>
            <a:off x="6179588" y="3361597"/>
            <a:ext cx="2762249" cy="29924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27013" algn="l"/>
              </a:tabLst>
              <a:defRPr sz="3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234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71500" indent="-85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indent="0">
              <a:tabLst/>
            </a:pPr>
            <a:r>
              <a:rPr lang="en-US" sz="1800" b="1" dirty="0" smtClean="0">
                <a:solidFill>
                  <a:schemeClr val="bg2"/>
                </a:solidFill>
              </a:rPr>
              <a:t>Crown Castle Fiber is </a:t>
            </a:r>
            <a:r>
              <a:rPr lang="en-US" sz="1800" b="1" dirty="0">
                <a:solidFill>
                  <a:schemeClr val="bg2"/>
                </a:solidFill>
              </a:rPr>
              <a:t>the premier provider of all-fiber, high-performance networking solutions delivered over our own network, enabling award-winning customer support and service reliability. </a:t>
            </a:r>
            <a:endParaRPr lang="en-US" sz="1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32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86910" y="358679"/>
            <a:ext cx="7274949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Georgia"/>
                <a:cs typeface="Georgia"/>
              </a:rPr>
              <a:t>Baltimore Network</a:t>
            </a:r>
          </a:p>
          <a:p>
            <a:endParaRPr lang="en-US" sz="2800" dirty="0">
              <a:solidFill>
                <a:schemeClr val="bg2"/>
              </a:solidFill>
              <a:latin typeface="Georgia"/>
              <a:cs typeface="Georgi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46007" y="6420629"/>
            <a:ext cx="254668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PROPRIETARY &amp; CONFIDENTIAL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-1" r="-61" b="-3554"/>
          <a:stretch/>
        </p:blipFill>
        <p:spPr>
          <a:xfrm>
            <a:off x="477839" y="6193037"/>
            <a:ext cx="1385145" cy="350703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737" y="726140"/>
            <a:ext cx="6602858" cy="555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/>
          <p:cNvSpPr txBox="1">
            <a:spLocks/>
          </p:cNvSpPr>
          <p:nvPr/>
        </p:nvSpPr>
        <p:spPr bwMode="gray">
          <a:xfrm>
            <a:off x="760562" y="1371599"/>
            <a:ext cx="2125195" cy="29028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27013" algn="l"/>
              </a:tabLst>
              <a:defRPr sz="3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234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71500" indent="-85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indent="0">
              <a:tabLst>
                <a:tab pos="228600" algn="l"/>
              </a:tabLst>
            </a:pPr>
            <a:r>
              <a:rPr lang="en-US" sz="1600" b="1" dirty="0" smtClean="0">
                <a:solidFill>
                  <a:schemeClr val="bg2"/>
                </a:solidFill>
              </a:rPr>
              <a:t>Crown Castle Fiber is </a:t>
            </a:r>
            <a:r>
              <a:rPr lang="en-US" sz="1600" b="1" dirty="0">
                <a:solidFill>
                  <a:schemeClr val="bg2"/>
                </a:solidFill>
              </a:rPr>
              <a:t>the premier provider of all-fiber, high-performance networking solutions delivered over our own network, enabling award-winning customer support and service reliability. 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74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86910" y="358679"/>
            <a:ext cx="7274949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Georgia"/>
                <a:cs typeface="Georgia"/>
              </a:rPr>
              <a:t>Baltimore Network</a:t>
            </a:r>
          </a:p>
          <a:p>
            <a:endParaRPr lang="en-US" sz="2800" dirty="0">
              <a:solidFill>
                <a:schemeClr val="bg2"/>
              </a:solidFill>
              <a:latin typeface="Georgia"/>
              <a:cs typeface="Georgi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46007" y="6420629"/>
            <a:ext cx="254668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PROPRIETARY &amp; CONFIDENTIAL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-1" r="-61" b="-3554"/>
          <a:stretch/>
        </p:blipFill>
        <p:spPr>
          <a:xfrm>
            <a:off x="477839" y="6193037"/>
            <a:ext cx="1385145" cy="350703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9" y="789565"/>
            <a:ext cx="6442914" cy="528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/>
          <p:cNvSpPr txBox="1">
            <a:spLocks/>
          </p:cNvSpPr>
          <p:nvPr/>
        </p:nvSpPr>
        <p:spPr bwMode="gray">
          <a:xfrm>
            <a:off x="6336609" y="3847105"/>
            <a:ext cx="2439838" cy="24295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27013" algn="l"/>
              </a:tabLst>
              <a:defRPr sz="3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234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71500" indent="-85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indent="0">
              <a:tabLst>
                <a:tab pos="115888" algn="l"/>
              </a:tabLst>
            </a:pPr>
            <a:r>
              <a:rPr lang="en-US" sz="1600" b="1" dirty="0" smtClean="0">
                <a:solidFill>
                  <a:schemeClr val="bg2"/>
                </a:solidFill>
              </a:rPr>
              <a:t>Crown Castle Fiber is </a:t>
            </a:r>
            <a:r>
              <a:rPr lang="en-US" sz="1600" b="1" dirty="0">
                <a:solidFill>
                  <a:schemeClr val="bg2"/>
                </a:solidFill>
              </a:rPr>
              <a:t>the premier provider of all-fiber, high-performance networking solutions delivered over our own network, enabling award-winning customer support and service reliability. 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23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86910" y="358679"/>
            <a:ext cx="7274949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dirty="0" smtClean="0">
                <a:solidFill>
                  <a:schemeClr val="bg2"/>
                </a:solidFill>
                <a:latin typeface="Georgia"/>
                <a:cs typeface="Georgia"/>
              </a:rPr>
              <a:t>Washington</a:t>
            </a:r>
            <a:r>
              <a:rPr lang="en-US" sz="2800" dirty="0">
                <a:solidFill>
                  <a:schemeClr val="bg2"/>
                </a:solidFill>
                <a:latin typeface="Georgia"/>
                <a:cs typeface="Georgia"/>
              </a:rPr>
              <a:t>, DC </a:t>
            </a:r>
            <a:r>
              <a:rPr lang="en-US" sz="2800" dirty="0" smtClean="0">
                <a:solidFill>
                  <a:schemeClr val="bg2"/>
                </a:solidFill>
                <a:latin typeface="Georgia"/>
                <a:cs typeface="Georgia"/>
              </a:rPr>
              <a:t>Network</a:t>
            </a:r>
            <a:endParaRPr lang="en-US" sz="2800" dirty="0">
              <a:solidFill>
                <a:schemeClr val="bg2"/>
              </a:solidFill>
              <a:latin typeface="Georgia"/>
              <a:cs typeface="Georgia"/>
            </a:endParaRPr>
          </a:p>
          <a:p>
            <a:endParaRPr lang="en-US" sz="2800" dirty="0">
              <a:solidFill>
                <a:schemeClr val="bg2"/>
              </a:solidFill>
              <a:latin typeface="Georgia"/>
              <a:cs typeface="Georgi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46007" y="6420629"/>
            <a:ext cx="254668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PROPRIETARY &amp; CONFIDENTIAL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-1" r="-61" b="-3554"/>
          <a:stretch/>
        </p:blipFill>
        <p:spPr>
          <a:xfrm>
            <a:off x="477839" y="6193037"/>
            <a:ext cx="1385145" cy="350703"/>
          </a:xfrm>
          <a:prstGeom prst="rect">
            <a:avLst/>
          </a:prstGeom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9" y="827285"/>
            <a:ext cx="7158034" cy="540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/>
          <p:cNvSpPr txBox="1">
            <a:spLocks/>
          </p:cNvSpPr>
          <p:nvPr/>
        </p:nvSpPr>
        <p:spPr bwMode="gray">
          <a:xfrm>
            <a:off x="6917125" y="3455726"/>
            <a:ext cx="2011723" cy="29028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27013" algn="l"/>
              </a:tabLst>
              <a:defRPr sz="3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234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71500" indent="-85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indent="0">
              <a:tabLst/>
            </a:pPr>
            <a:r>
              <a:rPr lang="en-US" sz="1600" b="1" dirty="0" smtClean="0">
                <a:solidFill>
                  <a:schemeClr val="bg2"/>
                </a:solidFill>
              </a:rPr>
              <a:t>Crown Castle Fiber is </a:t>
            </a:r>
            <a:r>
              <a:rPr lang="en-US" sz="1600" b="1" dirty="0">
                <a:solidFill>
                  <a:schemeClr val="bg2"/>
                </a:solidFill>
              </a:rPr>
              <a:t>the premier provider of all-fiber, high-performance networking solutions delivered over our own network, enabling award-winning customer support and service reliability. 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16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86910" y="358679"/>
            <a:ext cx="7274949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dirty="0" smtClean="0">
                <a:solidFill>
                  <a:schemeClr val="bg2"/>
                </a:solidFill>
                <a:latin typeface="Georgia"/>
                <a:cs typeface="Georgia"/>
              </a:rPr>
              <a:t>Washington</a:t>
            </a:r>
            <a:r>
              <a:rPr lang="en-US" sz="2800" dirty="0">
                <a:solidFill>
                  <a:schemeClr val="bg2"/>
                </a:solidFill>
                <a:latin typeface="Georgia"/>
                <a:cs typeface="Georgia"/>
              </a:rPr>
              <a:t>, DC </a:t>
            </a:r>
            <a:r>
              <a:rPr lang="en-US" sz="2800" dirty="0" smtClean="0">
                <a:solidFill>
                  <a:schemeClr val="bg2"/>
                </a:solidFill>
                <a:latin typeface="Georgia"/>
                <a:cs typeface="Georgia"/>
              </a:rPr>
              <a:t>Network</a:t>
            </a:r>
            <a:endParaRPr lang="en-US" sz="2800" dirty="0">
              <a:solidFill>
                <a:schemeClr val="bg2"/>
              </a:solidFill>
              <a:latin typeface="Georgia"/>
              <a:cs typeface="Georgia"/>
            </a:endParaRPr>
          </a:p>
          <a:p>
            <a:endParaRPr lang="en-US" sz="2800" dirty="0">
              <a:solidFill>
                <a:schemeClr val="bg2"/>
              </a:solidFill>
              <a:latin typeface="Georgia"/>
              <a:cs typeface="Georgi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46007" y="6420629"/>
            <a:ext cx="254668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PROPRIETARY &amp; CONFIDENTIAL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-1" r="-61" b="-3554"/>
          <a:stretch/>
        </p:blipFill>
        <p:spPr>
          <a:xfrm>
            <a:off x="477839" y="6193037"/>
            <a:ext cx="1385145" cy="350703"/>
          </a:xfrm>
          <a:prstGeom prst="rect">
            <a:avLst/>
          </a:prstGeom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5" y="852226"/>
            <a:ext cx="83566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/>
          <p:cNvSpPr txBox="1">
            <a:spLocks/>
          </p:cNvSpPr>
          <p:nvPr/>
        </p:nvSpPr>
        <p:spPr bwMode="gray">
          <a:xfrm>
            <a:off x="6917125" y="3455726"/>
            <a:ext cx="2011723" cy="29028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27013" algn="l"/>
              </a:tabLst>
              <a:defRPr sz="3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234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71500" indent="-85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indent="0">
              <a:tabLst/>
            </a:pPr>
            <a:r>
              <a:rPr lang="en-US" sz="1600" b="1" dirty="0" smtClean="0">
                <a:solidFill>
                  <a:schemeClr val="bg2"/>
                </a:solidFill>
              </a:rPr>
              <a:t>Crown Castle Fiber is </a:t>
            </a:r>
            <a:r>
              <a:rPr lang="en-US" sz="1600" b="1" dirty="0">
                <a:solidFill>
                  <a:schemeClr val="bg2"/>
                </a:solidFill>
              </a:rPr>
              <a:t>the premier provider of all-fiber, high-performance networking solutions delivered over our own network, enabling award-winning customer support and service reliability. 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44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86910" y="358679"/>
            <a:ext cx="727494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dirty="0" smtClean="0">
                <a:solidFill>
                  <a:schemeClr val="bg2"/>
                </a:solidFill>
                <a:latin typeface="Georgia"/>
                <a:cs typeface="Georgia"/>
              </a:rPr>
              <a:t>Raleigh, NC Network</a:t>
            </a:r>
            <a:endParaRPr lang="en-US" sz="2800" dirty="0">
              <a:solidFill>
                <a:schemeClr val="bg2"/>
              </a:solidFill>
              <a:latin typeface="Georgia"/>
              <a:cs typeface="Georgi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46007" y="6420629"/>
            <a:ext cx="254668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PROPRIETARY &amp; CONFIDENTIAL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-1" r="-61" b="-3554"/>
          <a:stretch/>
        </p:blipFill>
        <p:spPr>
          <a:xfrm>
            <a:off x="477839" y="6193037"/>
            <a:ext cx="1385145" cy="350703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20" y="950258"/>
            <a:ext cx="6871931" cy="507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7"/>
          <p:cNvSpPr txBox="1">
            <a:spLocks/>
          </p:cNvSpPr>
          <p:nvPr/>
        </p:nvSpPr>
        <p:spPr bwMode="gray">
          <a:xfrm>
            <a:off x="6687466" y="1333873"/>
            <a:ext cx="1933511" cy="37670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27013" algn="l"/>
              </a:tabLst>
              <a:defRPr sz="3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234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71500" indent="-85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indent="0">
              <a:tabLst>
                <a:tab pos="228600" algn="l"/>
              </a:tabLst>
            </a:pPr>
            <a:r>
              <a:rPr lang="en-US" sz="1600" b="1" dirty="0" smtClean="0">
                <a:solidFill>
                  <a:schemeClr val="bg2"/>
                </a:solidFill>
              </a:rPr>
              <a:t>Crown Castle Fiber  </a:t>
            </a:r>
            <a:r>
              <a:rPr lang="en-US" sz="1600" b="1" dirty="0">
                <a:solidFill>
                  <a:schemeClr val="bg2"/>
                </a:solidFill>
              </a:rPr>
              <a:t>is the premier provider of all-fiber, high-performance networking solutions delivered over our own network, enabling award-winning customer support and service reliability. 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78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86910" y="358679"/>
            <a:ext cx="727494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dirty="0" smtClean="0">
                <a:solidFill>
                  <a:schemeClr val="bg2"/>
                </a:solidFill>
                <a:latin typeface="Georgia"/>
                <a:cs typeface="Georgia"/>
              </a:rPr>
              <a:t>Charlotte, NC Network</a:t>
            </a:r>
            <a:endParaRPr lang="en-US" sz="2800" dirty="0">
              <a:solidFill>
                <a:schemeClr val="bg2"/>
              </a:solidFill>
              <a:latin typeface="Georgia"/>
              <a:cs typeface="Georgi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46007" y="6420629"/>
            <a:ext cx="254668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PROPRIETARY &amp; CONFIDENTIAL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-1" r="-61" b="-3554"/>
          <a:stretch/>
        </p:blipFill>
        <p:spPr>
          <a:xfrm>
            <a:off x="477839" y="6193037"/>
            <a:ext cx="1385145" cy="350703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549" y="789566"/>
            <a:ext cx="4815631" cy="552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7"/>
          <p:cNvSpPr txBox="1">
            <a:spLocks/>
          </p:cNvSpPr>
          <p:nvPr/>
        </p:nvSpPr>
        <p:spPr bwMode="gray">
          <a:xfrm>
            <a:off x="2286000" y="1183172"/>
            <a:ext cx="2388441" cy="27971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27013" algn="l"/>
              </a:tabLst>
              <a:defRPr sz="3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234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71500" indent="-85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indent="0">
              <a:tabLst>
                <a:tab pos="228600" algn="l"/>
              </a:tabLst>
            </a:pPr>
            <a:r>
              <a:rPr lang="en-US" sz="1800" b="1" dirty="0" smtClean="0">
                <a:solidFill>
                  <a:schemeClr val="bg2"/>
                </a:solidFill>
              </a:rPr>
              <a:t>Crown Castle Fiber  </a:t>
            </a:r>
            <a:r>
              <a:rPr lang="en-US" sz="1800" b="1" dirty="0">
                <a:solidFill>
                  <a:schemeClr val="bg2"/>
                </a:solidFill>
              </a:rPr>
              <a:t>is the premier provider of all-fiber, high-performance networking solutions delivered over our own network, enabling award-winning customer support and service reliability. </a:t>
            </a:r>
            <a:endParaRPr lang="en-US" sz="1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1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86910" y="358679"/>
            <a:ext cx="727494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dirty="0" smtClean="0">
                <a:solidFill>
                  <a:schemeClr val="bg2"/>
                </a:solidFill>
                <a:latin typeface="Georgia"/>
                <a:cs typeface="Georgia"/>
              </a:rPr>
              <a:t>Buffalo, NY Network</a:t>
            </a:r>
            <a:endParaRPr lang="en-US" sz="2800" dirty="0">
              <a:solidFill>
                <a:schemeClr val="bg2"/>
              </a:solidFill>
              <a:latin typeface="Georgia"/>
              <a:cs typeface="Georgi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46007" y="6420629"/>
            <a:ext cx="254668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PROPRIETARY &amp; CONFIDENTIAL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-1" r="-61" b="-3554"/>
          <a:stretch/>
        </p:blipFill>
        <p:spPr>
          <a:xfrm>
            <a:off x="477839" y="6193037"/>
            <a:ext cx="1385145" cy="350703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14" y="574121"/>
            <a:ext cx="4793781" cy="5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7"/>
          <p:cNvSpPr txBox="1">
            <a:spLocks/>
          </p:cNvSpPr>
          <p:nvPr/>
        </p:nvSpPr>
        <p:spPr bwMode="gray">
          <a:xfrm>
            <a:off x="2370432" y="3765176"/>
            <a:ext cx="3056964" cy="21706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27013" algn="l"/>
              </a:tabLst>
              <a:defRPr sz="3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234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71500" indent="-85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indent="0">
              <a:tabLst>
                <a:tab pos="228600" algn="l"/>
              </a:tabLst>
            </a:pPr>
            <a:r>
              <a:rPr lang="en-US" sz="1600" b="1" dirty="0" smtClean="0">
                <a:solidFill>
                  <a:schemeClr val="bg2"/>
                </a:solidFill>
              </a:rPr>
              <a:t>Crown Castle Fiber  </a:t>
            </a:r>
            <a:r>
              <a:rPr lang="en-US" sz="1600" b="1" dirty="0">
                <a:solidFill>
                  <a:schemeClr val="bg2"/>
                </a:solidFill>
              </a:rPr>
              <a:t>is the premier provider of all-fiber, high-performance networking solutions delivered over our own network, enabling award-winning customer support and service reliability. 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35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86910" y="358679"/>
            <a:ext cx="727494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dirty="0" smtClean="0">
                <a:solidFill>
                  <a:schemeClr val="bg2"/>
                </a:solidFill>
                <a:latin typeface="Georgia"/>
                <a:cs typeface="Georgia"/>
              </a:rPr>
              <a:t>Rochester, NY Network</a:t>
            </a:r>
            <a:endParaRPr lang="en-US" sz="2800" dirty="0">
              <a:solidFill>
                <a:schemeClr val="bg2"/>
              </a:solidFill>
              <a:latin typeface="Georgia"/>
              <a:cs typeface="Georgi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46007" y="6420629"/>
            <a:ext cx="254668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PROPRIETARY &amp; CONFIDENTIAL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-1" r="-61" b="-3554"/>
          <a:stretch/>
        </p:blipFill>
        <p:spPr>
          <a:xfrm>
            <a:off x="477839" y="6193037"/>
            <a:ext cx="1385145" cy="350703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989" y="914400"/>
            <a:ext cx="7397503" cy="54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7"/>
          <p:cNvSpPr txBox="1">
            <a:spLocks/>
          </p:cNvSpPr>
          <p:nvPr/>
        </p:nvSpPr>
        <p:spPr bwMode="gray">
          <a:xfrm>
            <a:off x="138613" y="1091825"/>
            <a:ext cx="1933511" cy="37670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27013" algn="l"/>
              </a:tabLst>
              <a:defRPr sz="3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234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71500" indent="-85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indent="0">
              <a:tabLst>
                <a:tab pos="115888" algn="l"/>
              </a:tabLst>
            </a:pPr>
            <a:r>
              <a:rPr lang="en-US" sz="1600" b="1" dirty="0" smtClean="0">
                <a:solidFill>
                  <a:schemeClr val="bg2"/>
                </a:solidFill>
              </a:rPr>
              <a:t>Crown Castle Fiber  </a:t>
            </a:r>
            <a:r>
              <a:rPr lang="en-US" sz="1600" b="1" dirty="0">
                <a:solidFill>
                  <a:schemeClr val="bg2"/>
                </a:solidFill>
              </a:rPr>
              <a:t>is the premier provider of all-fiber, high-performance networking solutions delivered over our own network, enabling award-winning customer support and service reliability. 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2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86910" y="358679"/>
            <a:ext cx="727494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dirty="0" smtClean="0">
                <a:solidFill>
                  <a:schemeClr val="bg2"/>
                </a:solidFill>
                <a:latin typeface="Georgia"/>
                <a:cs typeface="Georgia"/>
              </a:rPr>
              <a:t>Syracuse, NY Network</a:t>
            </a:r>
            <a:endParaRPr lang="en-US" sz="2800" dirty="0">
              <a:solidFill>
                <a:schemeClr val="bg2"/>
              </a:solidFill>
              <a:latin typeface="Georgia"/>
              <a:cs typeface="Georgi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46007" y="6420629"/>
            <a:ext cx="254668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PROPRIETARY &amp; CONFIDENTIAL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-1" r="-61" b="-3554"/>
          <a:stretch/>
        </p:blipFill>
        <p:spPr>
          <a:xfrm>
            <a:off x="477839" y="6193037"/>
            <a:ext cx="1385145" cy="350703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53" y="852319"/>
            <a:ext cx="7945344" cy="516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7"/>
          <p:cNvSpPr txBox="1">
            <a:spLocks/>
          </p:cNvSpPr>
          <p:nvPr/>
        </p:nvSpPr>
        <p:spPr bwMode="gray">
          <a:xfrm>
            <a:off x="7067054" y="1057835"/>
            <a:ext cx="1933511" cy="35320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27013" algn="l"/>
              </a:tabLst>
              <a:defRPr sz="3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234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71500" indent="-85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indent="0">
              <a:tabLst>
                <a:tab pos="115888" algn="l"/>
              </a:tabLst>
            </a:pPr>
            <a:r>
              <a:rPr lang="en-US" sz="1600" b="1" dirty="0" smtClean="0">
                <a:solidFill>
                  <a:schemeClr val="bg2"/>
                </a:solidFill>
              </a:rPr>
              <a:t>Crown Castle Fiber  </a:t>
            </a:r>
            <a:r>
              <a:rPr lang="en-US" sz="1600" b="1" dirty="0">
                <a:solidFill>
                  <a:schemeClr val="bg2"/>
                </a:solidFill>
              </a:rPr>
              <a:t>is the premier provider of all-fiber, high-performance networking solutions delivered over our own network, enabling award-winning customer support and service reliability. 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01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38" y="6193037"/>
            <a:ext cx="1384300" cy="338667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86910" y="358679"/>
            <a:ext cx="7997456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dirty="0" smtClean="0">
                <a:solidFill>
                  <a:srgbClr val="5A6771"/>
                </a:solidFill>
                <a:latin typeface="Georgia"/>
                <a:cs typeface="Georgia"/>
              </a:rPr>
              <a:t>We’ve </a:t>
            </a:r>
            <a:r>
              <a:rPr lang="en-US" sz="2800" dirty="0">
                <a:solidFill>
                  <a:srgbClr val="5A6771"/>
                </a:solidFill>
                <a:latin typeface="Georgia"/>
                <a:cs typeface="Georgia"/>
              </a:rPr>
              <a:t>spent over </a:t>
            </a:r>
            <a:r>
              <a:rPr lang="en-US" sz="2800" dirty="0">
                <a:solidFill>
                  <a:srgbClr val="000000"/>
                </a:solidFill>
                <a:latin typeface="Georgia"/>
                <a:cs typeface="Georgia"/>
              </a:rPr>
              <a:t>20 years </a:t>
            </a:r>
            <a:r>
              <a:rPr lang="en-US" sz="2800" dirty="0">
                <a:solidFill>
                  <a:srgbClr val="5A6771"/>
                </a:solidFill>
                <a:latin typeface="Georgia"/>
                <a:cs typeface="Georgia"/>
              </a:rPr>
              <a:t>growing our network and strengthening our expertise.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57854" y="6408599"/>
            <a:ext cx="254668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dirty="0" smtClean="0">
                <a:solidFill>
                  <a:srgbClr val="5A6771">
                    <a:lumMod val="40000"/>
                    <a:lumOff val="60000"/>
                  </a:srgbClr>
                </a:solidFill>
                <a:cs typeface="Franklin Gothic Medium"/>
              </a:rPr>
              <a:t>PROPRIETARY &amp; CONFIDENTIAL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67543" y="3387428"/>
            <a:ext cx="50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'94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813183" y="3487961"/>
            <a:ext cx="3433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>
                <a:solidFill>
                  <a:srgbClr val="FFFFFF"/>
                </a:solidFill>
              </a:rPr>
              <a:t>'12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759858" y="3487961"/>
            <a:ext cx="3433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>
                <a:solidFill>
                  <a:srgbClr val="FFFFFF"/>
                </a:solidFill>
              </a:rPr>
              <a:t>'17</a:t>
            </a:r>
            <a:endParaRPr lang="en-US" sz="900" dirty="0">
              <a:solidFill>
                <a:srgbClr val="FFFFFF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" y="1590675"/>
            <a:ext cx="8447369" cy="242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74" y="4174969"/>
            <a:ext cx="8044076" cy="165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53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86910" y="358679"/>
            <a:ext cx="727494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dirty="0" smtClean="0">
                <a:solidFill>
                  <a:schemeClr val="bg2"/>
                </a:solidFill>
                <a:latin typeface="Georgia"/>
                <a:cs typeface="Georgia"/>
              </a:rPr>
              <a:t>Binghamton, NY Network</a:t>
            </a:r>
            <a:endParaRPr lang="en-US" sz="2800" dirty="0">
              <a:solidFill>
                <a:schemeClr val="bg2"/>
              </a:solidFill>
              <a:latin typeface="Georgia"/>
              <a:cs typeface="Georgi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46007" y="6420629"/>
            <a:ext cx="254668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PROPRIETARY &amp; CONFIDENTIAL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-1" r="-61" b="-3554"/>
          <a:stretch/>
        </p:blipFill>
        <p:spPr>
          <a:xfrm>
            <a:off x="477839" y="6193037"/>
            <a:ext cx="1385145" cy="350703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31" y="944179"/>
            <a:ext cx="8242766" cy="495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7"/>
          <p:cNvSpPr txBox="1">
            <a:spLocks/>
          </p:cNvSpPr>
          <p:nvPr/>
        </p:nvSpPr>
        <p:spPr bwMode="gray">
          <a:xfrm>
            <a:off x="2468003" y="4473388"/>
            <a:ext cx="4775479" cy="12640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27013" algn="l"/>
              </a:tabLst>
              <a:defRPr sz="3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234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71500" indent="-85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indent="0">
              <a:tabLst>
                <a:tab pos="115888" algn="l"/>
              </a:tabLst>
            </a:pPr>
            <a:r>
              <a:rPr lang="en-US" sz="1600" b="1" dirty="0" smtClean="0">
                <a:solidFill>
                  <a:schemeClr val="bg2"/>
                </a:solidFill>
              </a:rPr>
              <a:t>Crown Castle Fiber  </a:t>
            </a:r>
            <a:r>
              <a:rPr lang="en-US" sz="1600" b="1" dirty="0">
                <a:solidFill>
                  <a:schemeClr val="bg2"/>
                </a:solidFill>
              </a:rPr>
              <a:t>is the premier provider of all-fiber, high-performance networking solutions delivered over our own network, enabling award-winning customer support and service reliability. 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3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86910" y="358679"/>
            <a:ext cx="727494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dirty="0" smtClean="0">
                <a:solidFill>
                  <a:schemeClr val="bg2"/>
                </a:solidFill>
                <a:latin typeface="Georgia"/>
                <a:cs typeface="Georgia"/>
              </a:rPr>
              <a:t>Northeast US Network</a:t>
            </a:r>
            <a:endParaRPr lang="en-US" sz="2800" dirty="0">
              <a:solidFill>
                <a:schemeClr val="bg2"/>
              </a:solidFill>
              <a:latin typeface="Georgia"/>
              <a:cs typeface="Georgi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46007" y="6420629"/>
            <a:ext cx="254668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PROPRIETARY &amp; CONFIDENTIAL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-1" r="-61" b="-3554"/>
          <a:stretch/>
        </p:blipFill>
        <p:spPr>
          <a:xfrm>
            <a:off x="477839" y="6193037"/>
            <a:ext cx="1385145" cy="35070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478" y="789566"/>
            <a:ext cx="607695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7"/>
          <p:cNvSpPr txBox="1">
            <a:spLocks/>
          </p:cNvSpPr>
          <p:nvPr/>
        </p:nvSpPr>
        <p:spPr bwMode="gray">
          <a:xfrm>
            <a:off x="6633882" y="3561342"/>
            <a:ext cx="2152886" cy="26316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27013" algn="l"/>
              </a:tabLst>
              <a:defRPr sz="3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234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71500" indent="-85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indent="0">
              <a:tabLst>
                <a:tab pos="115888" algn="l"/>
              </a:tabLst>
            </a:pPr>
            <a:r>
              <a:rPr lang="en-US" sz="1600" b="1" dirty="0" smtClean="0">
                <a:solidFill>
                  <a:schemeClr val="bg2"/>
                </a:solidFill>
              </a:rPr>
              <a:t>Crown Castle Fiber  </a:t>
            </a:r>
            <a:r>
              <a:rPr lang="en-US" sz="1600" b="1" dirty="0">
                <a:solidFill>
                  <a:schemeClr val="bg2"/>
                </a:solidFill>
              </a:rPr>
              <a:t>is the premier provider of all-fiber, high-performance networking solutions delivered over our own network, enabling award-winning customer support and service reliability. 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11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38" y="6193037"/>
            <a:ext cx="1384300" cy="338667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93434" y="4133876"/>
            <a:ext cx="2081109" cy="487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900"/>
              </a:lnSpc>
            </a:pPr>
            <a:r>
              <a:rPr lang="en-US" dirty="0" smtClean="0">
                <a:solidFill>
                  <a:schemeClr val="bg2"/>
                </a:solidFill>
                <a:cs typeface="Franklin Gothic Medium"/>
              </a:rPr>
              <a:t>60,000 route miles </a:t>
            </a:r>
            <a:r>
              <a:rPr lang="en-US" dirty="0" smtClean="0">
                <a:solidFill>
                  <a:srgbClr val="99999A"/>
                </a:solidFill>
                <a:cs typeface="Franklin Gothic Medium"/>
              </a:rPr>
              <a:t>of fiber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421063" y="4133876"/>
            <a:ext cx="2076844" cy="487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900"/>
              </a:lnSpc>
            </a:pPr>
            <a:r>
              <a:rPr lang="en-US" dirty="0" smtClean="0">
                <a:solidFill>
                  <a:schemeClr val="bg2"/>
                </a:solidFill>
                <a:cs typeface="Franklin Gothic Medium"/>
              </a:rPr>
              <a:t>50+ offices </a:t>
            </a:r>
            <a:r>
              <a:rPr lang="en-US" dirty="0" smtClean="0">
                <a:solidFill>
                  <a:srgbClr val="000000"/>
                </a:solidFill>
                <a:cs typeface="Franklin Gothic Medium"/>
              </a:rPr>
              <a:t/>
            </a:r>
            <a:br>
              <a:rPr lang="en-US" dirty="0" smtClean="0">
                <a:solidFill>
                  <a:srgbClr val="000000"/>
                </a:solidFill>
                <a:cs typeface="Franklin Gothic Medium"/>
              </a:rPr>
            </a:br>
            <a:r>
              <a:rPr lang="en-US" dirty="0" smtClean="0">
                <a:solidFill>
                  <a:srgbClr val="99999A"/>
                </a:solidFill>
                <a:cs typeface="Franklin Gothic Medium"/>
              </a:rPr>
              <a:t>around the country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326188" y="4143428"/>
            <a:ext cx="2223490" cy="4873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900"/>
              </a:lnSpc>
            </a:pPr>
            <a:r>
              <a:rPr lang="en-US" dirty="0">
                <a:solidFill>
                  <a:srgbClr val="5A6771"/>
                </a:solidFill>
                <a:cs typeface="Franklin Gothic Medium"/>
              </a:rPr>
              <a:t>Local service teams </a:t>
            </a:r>
            <a:r>
              <a:rPr lang="en-US" dirty="0">
                <a:solidFill>
                  <a:srgbClr val="99999A"/>
                </a:solidFill>
                <a:cs typeface="Franklin Gothic Medium"/>
              </a:rPr>
              <a:t>available 24/7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164588" y="6408593"/>
            <a:ext cx="254668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PROPRIETARY &amp; CONFIDENTIAL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845" y="1878666"/>
            <a:ext cx="2273860" cy="2061632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003" y="1878666"/>
            <a:ext cx="2273860" cy="2061632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34" y="1878666"/>
            <a:ext cx="2273858" cy="2061631"/>
          </a:xfrm>
        </p:spPr>
      </p:pic>
      <p:sp>
        <p:nvSpPr>
          <p:cNvPr id="13" name="Rectangle 12"/>
          <p:cNvSpPr/>
          <p:nvPr/>
        </p:nvSpPr>
        <p:spPr>
          <a:xfrm>
            <a:off x="486910" y="358679"/>
            <a:ext cx="6945921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Georgia"/>
                <a:cs typeface="Georgia"/>
              </a:rPr>
              <a:t>A national network backed by the </a:t>
            </a:r>
            <a:r>
              <a:rPr lang="en-US" sz="2800" dirty="0">
                <a:solidFill>
                  <a:schemeClr val="tx2"/>
                </a:solidFill>
                <a:latin typeface="Georgia"/>
                <a:cs typeface="Georgia"/>
              </a:rPr>
              <a:t>strength</a:t>
            </a:r>
            <a:r>
              <a:rPr lang="en-US" sz="2800" dirty="0">
                <a:solidFill>
                  <a:schemeClr val="bg2"/>
                </a:solidFill>
                <a:latin typeface="Georgia"/>
                <a:cs typeface="Georgia"/>
              </a:rPr>
              <a:t> of our local resources.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1" y="4907774"/>
            <a:ext cx="8292176" cy="84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31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86911" y="358679"/>
            <a:ext cx="7274949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dirty="0">
                <a:solidFill>
                  <a:srgbClr val="5A6771"/>
                </a:solidFill>
                <a:latin typeface="Georgia"/>
                <a:cs typeface="Georgia"/>
              </a:rPr>
              <a:t>A comprehensive portfolio of infrastructure that is </a:t>
            </a:r>
            <a:r>
              <a:rPr lang="en-US" sz="2800" dirty="0">
                <a:solidFill>
                  <a:srgbClr val="000000"/>
                </a:solidFill>
                <a:latin typeface="Georgia"/>
                <a:cs typeface="Georgia"/>
              </a:rPr>
              <a:t>unique</a:t>
            </a:r>
            <a:r>
              <a:rPr lang="en-US" sz="2800" dirty="0" smtClean="0">
                <a:solidFill>
                  <a:srgbClr val="5A6771"/>
                </a:solidFill>
                <a:latin typeface="Georgia"/>
                <a:cs typeface="Georgia"/>
              </a:rPr>
              <a:t> and </a:t>
            </a:r>
            <a:r>
              <a:rPr lang="en-US" sz="2800" dirty="0">
                <a:solidFill>
                  <a:srgbClr val="000000"/>
                </a:solidFill>
                <a:latin typeface="Georgia"/>
                <a:cs typeface="Georgia"/>
              </a:rPr>
              <a:t>unmatched</a:t>
            </a:r>
            <a:r>
              <a:rPr lang="en-US" sz="2800" dirty="0">
                <a:solidFill>
                  <a:srgbClr val="5A6771"/>
                </a:solidFill>
                <a:latin typeface="Georgia"/>
                <a:cs typeface="Georgia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46007" y="6420630"/>
            <a:ext cx="254668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dirty="0" smtClean="0">
                <a:solidFill>
                  <a:srgbClr val="5A6771">
                    <a:lumMod val="40000"/>
                    <a:lumOff val="60000"/>
                  </a:srgbClr>
                </a:solidFill>
                <a:cs typeface="Franklin Gothic Medium"/>
              </a:rPr>
              <a:t>PROPRIETARY &amp; CONFIDENTIAL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-1" r="-61" b="-3554"/>
          <a:stretch/>
        </p:blipFill>
        <p:spPr>
          <a:xfrm>
            <a:off x="477841" y="6193038"/>
            <a:ext cx="1385145" cy="35070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11" y="1853293"/>
            <a:ext cx="5659098" cy="392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370004" y="1612492"/>
            <a:ext cx="2322692" cy="790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70004" y="2555132"/>
            <a:ext cx="2322692" cy="790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370004" y="3461319"/>
            <a:ext cx="2322692" cy="790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70004" y="4356669"/>
            <a:ext cx="2322692" cy="790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370004" y="5259234"/>
            <a:ext cx="2322692" cy="790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64220" y="1899550"/>
            <a:ext cx="2134255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3600" dirty="0" smtClean="0">
                <a:solidFill>
                  <a:schemeClr val="accent4"/>
                </a:solidFill>
                <a:cs typeface="Georgia"/>
              </a:rPr>
              <a:t>40,000+</a:t>
            </a:r>
          </a:p>
          <a:p>
            <a:pPr>
              <a:lnSpc>
                <a:spcPts val="1600"/>
              </a:lnSpc>
            </a:pPr>
            <a:r>
              <a:rPr lang="en-US" sz="1000" dirty="0" smtClean="0">
                <a:solidFill>
                  <a:srgbClr val="99999A"/>
                </a:solidFill>
                <a:cs typeface="Georgia"/>
              </a:rPr>
              <a:t>towers</a:t>
            </a:r>
            <a:endParaRPr lang="en-US" sz="1000" dirty="0">
              <a:solidFill>
                <a:srgbClr val="99999A"/>
              </a:solidFill>
              <a:cs typeface="Georgi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22251" y="2842670"/>
            <a:ext cx="221819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3600" dirty="0" smtClean="0">
                <a:solidFill>
                  <a:schemeClr val="accent4"/>
                </a:solidFill>
                <a:cs typeface="Georgia"/>
              </a:rPr>
              <a:t>50,000+</a:t>
            </a:r>
          </a:p>
          <a:p>
            <a:pPr>
              <a:lnSpc>
                <a:spcPts val="1600"/>
              </a:lnSpc>
            </a:pPr>
            <a:r>
              <a:rPr lang="en-US" sz="1000" dirty="0" smtClean="0">
                <a:solidFill>
                  <a:srgbClr val="99999A"/>
                </a:solidFill>
                <a:cs typeface="Georgia"/>
              </a:rPr>
              <a:t>small cells on air or under contract</a:t>
            </a:r>
            <a:endParaRPr lang="en-US" sz="1000" dirty="0">
              <a:solidFill>
                <a:srgbClr val="99999A"/>
              </a:solidFill>
              <a:cs typeface="Georgi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64220" y="3726424"/>
            <a:ext cx="2326389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3600" dirty="0" smtClean="0">
                <a:solidFill>
                  <a:schemeClr val="accent4"/>
                </a:solidFill>
                <a:cs typeface="Georgia"/>
              </a:rPr>
              <a:t>60,000+</a:t>
            </a:r>
          </a:p>
          <a:p>
            <a:pPr>
              <a:lnSpc>
                <a:spcPts val="1600"/>
              </a:lnSpc>
            </a:pPr>
            <a:r>
              <a:rPr lang="en-US" sz="1000" dirty="0" smtClean="0">
                <a:solidFill>
                  <a:srgbClr val="99999A"/>
                </a:solidFill>
                <a:cs typeface="Georgia"/>
              </a:rPr>
              <a:t>route miles of fiber</a:t>
            </a:r>
            <a:endParaRPr lang="en-US" sz="1000" dirty="0">
              <a:solidFill>
                <a:srgbClr val="99999A"/>
              </a:solidFill>
              <a:cs typeface="Georgi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64220" y="4631011"/>
            <a:ext cx="2326389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3600" dirty="0" smtClean="0">
                <a:solidFill>
                  <a:schemeClr val="accent4"/>
                </a:solidFill>
                <a:cs typeface="Georgia"/>
              </a:rPr>
              <a:t>25,000+</a:t>
            </a:r>
          </a:p>
          <a:p>
            <a:pPr>
              <a:lnSpc>
                <a:spcPts val="1600"/>
              </a:lnSpc>
            </a:pPr>
            <a:r>
              <a:rPr lang="en-US" sz="1000" dirty="0">
                <a:solidFill>
                  <a:srgbClr val="99999A"/>
                </a:solidFill>
                <a:cs typeface="Georgia"/>
              </a:rPr>
              <a:t>o</a:t>
            </a:r>
            <a:r>
              <a:rPr lang="en-US" sz="1000" dirty="0" smtClean="0">
                <a:solidFill>
                  <a:srgbClr val="99999A"/>
                </a:solidFill>
                <a:cs typeface="Georgia"/>
              </a:rPr>
              <a:t>n-net buildings</a:t>
            </a:r>
            <a:endParaRPr lang="en-US" sz="1000" dirty="0">
              <a:solidFill>
                <a:srgbClr val="99999A"/>
              </a:solidFill>
              <a:cs typeface="Georgi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64220" y="5533894"/>
            <a:ext cx="2326389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3600" dirty="0">
                <a:solidFill>
                  <a:schemeClr val="accent4"/>
                </a:solidFill>
                <a:cs typeface="Georgia"/>
              </a:rPr>
              <a:t>9</a:t>
            </a:r>
            <a:r>
              <a:rPr lang="en-US" sz="3600" dirty="0" smtClean="0">
                <a:solidFill>
                  <a:schemeClr val="accent4"/>
                </a:solidFill>
                <a:cs typeface="Georgia"/>
              </a:rPr>
              <a:t>00+</a:t>
            </a:r>
          </a:p>
          <a:p>
            <a:pPr>
              <a:lnSpc>
                <a:spcPts val="1600"/>
              </a:lnSpc>
            </a:pPr>
            <a:r>
              <a:rPr lang="en-US" sz="1000" dirty="0" smtClean="0">
                <a:solidFill>
                  <a:srgbClr val="99999A"/>
                </a:solidFill>
                <a:cs typeface="Georgia"/>
              </a:rPr>
              <a:t>connected data centers</a:t>
            </a:r>
            <a:endParaRPr lang="en-US" sz="1000" dirty="0">
              <a:solidFill>
                <a:srgbClr val="99999A"/>
              </a:solidFill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04640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86910" y="358679"/>
            <a:ext cx="727494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dirty="0" smtClean="0">
                <a:solidFill>
                  <a:schemeClr val="bg2"/>
                </a:solidFill>
                <a:latin typeface="Georgia"/>
                <a:cs typeface="Georgia"/>
              </a:rPr>
              <a:t>Northeast Regional Footprint</a:t>
            </a:r>
            <a:endParaRPr lang="en-US" sz="2800" dirty="0">
              <a:solidFill>
                <a:schemeClr val="bg2"/>
              </a:solidFill>
              <a:latin typeface="Georgia"/>
              <a:cs typeface="Georgi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46007" y="6420629"/>
            <a:ext cx="254668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PROPRIETARY &amp; CONFIDENTIAL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-1" r="-61" b="-3554"/>
          <a:stretch/>
        </p:blipFill>
        <p:spPr>
          <a:xfrm>
            <a:off x="477839" y="6193037"/>
            <a:ext cx="1385145" cy="3507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1285875"/>
            <a:ext cx="7489854" cy="4715940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48" y="3402213"/>
            <a:ext cx="1614048" cy="279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93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86910" y="358679"/>
            <a:ext cx="8280572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dirty="0" smtClean="0">
                <a:solidFill>
                  <a:schemeClr val="bg2"/>
                </a:solidFill>
                <a:latin typeface="Georgia"/>
                <a:cs typeface="Georgia"/>
              </a:rPr>
              <a:t>Market specific map.</a:t>
            </a:r>
            <a:endParaRPr lang="en-US" sz="2800" dirty="0">
              <a:solidFill>
                <a:schemeClr val="bg2"/>
              </a:solidFill>
              <a:latin typeface="Georgia"/>
              <a:cs typeface="Georgia"/>
            </a:endParaRPr>
          </a:p>
          <a:p>
            <a:endParaRPr lang="en-US" sz="2800" dirty="0">
              <a:solidFill>
                <a:schemeClr val="bg2"/>
              </a:solidFill>
              <a:latin typeface="Georgia"/>
              <a:cs typeface="Georgi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46007" y="6420629"/>
            <a:ext cx="254668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PROPRIETARY &amp; CONFIDENTIAL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-1" r="-61" b="-3554"/>
          <a:stretch/>
        </p:blipFill>
        <p:spPr>
          <a:xfrm>
            <a:off x="477839" y="6193037"/>
            <a:ext cx="1385145" cy="35070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87505" y="2512548"/>
            <a:ext cx="704625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/>
              <a:t>Insert regional map slide and/or slides from below (slides 19-31) here</a:t>
            </a:r>
            <a:br>
              <a:rPr lang="en-US" sz="3200" smtClean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9712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gray">
          <a:xfrm rot="10800000" flipV="1">
            <a:off x="380998" y="2020401"/>
            <a:ext cx="1982063" cy="3475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  <a:spcAft>
                <a:spcPts val="600"/>
              </a:spcAft>
            </a:pPr>
            <a:r>
              <a:rPr lang="en-US" sz="1600" b="1" dirty="0" smtClean="0">
                <a:solidFill>
                  <a:schemeClr val="bg1"/>
                </a:solidFill>
              </a:rPr>
              <a:t>CONNECTIVITY</a:t>
            </a:r>
          </a:p>
        </p:txBody>
      </p:sp>
      <p:sp>
        <p:nvSpPr>
          <p:cNvPr id="10" name="Rectangle 9"/>
          <p:cNvSpPr/>
          <p:nvPr/>
        </p:nvSpPr>
        <p:spPr bwMode="gray">
          <a:xfrm rot="10800000" flipV="1">
            <a:off x="4687161" y="2011023"/>
            <a:ext cx="1982064" cy="3475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</a:pPr>
            <a:r>
              <a:rPr lang="en-US" sz="1600" b="1" dirty="0" smtClean="0">
                <a:solidFill>
                  <a:schemeClr val="bg1"/>
                </a:solidFill>
              </a:rPr>
              <a:t>FUTURE-PROOF</a:t>
            </a:r>
          </a:p>
        </p:txBody>
      </p:sp>
      <p:sp>
        <p:nvSpPr>
          <p:cNvPr id="8" name="Rectangle 7"/>
          <p:cNvSpPr/>
          <p:nvPr/>
        </p:nvSpPr>
        <p:spPr bwMode="gray">
          <a:xfrm rot="10800000" flipV="1">
            <a:off x="2534511" y="2011023"/>
            <a:ext cx="1982064" cy="3484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en-US" sz="1600" b="1" dirty="0" smtClean="0">
                <a:solidFill>
                  <a:schemeClr val="bg1"/>
                </a:solidFill>
              </a:rPr>
              <a:t>PERFORMANCE</a:t>
            </a:r>
          </a:p>
        </p:txBody>
      </p:sp>
      <p:sp>
        <p:nvSpPr>
          <p:cNvPr id="9" name="Rectangle 8"/>
          <p:cNvSpPr/>
          <p:nvPr/>
        </p:nvSpPr>
        <p:spPr bwMode="gray">
          <a:xfrm rot="10800000" flipV="1">
            <a:off x="6802577" y="2004904"/>
            <a:ext cx="1982064" cy="3630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</a:pPr>
            <a:r>
              <a:rPr lang="en-US" sz="1600" b="1" dirty="0" smtClean="0">
                <a:solidFill>
                  <a:schemeClr val="bg1"/>
                </a:solidFill>
              </a:rPr>
              <a:t>SUPPORT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0999" y="2367912"/>
            <a:ext cx="1982062" cy="35394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2"/>
                </a:solidFill>
              </a:rPr>
              <a:t>60,000</a:t>
            </a:r>
            <a:r>
              <a:rPr lang="en-US" sz="1200" dirty="0">
                <a:solidFill>
                  <a:schemeClr val="bg2"/>
                </a:solidFill>
              </a:rPr>
              <a:t>+ fiber route </a:t>
            </a:r>
            <a:r>
              <a:rPr lang="en-US" sz="1200" dirty="0" smtClean="0">
                <a:solidFill>
                  <a:schemeClr val="bg2"/>
                </a:solidFill>
              </a:rPr>
              <a:t>miles</a:t>
            </a:r>
          </a:p>
          <a:p>
            <a:pPr marL="171450" indent="-171450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2"/>
                </a:solidFill>
              </a:rPr>
              <a:t>25,000+ </a:t>
            </a:r>
            <a:r>
              <a:rPr lang="en-US" sz="1200" dirty="0">
                <a:solidFill>
                  <a:schemeClr val="bg2"/>
                </a:solidFill>
              </a:rPr>
              <a:t>service locations</a:t>
            </a:r>
          </a:p>
          <a:p>
            <a:pPr marL="171450" indent="-171450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Connected to </a:t>
            </a:r>
            <a:r>
              <a:rPr lang="en-US" sz="1200" dirty="0" smtClean="0">
                <a:solidFill>
                  <a:schemeClr val="bg2"/>
                </a:solidFill>
              </a:rPr>
              <a:t>900+ major </a:t>
            </a:r>
            <a:r>
              <a:rPr lang="en-US" sz="1200" dirty="0">
                <a:solidFill>
                  <a:schemeClr val="bg2"/>
                </a:solidFill>
              </a:rPr>
              <a:t>data centers, 500+ telco hotels &amp; CO’s, 40+ financial </a:t>
            </a:r>
            <a:r>
              <a:rPr lang="en-US" sz="1200" dirty="0" smtClean="0">
                <a:solidFill>
                  <a:schemeClr val="bg2"/>
                </a:solidFill>
              </a:rPr>
              <a:t>exchanges</a:t>
            </a:r>
          </a:p>
          <a:p>
            <a:pPr marL="171450" indent="-171450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Unique &amp; diverse network assets including routes &amp; </a:t>
            </a:r>
            <a:r>
              <a:rPr lang="en-US" sz="1200" dirty="0" smtClean="0">
                <a:solidFill>
                  <a:schemeClr val="bg2"/>
                </a:solidFill>
              </a:rPr>
              <a:t>points-of-entry</a:t>
            </a:r>
          </a:p>
          <a:p>
            <a:pPr marL="171450" indent="-171450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Custom designed solutions for each customer to their exact specifications, including routing &amp; </a:t>
            </a:r>
            <a:r>
              <a:rPr lang="en-US" sz="1200" dirty="0" smtClean="0">
                <a:solidFill>
                  <a:schemeClr val="bg2"/>
                </a:solidFill>
              </a:rPr>
              <a:t>POE</a:t>
            </a:r>
          </a:p>
        </p:txBody>
      </p:sp>
      <p:sp>
        <p:nvSpPr>
          <p:cNvPr id="2" name="Rectangle 1"/>
          <p:cNvSpPr/>
          <p:nvPr/>
        </p:nvSpPr>
        <p:spPr>
          <a:xfrm>
            <a:off x="2534512" y="2359489"/>
            <a:ext cx="1982064" cy="39857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We own &amp; operate our own all-fiber network</a:t>
            </a:r>
          </a:p>
          <a:p>
            <a:pPr marL="171450" indent="-171450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We maintain 99.999% availability across the Lightower Network, keeping customers connected where others fail</a:t>
            </a:r>
          </a:p>
          <a:p>
            <a:pPr marL="171450" indent="-171450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Comprehensive suite of networking solutions with strong SLA’s</a:t>
            </a:r>
          </a:p>
          <a:p>
            <a:pPr marL="171450" indent="-171450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Geographically diverse NOC locations</a:t>
            </a:r>
          </a:p>
          <a:p>
            <a:pPr marL="171450" indent="-171450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Over </a:t>
            </a:r>
            <a:r>
              <a:rPr lang="en-US" sz="1200" dirty="0" smtClean="0">
                <a:solidFill>
                  <a:schemeClr val="bg2"/>
                </a:solidFill>
              </a:rPr>
              <a:t>25 </a:t>
            </a:r>
            <a:r>
              <a:rPr lang="en-US" sz="1200" dirty="0">
                <a:solidFill>
                  <a:schemeClr val="bg2"/>
                </a:solidFill>
              </a:rPr>
              <a:t>years of experience designing &amp; delivering all-fiber solutions</a:t>
            </a:r>
          </a:p>
          <a:p>
            <a:pPr marL="171450" indent="-171450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Local market expertise for complex </a:t>
            </a:r>
            <a:r>
              <a:rPr lang="en-US" sz="1200" dirty="0" smtClean="0">
                <a:solidFill>
                  <a:schemeClr val="bg2"/>
                </a:solidFill>
              </a:rPr>
              <a:t>solutions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4687161" y="2358542"/>
            <a:ext cx="1982064" cy="35548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We provide flexible solutions that are easily scaled no matter where your business takes you</a:t>
            </a:r>
          </a:p>
          <a:p>
            <a:pPr marL="171450" indent="-171450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Best-of-breed technologies to offer you the right solutions when you need them</a:t>
            </a:r>
          </a:p>
          <a:p>
            <a:pPr marL="171450" indent="-171450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Proven industry-specific solutions to meet needs of business applications today and tomorrow</a:t>
            </a:r>
          </a:p>
          <a:p>
            <a:pPr marL="171450" indent="-171450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Ownership of network allows for best possible solution design, support, &amp; </a:t>
            </a:r>
            <a:r>
              <a:rPr lang="en-US" sz="1200" dirty="0" smtClean="0">
                <a:solidFill>
                  <a:schemeClr val="bg2"/>
                </a:solidFill>
              </a:rPr>
              <a:t>service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00" dirty="0">
              <a:solidFill>
                <a:schemeClr val="bg2"/>
              </a:solidFill>
            </a:endParaRP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00" b="1" dirty="0">
              <a:solidFill>
                <a:schemeClr val="bg2"/>
              </a:solidFill>
            </a:endParaRP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00" b="1" dirty="0" smtClean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97907" y="2358542"/>
            <a:ext cx="1986732" cy="37779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2"/>
                </a:solidFill>
              </a:rPr>
              <a:t>Customer-first culture throughout the organization</a:t>
            </a:r>
          </a:p>
          <a:p>
            <a:pPr marL="171450" indent="-171450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2"/>
                </a:solidFill>
              </a:rPr>
              <a:t>Atlantic-ACM award winner ranking first in network performance and customer service</a:t>
            </a:r>
          </a:p>
          <a:p>
            <a:pPr marL="171450" indent="-171450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2"/>
                </a:solidFill>
              </a:rPr>
              <a:t>Consultative approach to every solution</a:t>
            </a:r>
          </a:p>
          <a:p>
            <a:pPr marL="171450" indent="-171450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2"/>
                </a:solidFill>
              </a:rPr>
              <a:t>Dedicated Lightower Account Team for every customer</a:t>
            </a:r>
          </a:p>
          <a:p>
            <a:pPr marL="171450" indent="-171450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2"/>
                </a:solidFill>
              </a:rPr>
              <a:t>World-class </a:t>
            </a:r>
            <a:r>
              <a:rPr lang="en-US" sz="1200" dirty="0">
                <a:solidFill>
                  <a:schemeClr val="bg2"/>
                </a:solidFill>
              </a:rPr>
              <a:t>customer support &amp; service, including the Lightower Emergency Response Team (</a:t>
            </a:r>
            <a:r>
              <a:rPr lang="en-US" sz="1200" dirty="0" err="1">
                <a:solidFill>
                  <a:schemeClr val="bg2"/>
                </a:solidFill>
              </a:rPr>
              <a:t>aLERT</a:t>
            </a:r>
            <a:r>
              <a:rPr lang="en-US" sz="1200" dirty="0" smtClean="0">
                <a:solidFill>
                  <a:schemeClr val="bg2"/>
                </a:solidFill>
              </a:rPr>
              <a:t>)</a:t>
            </a:r>
            <a:endParaRPr lang="en-US" sz="1050" b="1" dirty="0" smtClean="0">
              <a:solidFill>
                <a:schemeClr val="bg2"/>
              </a:solidFill>
            </a:endParaRPr>
          </a:p>
          <a:p>
            <a:pPr>
              <a:spcBef>
                <a:spcPts val="600"/>
              </a:spcBef>
            </a:pPr>
            <a:endParaRPr lang="en-US" sz="1050" b="1" dirty="0" smtClean="0">
              <a:solidFill>
                <a:schemeClr val="bg2"/>
              </a:solidFill>
            </a:endParaRPr>
          </a:p>
        </p:txBody>
      </p:sp>
      <p:sp>
        <p:nvSpPr>
          <p:cNvPr id="15" name="Title 7"/>
          <p:cNvSpPr>
            <a:spLocks noGrp="1"/>
          </p:cNvSpPr>
          <p:nvPr>
            <p:ph type="title"/>
          </p:nvPr>
        </p:nvSpPr>
        <p:spPr>
          <a:xfrm>
            <a:off x="486909" y="346908"/>
            <a:ext cx="8229600" cy="127869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2"/>
                </a:solidFill>
              </a:rPr>
              <a:t>Crown Castle Fiber Four Pillars of </a:t>
            </a:r>
            <a:r>
              <a:rPr lang="en-US" sz="2800" dirty="0" smtClean="0"/>
              <a:t>Success</a:t>
            </a:r>
            <a:r>
              <a:rPr lang="en-US" sz="2800" dirty="0" smtClean="0">
                <a:solidFill>
                  <a:schemeClr val="bg2"/>
                </a:solidFill>
              </a:rPr>
              <a:t>.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480559" y="1051033"/>
            <a:ext cx="8235950" cy="659659"/>
          </a:xfrm>
          <a:prstGeom prst="rect">
            <a:avLst/>
          </a:prstGeom>
        </p:spPr>
        <p:txBody>
          <a:bodyPr>
            <a:noAutofit/>
          </a:bodyPr>
          <a:lstStyle/>
          <a:p>
            <a:pPr marL="31750" lvl="0">
              <a:lnSpc>
                <a:spcPct val="90000"/>
              </a:lnSpc>
              <a:spcBef>
                <a:spcPts val="1000"/>
              </a:spcBef>
            </a:pPr>
            <a:r>
              <a:rPr lang="en-US" sz="1800" dirty="0">
                <a:solidFill>
                  <a:srgbClr val="033854"/>
                </a:solidFill>
              </a:rPr>
              <a:t>As your strategic network partner Lightower is committed to your long-term business goals and provides scalable connectivity that grows with your business - so whatever the future brings, you’ll be ready.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716" y="6448431"/>
            <a:ext cx="1304925" cy="20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089" y="6210301"/>
            <a:ext cx="1676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63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38" y="6193037"/>
            <a:ext cx="1384300" cy="33866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64588" y="6408593"/>
            <a:ext cx="254668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Franklin Gothic Medium"/>
                <a:cs typeface="Franklin Gothic Medium"/>
              </a:rPr>
              <a:t>PROPRIETARY &amp; CONFIDENTIAL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6910" y="358679"/>
            <a:ext cx="6945921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Georgia"/>
                <a:cs typeface="Georgia"/>
              </a:rPr>
              <a:t>We design the network solution that’s right for </a:t>
            </a:r>
            <a:r>
              <a:rPr lang="en-US" sz="2800" dirty="0">
                <a:solidFill>
                  <a:srgbClr val="000000"/>
                </a:solidFill>
                <a:latin typeface="Georgia"/>
                <a:cs typeface="Georgia"/>
              </a:rPr>
              <a:t>your specific needs</a:t>
            </a:r>
            <a:r>
              <a:rPr lang="en-US" sz="2800" dirty="0">
                <a:solidFill>
                  <a:schemeClr val="bg2"/>
                </a:solidFill>
                <a:latin typeface="Georgia"/>
                <a:cs typeface="Georgia"/>
              </a:rPr>
              <a:t>.</a:t>
            </a:r>
            <a:endParaRPr lang="en-US" sz="2800" dirty="0">
              <a:solidFill>
                <a:schemeClr val="tx2"/>
              </a:solidFill>
              <a:latin typeface="Georgia"/>
              <a:cs typeface="Georgia"/>
            </a:endParaRPr>
          </a:p>
        </p:txBody>
      </p:sp>
      <p:sp>
        <p:nvSpPr>
          <p:cNvPr id="14" name="TextBox 13"/>
          <p:cNvSpPr txBox="1"/>
          <p:nvPr/>
        </p:nvSpPr>
        <p:spPr bwMode="gray">
          <a:xfrm>
            <a:off x="361950" y="1476162"/>
            <a:ext cx="2619375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Ethernet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 bwMode="gray">
          <a:xfrm rot="10800000" flipV="1">
            <a:off x="361947" y="1783940"/>
            <a:ext cx="2619377" cy="11021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buClr>
                <a:schemeClr val="accent4"/>
              </a:buClr>
              <a:buFont typeface="Arial" pitchFamily="34" charset="0"/>
              <a:buChar char="•"/>
            </a:pPr>
            <a:r>
              <a:rPr lang="en-US" sz="1000" b="1" dirty="0">
                <a:solidFill>
                  <a:schemeClr val="bg2"/>
                </a:solidFill>
              </a:rPr>
              <a:t> </a:t>
            </a:r>
            <a:r>
              <a:rPr lang="en-US" sz="1000" dirty="0">
                <a:solidFill>
                  <a:schemeClr val="bg2"/>
                </a:solidFill>
              </a:rPr>
              <a:t>Ethernet Private Line (EPL) </a:t>
            </a:r>
          </a:p>
          <a:p>
            <a:pPr>
              <a:spcBef>
                <a:spcPct val="0"/>
              </a:spcBef>
              <a:buClr>
                <a:schemeClr val="accent4"/>
              </a:buClr>
              <a:buFont typeface="Arial" pitchFamily="34" charset="0"/>
              <a:buChar char="•"/>
            </a:pPr>
            <a:r>
              <a:rPr lang="en-US" sz="1000" dirty="0">
                <a:solidFill>
                  <a:schemeClr val="bg2"/>
                </a:solidFill>
              </a:rPr>
              <a:t> Ethernet Virtual Private Line (EVPL)</a:t>
            </a:r>
          </a:p>
          <a:p>
            <a:pPr>
              <a:spcBef>
                <a:spcPct val="0"/>
              </a:spcBef>
              <a:buClr>
                <a:schemeClr val="accent4"/>
              </a:buClr>
              <a:buFont typeface="Arial" pitchFamily="34" charset="0"/>
              <a:buChar char="•"/>
            </a:pPr>
            <a:r>
              <a:rPr lang="en-US" sz="1000" dirty="0">
                <a:solidFill>
                  <a:schemeClr val="bg2"/>
                </a:solidFill>
              </a:rPr>
              <a:t> Ethernet LAN (ELAN)</a:t>
            </a:r>
          </a:p>
          <a:p>
            <a:pPr>
              <a:spcBef>
                <a:spcPct val="0"/>
              </a:spcBef>
              <a:buClr>
                <a:schemeClr val="accent4"/>
              </a:buClr>
              <a:buFont typeface="Arial" pitchFamily="34" charset="0"/>
              <a:buChar char="•"/>
            </a:pPr>
            <a:r>
              <a:rPr lang="en-US" sz="1000" dirty="0">
                <a:solidFill>
                  <a:schemeClr val="bg2"/>
                </a:solidFill>
              </a:rPr>
              <a:t> Metro-E Advanced Private Line</a:t>
            </a:r>
          </a:p>
          <a:p>
            <a:pPr>
              <a:spcBef>
                <a:spcPct val="0"/>
              </a:spcBef>
              <a:buClr>
                <a:schemeClr val="accent4"/>
              </a:buClr>
              <a:buFont typeface="Arial" pitchFamily="34" charset="0"/>
              <a:buChar char="•"/>
            </a:pPr>
            <a:r>
              <a:rPr lang="en-US" sz="1000" dirty="0">
                <a:solidFill>
                  <a:schemeClr val="bg2"/>
                </a:solidFill>
              </a:rPr>
              <a:t> 10 Mbps to 100 Gbps</a:t>
            </a:r>
          </a:p>
        </p:txBody>
      </p:sp>
      <p:sp>
        <p:nvSpPr>
          <p:cNvPr id="19" name="TextBox 18"/>
          <p:cNvSpPr txBox="1"/>
          <p:nvPr/>
        </p:nvSpPr>
        <p:spPr bwMode="gray">
          <a:xfrm>
            <a:off x="361947" y="3038262"/>
            <a:ext cx="2619377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Internet Access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 bwMode="gray">
          <a:xfrm>
            <a:off x="361946" y="4589348"/>
            <a:ext cx="2619378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Colocation</a:t>
            </a:r>
            <a:endParaRPr lang="en-US" sz="1600" dirty="0"/>
          </a:p>
        </p:txBody>
      </p:sp>
      <p:sp>
        <p:nvSpPr>
          <p:cNvPr id="21" name="Rectangle 20"/>
          <p:cNvSpPr/>
          <p:nvPr/>
        </p:nvSpPr>
        <p:spPr bwMode="gray">
          <a:xfrm rot="10800000" flipV="1">
            <a:off x="361950" y="3346039"/>
            <a:ext cx="2619374" cy="11021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chemeClr val="bg2"/>
                </a:solidFill>
              </a:rPr>
              <a:t> </a:t>
            </a:r>
            <a:r>
              <a:rPr lang="en-US" sz="1000" dirty="0">
                <a:solidFill>
                  <a:schemeClr val="bg2"/>
                </a:solidFill>
              </a:rPr>
              <a:t>50 Mbps to 10 Gbps</a:t>
            </a:r>
          </a:p>
          <a:p>
            <a:pPr marL="114300" indent="-11430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2"/>
                </a:solidFill>
              </a:rPr>
              <a:t>At the port, dedicated or burstable</a:t>
            </a:r>
          </a:p>
          <a:p>
            <a:pPr marL="114300" indent="-11430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2"/>
                </a:solidFill>
              </a:rPr>
              <a:t>High availability &amp; sharing options</a:t>
            </a:r>
          </a:p>
        </p:txBody>
      </p:sp>
      <p:sp>
        <p:nvSpPr>
          <p:cNvPr id="23" name="Rectangle 22"/>
          <p:cNvSpPr/>
          <p:nvPr/>
        </p:nvSpPr>
        <p:spPr bwMode="gray">
          <a:xfrm rot="10800000" flipV="1">
            <a:off x="361950" y="4897125"/>
            <a:ext cx="2619374" cy="11021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chemeClr val="bg2"/>
                </a:solidFill>
              </a:rPr>
              <a:t>Over 100 Crown Castle Fiber </a:t>
            </a:r>
            <a:r>
              <a:rPr lang="en-US" sz="1000" dirty="0">
                <a:solidFill>
                  <a:schemeClr val="bg2"/>
                </a:solidFill>
              </a:rPr>
              <a:t>colocation facilities including Boston, Chicago, Columbus, Hartford, Providence, Marlborough, NYC, Newark, </a:t>
            </a:r>
            <a:r>
              <a:rPr lang="en-US" sz="1000" dirty="0" smtClean="0">
                <a:solidFill>
                  <a:schemeClr val="bg2"/>
                </a:solidFill>
              </a:rPr>
              <a:t>Philadelphia, </a:t>
            </a:r>
            <a:r>
              <a:rPr lang="en-US" sz="1000" dirty="0">
                <a:solidFill>
                  <a:schemeClr val="bg2"/>
                </a:solidFill>
              </a:rPr>
              <a:t>Springfield, </a:t>
            </a:r>
            <a:r>
              <a:rPr lang="en-US" sz="1000" dirty="0" smtClean="0">
                <a:solidFill>
                  <a:schemeClr val="bg2"/>
                </a:solidFill>
              </a:rPr>
              <a:t>Worcester, Los Angeles, Miami</a:t>
            </a:r>
            <a:endParaRPr lang="en-US" sz="1000" dirty="0">
              <a:solidFill>
                <a:schemeClr val="bg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 bwMode="gray">
          <a:xfrm>
            <a:off x="3236912" y="1476161"/>
            <a:ext cx="2619375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Dark Fiber</a:t>
            </a:r>
            <a:endParaRPr lang="en-US" sz="1600" dirty="0"/>
          </a:p>
        </p:txBody>
      </p:sp>
      <p:sp>
        <p:nvSpPr>
          <p:cNvPr id="31" name="Rectangle 30"/>
          <p:cNvSpPr/>
          <p:nvPr/>
        </p:nvSpPr>
        <p:spPr bwMode="gray">
          <a:xfrm rot="10800000" flipV="1">
            <a:off x="3236910" y="1783938"/>
            <a:ext cx="2619377" cy="11021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>
              <a:buClr>
                <a:schemeClr val="accent4"/>
              </a:buClr>
              <a:buFont typeface="Arial" pitchFamily="34" charset="0"/>
              <a:buChar char="•"/>
            </a:pPr>
            <a:r>
              <a:rPr lang="en-US" sz="1000" dirty="0" smtClean="0">
                <a:solidFill>
                  <a:schemeClr val="bg2"/>
                </a:solidFill>
              </a:rPr>
              <a:t>Custom </a:t>
            </a:r>
            <a:r>
              <a:rPr lang="en-US" sz="1000" dirty="0">
                <a:solidFill>
                  <a:schemeClr val="bg2"/>
                </a:solidFill>
              </a:rPr>
              <a:t>designed dark fiber networks</a:t>
            </a:r>
          </a:p>
          <a:p>
            <a:pPr marL="114300" indent="-114300">
              <a:buClr>
                <a:schemeClr val="accent4"/>
              </a:buClr>
            </a:pPr>
            <a:r>
              <a:rPr lang="en-US" sz="1000" dirty="0">
                <a:solidFill>
                  <a:schemeClr val="bg2"/>
                </a:solidFill>
              </a:rPr>
              <a:t>   throughout footprint</a:t>
            </a:r>
          </a:p>
          <a:p>
            <a:pPr marL="114300" indent="-114300">
              <a:buClr>
                <a:schemeClr val="accent4"/>
              </a:buClr>
              <a:buFont typeface="Arial" pitchFamily="34" charset="0"/>
              <a:buChar char="•"/>
            </a:pPr>
            <a:r>
              <a:rPr lang="en-US" sz="1000" dirty="0">
                <a:solidFill>
                  <a:schemeClr val="bg2"/>
                </a:solidFill>
              </a:rPr>
              <a:t>Complete control over bandwidth,</a:t>
            </a:r>
          </a:p>
          <a:p>
            <a:pPr marL="114300" indent="-114300">
              <a:buClr>
                <a:schemeClr val="accent4"/>
              </a:buClr>
            </a:pPr>
            <a:r>
              <a:rPr lang="en-US" sz="1000" dirty="0">
                <a:solidFill>
                  <a:schemeClr val="bg2"/>
                </a:solidFill>
              </a:rPr>
              <a:t>   services, and latency management</a:t>
            </a:r>
          </a:p>
        </p:txBody>
      </p:sp>
      <p:sp>
        <p:nvSpPr>
          <p:cNvPr id="32" name="Rectangle 31"/>
          <p:cNvSpPr/>
          <p:nvPr/>
        </p:nvSpPr>
        <p:spPr bwMode="gray">
          <a:xfrm rot="10800000" flipV="1">
            <a:off x="6128243" y="1783941"/>
            <a:ext cx="2619377" cy="11021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2"/>
                </a:solidFill>
              </a:rPr>
              <a:t>1 GigE, 10 GigE, 40 GigE, 100 GigE, OC(x), OTU 1-4 Fiber Channel</a:t>
            </a:r>
          </a:p>
          <a:p>
            <a:pPr marL="114300" indent="-11430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2"/>
                </a:solidFill>
              </a:rPr>
              <a:t>Layer 1 security, supports Layer 2 &amp; 3 services</a:t>
            </a:r>
          </a:p>
        </p:txBody>
      </p:sp>
      <p:sp>
        <p:nvSpPr>
          <p:cNvPr id="33" name="Rectangle 32"/>
          <p:cNvSpPr/>
          <p:nvPr/>
        </p:nvSpPr>
        <p:spPr bwMode="gray">
          <a:xfrm rot="10800000" flipV="1">
            <a:off x="3236912" y="3329754"/>
            <a:ext cx="2619377" cy="11021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2"/>
                </a:solidFill>
              </a:rPr>
              <a:t>Direct fiber connections to key cloud Service Providers</a:t>
            </a:r>
          </a:p>
          <a:p>
            <a:pPr marL="114300" indent="-11430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2"/>
                </a:solidFill>
              </a:rPr>
              <a:t>Amazon Web Services</a:t>
            </a:r>
          </a:p>
          <a:p>
            <a:pPr marL="114300" indent="-11430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2"/>
                </a:solidFill>
              </a:rPr>
              <a:t>Azure and Office 365</a:t>
            </a:r>
          </a:p>
          <a:p>
            <a:pPr marL="114300" indent="-11430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2"/>
                </a:solidFill>
              </a:rPr>
              <a:t>Ethernet and wavelength service</a:t>
            </a:r>
          </a:p>
        </p:txBody>
      </p:sp>
      <p:sp>
        <p:nvSpPr>
          <p:cNvPr id="34" name="TextBox 33"/>
          <p:cNvSpPr txBox="1"/>
          <p:nvPr/>
        </p:nvSpPr>
        <p:spPr bwMode="gray">
          <a:xfrm>
            <a:off x="3236914" y="3021977"/>
            <a:ext cx="2619375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Cloud Connectivity</a:t>
            </a:r>
            <a:endParaRPr lang="en-US" sz="1600" dirty="0"/>
          </a:p>
        </p:txBody>
      </p:sp>
      <p:sp>
        <p:nvSpPr>
          <p:cNvPr id="37" name="TextBox 36"/>
          <p:cNvSpPr txBox="1"/>
          <p:nvPr/>
        </p:nvSpPr>
        <p:spPr bwMode="gray">
          <a:xfrm>
            <a:off x="6114125" y="4567577"/>
            <a:ext cx="2619375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Long Haul</a:t>
            </a:r>
            <a:endParaRPr lang="en-US" sz="1600" dirty="0"/>
          </a:p>
        </p:txBody>
      </p:sp>
      <p:sp>
        <p:nvSpPr>
          <p:cNvPr id="38" name="Rectangle 37"/>
          <p:cNvSpPr/>
          <p:nvPr/>
        </p:nvSpPr>
        <p:spPr bwMode="gray">
          <a:xfrm rot="10800000" flipV="1">
            <a:off x="6091902" y="3346039"/>
            <a:ext cx="2619377" cy="11021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2"/>
                </a:solidFill>
              </a:rPr>
              <a:t>Fully managed, custom designed networks with private, dedicated resources</a:t>
            </a:r>
          </a:p>
          <a:p>
            <a:pPr marL="114300" indent="-11430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2"/>
                </a:solidFill>
              </a:rPr>
              <a:t>Proactively monitored 24/7 by Lightower</a:t>
            </a:r>
          </a:p>
        </p:txBody>
      </p:sp>
      <p:sp>
        <p:nvSpPr>
          <p:cNvPr id="39" name="Rectangle 38"/>
          <p:cNvSpPr/>
          <p:nvPr/>
        </p:nvSpPr>
        <p:spPr bwMode="gray">
          <a:xfrm rot="10800000" flipV="1">
            <a:off x="3236914" y="4875354"/>
            <a:ext cx="2619377" cy="11021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2"/>
                </a:solidFill>
              </a:rPr>
              <a:t>Industry-leading video transport supporting a range of formats including SMPTE ASI, SD-SDI, HD-SDI, 3G-SDI</a:t>
            </a:r>
          </a:p>
        </p:txBody>
      </p:sp>
      <p:sp>
        <p:nvSpPr>
          <p:cNvPr id="40" name="Rectangle 39"/>
          <p:cNvSpPr/>
          <p:nvPr/>
        </p:nvSpPr>
        <p:spPr bwMode="gray">
          <a:xfrm rot="10800000" flipV="1">
            <a:off x="6114123" y="4875355"/>
            <a:ext cx="2619377" cy="11021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2"/>
                </a:solidFill>
              </a:rPr>
              <a:t>Nationwide long haul Ethernet and </a:t>
            </a:r>
            <a:r>
              <a:rPr lang="en-US" sz="1000" dirty="0" smtClean="0">
                <a:solidFill>
                  <a:schemeClr val="bg2"/>
                </a:solidFill>
              </a:rPr>
              <a:t>Wavelength services</a:t>
            </a:r>
            <a:endParaRPr lang="en-US" sz="1000" dirty="0">
              <a:solidFill>
                <a:schemeClr val="bg2"/>
              </a:solidFill>
            </a:endParaRPr>
          </a:p>
        </p:txBody>
      </p:sp>
      <p:sp>
        <p:nvSpPr>
          <p:cNvPr id="42" name="TextBox 41"/>
          <p:cNvSpPr txBox="1"/>
          <p:nvPr/>
        </p:nvSpPr>
        <p:spPr bwMode="gray">
          <a:xfrm>
            <a:off x="6091901" y="3012802"/>
            <a:ext cx="2619375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Private Networks</a:t>
            </a:r>
            <a:endParaRPr lang="en-US" sz="1600" dirty="0"/>
          </a:p>
        </p:txBody>
      </p:sp>
      <p:sp>
        <p:nvSpPr>
          <p:cNvPr id="43" name="TextBox 42"/>
          <p:cNvSpPr txBox="1"/>
          <p:nvPr/>
        </p:nvSpPr>
        <p:spPr bwMode="gray">
          <a:xfrm>
            <a:off x="6128245" y="1476162"/>
            <a:ext cx="2619375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Wavelengths</a:t>
            </a:r>
            <a:endParaRPr lang="en-US" sz="1600" dirty="0"/>
          </a:p>
        </p:txBody>
      </p:sp>
      <p:sp>
        <p:nvSpPr>
          <p:cNvPr id="44" name="TextBox 43"/>
          <p:cNvSpPr txBox="1"/>
          <p:nvPr/>
        </p:nvSpPr>
        <p:spPr bwMode="gray">
          <a:xfrm>
            <a:off x="3236916" y="4592248"/>
            <a:ext cx="2619375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Video Transport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4671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3">
      <a:dk1>
        <a:srgbClr val="8E278F"/>
      </a:dk1>
      <a:lt1>
        <a:srgbClr val="FFFFFF"/>
      </a:lt1>
      <a:dk2>
        <a:srgbClr val="000000"/>
      </a:dk2>
      <a:lt2>
        <a:srgbClr val="5A6771"/>
      </a:lt2>
      <a:accent1>
        <a:srgbClr val="520B90"/>
      </a:accent1>
      <a:accent2>
        <a:srgbClr val="642DAA"/>
      </a:accent2>
      <a:accent3>
        <a:srgbClr val="0069C3"/>
      </a:accent3>
      <a:accent4>
        <a:srgbClr val="00AEEF"/>
      </a:accent4>
      <a:accent5>
        <a:srgbClr val="00857E"/>
      </a:accent5>
      <a:accent6>
        <a:srgbClr val="00BEB7"/>
      </a:accent6>
      <a:hlink>
        <a:srgbClr val="520B90"/>
      </a:hlink>
      <a:folHlink>
        <a:srgbClr val="5A6771"/>
      </a:folHlink>
    </a:clrScheme>
    <a:fontScheme name="Crown Fiber 01">
      <a:majorFont>
        <a:latin typeface="Georgia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ustom 13">
      <a:dk1>
        <a:srgbClr val="8E278F"/>
      </a:dk1>
      <a:lt1>
        <a:srgbClr val="FFFFFF"/>
      </a:lt1>
      <a:dk2>
        <a:srgbClr val="000000"/>
      </a:dk2>
      <a:lt2>
        <a:srgbClr val="5A6771"/>
      </a:lt2>
      <a:accent1>
        <a:srgbClr val="520B90"/>
      </a:accent1>
      <a:accent2>
        <a:srgbClr val="642DAA"/>
      </a:accent2>
      <a:accent3>
        <a:srgbClr val="0069C3"/>
      </a:accent3>
      <a:accent4>
        <a:srgbClr val="00AEEF"/>
      </a:accent4>
      <a:accent5>
        <a:srgbClr val="00857E"/>
      </a:accent5>
      <a:accent6>
        <a:srgbClr val="00BEB7"/>
      </a:accent6>
      <a:hlink>
        <a:srgbClr val="520B90"/>
      </a:hlink>
      <a:folHlink>
        <a:srgbClr val="5A6771"/>
      </a:folHlink>
    </a:clrScheme>
    <a:fontScheme name="Crown Fiber 01">
      <a:majorFont>
        <a:latin typeface="Georgia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Custom 13">
      <a:dk1>
        <a:srgbClr val="8E278F"/>
      </a:dk1>
      <a:lt1>
        <a:srgbClr val="FFFFFF"/>
      </a:lt1>
      <a:dk2>
        <a:srgbClr val="000000"/>
      </a:dk2>
      <a:lt2>
        <a:srgbClr val="5A6771"/>
      </a:lt2>
      <a:accent1>
        <a:srgbClr val="520B90"/>
      </a:accent1>
      <a:accent2>
        <a:srgbClr val="642DAA"/>
      </a:accent2>
      <a:accent3>
        <a:srgbClr val="0069C3"/>
      </a:accent3>
      <a:accent4>
        <a:srgbClr val="00AEEF"/>
      </a:accent4>
      <a:accent5>
        <a:srgbClr val="00857E"/>
      </a:accent5>
      <a:accent6>
        <a:srgbClr val="00BEB7"/>
      </a:accent6>
      <a:hlink>
        <a:srgbClr val="520B90"/>
      </a:hlink>
      <a:folHlink>
        <a:srgbClr val="5A6771"/>
      </a:folHlink>
    </a:clrScheme>
    <a:fontScheme name="Crown Fiber 01">
      <a:majorFont>
        <a:latin typeface="Georgia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BBC3C9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Custom 13">
      <a:dk1>
        <a:srgbClr val="8E278F"/>
      </a:dk1>
      <a:lt1>
        <a:srgbClr val="FFFFFF"/>
      </a:lt1>
      <a:dk2>
        <a:srgbClr val="000000"/>
      </a:dk2>
      <a:lt2>
        <a:srgbClr val="5A6771"/>
      </a:lt2>
      <a:accent1>
        <a:srgbClr val="520B90"/>
      </a:accent1>
      <a:accent2>
        <a:srgbClr val="642DAA"/>
      </a:accent2>
      <a:accent3>
        <a:srgbClr val="0069C3"/>
      </a:accent3>
      <a:accent4>
        <a:srgbClr val="00AEEF"/>
      </a:accent4>
      <a:accent5>
        <a:srgbClr val="00857E"/>
      </a:accent5>
      <a:accent6>
        <a:srgbClr val="00BEB7"/>
      </a:accent6>
      <a:hlink>
        <a:srgbClr val="520B90"/>
      </a:hlink>
      <a:folHlink>
        <a:srgbClr val="5A6771"/>
      </a:folHlink>
    </a:clrScheme>
    <a:fontScheme name="Crown Fiber 01">
      <a:majorFont>
        <a:latin typeface="Georgia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BBC3C9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Custom 13">
      <a:dk1>
        <a:srgbClr val="8E278F"/>
      </a:dk1>
      <a:lt1>
        <a:srgbClr val="FFFFFF"/>
      </a:lt1>
      <a:dk2>
        <a:srgbClr val="000000"/>
      </a:dk2>
      <a:lt2>
        <a:srgbClr val="5A6771"/>
      </a:lt2>
      <a:accent1>
        <a:srgbClr val="520B90"/>
      </a:accent1>
      <a:accent2>
        <a:srgbClr val="642DAA"/>
      </a:accent2>
      <a:accent3>
        <a:srgbClr val="0069C3"/>
      </a:accent3>
      <a:accent4>
        <a:srgbClr val="00AEEF"/>
      </a:accent4>
      <a:accent5>
        <a:srgbClr val="00857E"/>
      </a:accent5>
      <a:accent6>
        <a:srgbClr val="00BEB7"/>
      </a:accent6>
      <a:hlink>
        <a:srgbClr val="520B90"/>
      </a:hlink>
      <a:folHlink>
        <a:srgbClr val="5A6771"/>
      </a:folHlink>
    </a:clrScheme>
    <a:fontScheme name="Crown Fiber 01">
      <a:majorFont>
        <a:latin typeface="Georgia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BBC3C9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7688</TotalTime>
  <Words>1676</Words>
  <Application>Microsoft Office PowerPoint</Application>
  <PresentationFormat>On-screen Show (4:3)</PresentationFormat>
  <Paragraphs>279</Paragraphs>
  <Slides>31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Office Theme</vt:lpstr>
      <vt:lpstr>1_Office Theme</vt:lpstr>
      <vt:lpstr>2_Office Theme</vt:lpstr>
      <vt:lpstr>3_Office Theme</vt:lpstr>
      <vt:lpstr>4_Office Theme</vt:lpstr>
      <vt:lpstr>Crown Castle Fiber A Stable Partner you can trust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Crown Castle Fiber Four Pillars of Success.</vt:lpstr>
      <vt:lpstr>PowerPoint Presentation</vt:lpstr>
      <vt:lpstr>The Crown Castle Fiber Advantage.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Sullivan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Tirso Montan</dc:creator>
  <cp:lastModifiedBy>Hurwitz, Dave</cp:lastModifiedBy>
  <cp:revision>310</cp:revision>
  <cp:lastPrinted>2017-09-25T14:22:02Z</cp:lastPrinted>
  <dcterms:created xsi:type="dcterms:W3CDTF">2017-09-19T17:12:45Z</dcterms:created>
  <dcterms:modified xsi:type="dcterms:W3CDTF">2018-01-18T00:22:41Z</dcterms:modified>
</cp:coreProperties>
</file>